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gOCaIzX/BBTY376Dbk2djj4s5P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7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91a7656eb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3491a7656eb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91a7656eb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3491a7656eb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91a7656eb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3491a7656eb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91a7656e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3491a7656e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91a7656eb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3491a7656eb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91a7656eb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491a7656eb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91a7656eb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491a7656eb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91a7656eb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3491a7656eb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">
  <p:cSld name="1_Agend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" type="body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type="title"/>
          </p:nvPr>
        </p:nvSpPr>
        <p:spPr>
          <a:xfrm>
            <a:off x="1023815" y="999068"/>
            <a:ext cx="7810500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9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9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 Column">
  <p:cSld name="Content 3 Colum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/>
          <p:nvPr>
            <p:ph idx="1" type="body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8"/>
          <p:cNvSpPr txBox="1"/>
          <p:nvPr>
            <p:ph idx="2" type="body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8"/>
          <p:cNvSpPr txBox="1"/>
          <p:nvPr>
            <p:ph idx="3" type="body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8"/>
          <p:cNvSpPr txBox="1"/>
          <p:nvPr>
            <p:ph type="title"/>
          </p:nvPr>
        </p:nvSpPr>
        <p:spPr>
          <a:xfrm>
            <a:off x="999204" y="999068"/>
            <a:ext cx="9741543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8"/>
          <p:cNvSpPr txBox="1"/>
          <p:nvPr>
            <p:ph idx="4" type="body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8"/>
          <p:cNvSpPr txBox="1"/>
          <p:nvPr>
            <p:ph idx="5" type="body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8"/>
          <p:cNvSpPr txBox="1"/>
          <p:nvPr>
            <p:ph idx="6" type="body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8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8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8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/>
          <p:nvPr>
            <p:ph type="title"/>
          </p:nvPr>
        </p:nvSpPr>
        <p:spPr>
          <a:xfrm>
            <a:off x="1028699" y="999068"/>
            <a:ext cx="9557439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9"/>
          <p:cNvSpPr txBox="1"/>
          <p:nvPr>
            <p:ph idx="1" type="body"/>
          </p:nvPr>
        </p:nvSpPr>
        <p:spPr>
          <a:xfrm>
            <a:off x="1034487" y="2269840"/>
            <a:ext cx="4876800" cy="3825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9"/>
          <p:cNvSpPr txBox="1"/>
          <p:nvPr>
            <p:ph idx="2" type="body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9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">
  <p:cSld name="Thank you 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/>
          <p:nvPr>
            <p:ph type="title"/>
          </p:nvPr>
        </p:nvSpPr>
        <p:spPr>
          <a:xfrm>
            <a:off x="6257106" y="999068"/>
            <a:ext cx="5482312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30"/>
          <p:cNvSpPr/>
          <p:nvPr>
            <p:ph idx="2" type="pic"/>
          </p:nvPr>
        </p:nvSpPr>
        <p:spPr>
          <a:xfrm>
            <a:off x="914400" y="1011607"/>
            <a:ext cx="4837176" cy="4837176"/>
          </a:xfrm>
          <a:prstGeom prst="rect">
            <a:avLst/>
          </a:prstGeom>
          <a:solidFill>
            <a:srgbClr val="004D3D"/>
          </a:solidFill>
          <a:ln>
            <a:noFill/>
          </a:ln>
        </p:spPr>
      </p:sp>
      <p:sp>
        <p:nvSpPr>
          <p:cNvPr id="112" name="Google Shape;112;p30"/>
          <p:cNvSpPr/>
          <p:nvPr/>
        </p:nvSpPr>
        <p:spPr>
          <a:xfrm>
            <a:off x="6316409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0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0"/>
          <p:cNvSpPr txBox="1"/>
          <p:nvPr>
            <p:ph idx="1" type="body"/>
          </p:nvPr>
        </p:nvSpPr>
        <p:spPr>
          <a:xfrm>
            <a:off x="6191250" y="2286000"/>
            <a:ext cx="4876800" cy="274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meline">
  <p:cSld name="1_Timeline">
    <p:bg>
      <p:bgPr>
        <a:solidFill>
          <a:schemeClr val="dk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/>
          <p:nvPr>
            <p:ph type="title"/>
          </p:nvPr>
        </p:nvSpPr>
        <p:spPr>
          <a:xfrm>
            <a:off x="1028699" y="999068"/>
            <a:ext cx="10216105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1"/>
          <p:cNvSpPr txBox="1"/>
          <p:nvPr/>
        </p:nvSpPr>
        <p:spPr>
          <a:xfrm>
            <a:off x="947063" y="6435673"/>
            <a:ext cx="54654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Hochschule für nachhaltige Entwicklung Eberswalde (HNEE)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31"/>
          <p:cNvCxnSpPr/>
          <p:nvPr/>
        </p:nvCxnSpPr>
        <p:spPr>
          <a:xfrm>
            <a:off x="1037344" y="6693468"/>
            <a:ext cx="36296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p31"/>
          <p:cNvSpPr/>
          <p:nvPr/>
        </p:nvSpPr>
        <p:spPr>
          <a:xfrm>
            <a:off x="1067960" y="1821827"/>
            <a:ext cx="725939" cy="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1"/>
          <p:cNvSpPr txBox="1"/>
          <p:nvPr/>
        </p:nvSpPr>
        <p:spPr>
          <a:xfrm>
            <a:off x="83529" y="643567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de-DE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1"/>
          <p:cNvSpPr/>
          <p:nvPr/>
        </p:nvSpPr>
        <p:spPr>
          <a:xfrm>
            <a:off x="0" y="0"/>
            <a:ext cx="82523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1"/>
          <p:cNvSpPr txBox="1"/>
          <p:nvPr/>
        </p:nvSpPr>
        <p:spPr>
          <a:xfrm>
            <a:off x="89316" y="6486484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rgbClr val="004D3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4D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961" y="186863"/>
            <a:ext cx="482976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1023475" y="2265100"/>
            <a:ext cx="8285625" cy="290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14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idx="1" type="body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32"/>
          <p:cNvSpPr txBox="1"/>
          <p:nvPr>
            <p:ph type="title"/>
          </p:nvPr>
        </p:nvSpPr>
        <p:spPr>
          <a:xfrm>
            <a:off x="1022689" y="999068"/>
            <a:ext cx="7810500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32"/>
          <p:cNvSpPr/>
          <p:nvPr/>
        </p:nvSpPr>
        <p:spPr>
          <a:xfrm>
            <a:off x="1067960" y="1821827"/>
            <a:ext cx="725939" cy="6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2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2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>
            <p:ph idx="1" type="body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33"/>
          <p:cNvSpPr txBox="1"/>
          <p:nvPr>
            <p:ph idx="2" type="body"/>
          </p:nvPr>
        </p:nvSpPr>
        <p:spPr>
          <a:xfrm>
            <a:off x="1028700" y="5198377"/>
            <a:ext cx="18288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33"/>
          <p:cNvSpPr/>
          <p:nvPr>
            <p:ph idx="3" type="pic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33"/>
          <p:cNvSpPr/>
          <p:nvPr>
            <p:ph idx="4" type="pic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3"/>
          <p:cNvSpPr/>
          <p:nvPr>
            <p:ph idx="5" type="pic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3"/>
          <p:cNvSpPr/>
          <p:nvPr>
            <p:ph idx="6" type="pic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33"/>
          <p:cNvSpPr txBox="1"/>
          <p:nvPr>
            <p:ph type="title"/>
          </p:nvPr>
        </p:nvSpPr>
        <p:spPr>
          <a:xfrm>
            <a:off x="987407" y="999068"/>
            <a:ext cx="10096500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7" type="body"/>
          </p:nvPr>
        </p:nvSpPr>
        <p:spPr>
          <a:xfrm>
            <a:off x="3784600" y="4313437"/>
            <a:ext cx="1828800" cy="4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8" type="body"/>
          </p:nvPr>
        </p:nvSpPr>
        <p:spPr>
          <a:xfrm>
            <a:off x="3784600" y="5198377"/>
            <a:ext cx="18288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9" type="body"/>
          </p:nvPr>
        </p:nvSpPr>
        <p:spPr>
          <a:xfrm>
            <a:off x="6540500" y="4313437"/>
            <a:ext cx="1828800" cy="4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33"/>
          <p:cNvSpPr txBox="1"/>
          <p:nvPr>
            <p:ph idx="13" type="body"/>
          </p:nvPr>
        </p:nvSpPr>
        <p:spPr>
          <a:xfrm>
            <a:off x="6540500" y="5198377"/>
            <a:ext cx="18288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33"/>
          <p:cNvSpPr txBox="1"/>
          <p:nvPr>
            <p:ph idx="14" type="body"/>
          </p:nvPr>
        </p:nvSpPr>
        <p:spPr>
          <a:xfrm>
            <a:off x="9294953" y="4313437"/>
            <a:ext cx="1828800" cy="4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3"/>
          <p:cNvSpPr txBox="1"/>
          <p:nvPr>
            <p:ph idx="15" type="body"/>
          </p:nvPr>
        </p:nvSpPr>
        <p:spPr>
          <a:xfrm>
            <a:off x="9294953" y="5198377"/>
            <a:ext cx="18288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33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3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orient="horz" pos="3072">
          <p15:clr>
            <a:srgbClr val="FBAE40"/>
          </p15:clr>
        </p15:guide>
        <p15:guide id="5" pos="6384">
          <p15:clr>
            <a:srgbClr val="FBAE40"/>
          </p15:clr>
        </p15:guide>
        <p15:guide id="6" orient="horz" pos="32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0"/>
          <p:cNvSpPr txBox="1"/>
          <p:nvPr>
            <p:ph type="title"/>
          </p:nvPr>
        </p:nvSpPr>
        <p:spPr>
          <a:xfrm>
            <a:off x="5780373" y="914400"/>
            <a:ext cx="6297809" cy="2701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0"/>
          <p:cNvSpPr/>
          <p:nvPr/>
        </p:nvSpPr>
        <p:spPr>
          <a:xfrm>
            <a:off x="5915134" y="3649526"/>
            <a:ext cx="725939" cy="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9799" y="5555449"/>
            <a:ext cx="2467058" cy="962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/>
          <p:nvPr>
            <p:ph idx="2" type="pic"/>
          </p:nvPr>
        </p:nvSpPr>
        <p:spPr>
          <a:xfrm>
            <a:off x="145474" y="1257425"/>
            <a:ext cx="5400000" cy="5400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">
  <p:cSld name="Intr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1028699" y="999068"/>
            <a:ext cx="6280713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1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1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1"/>
          <p:cNvSpPr/>
          <p:nvPr>
            <p:ph idx="2" type="pic"/>
          </p:nvPr>
        </p:nvSpPr>
        <p:spPr>
          <a:xfrm>
            <a:off x="7419469" y="1910351"/>
            <a:ext cx="4320000" cy="432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1028701" y="2285999"/>
            <a:ext cx="6280712" cy="38284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">
  <p:cSld name="Content 2 Colum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2" type="body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2"/>
          <p:cNvSpPr txBox="1"/>
          <p:nvPr>
            <p:ph type="title"/>
          </p:nvPr>
        </p:nvSpPr>
        <p:spPr>
          <a:xfrm>
            <a:off x="993305" y="999068"/>
            <a:ext cx="10125809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2"/>
          <p:cNvSpPr txBox="1"/>
          <p:nvPr>
            <p:ph idx="3" type="body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2"/>
          <p:cNvSpPr txBox="1"/>
          <p:nvPr>
            <p:ph idx="4" type="body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2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2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am">
  <p:cSld name="1_Team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idx="1" type="body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3"/>
          <p:cNvSpPr txBox="1"/>
          <p:nvPr>
            <p:ph idx="2" type="body"/>
          </p:nvPr>
        </p:nvSpPr>
        <p:spPr>
          <a:xfrm>
            <a:off x="1028700" y="5198377"/>
            <a:ext cx="18288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3"/>
          <p:cNvSpPr txBox="1"/>
          <p:nvPr>
            <p:ph type="title"/>
          </p:nvPr>
        </p:nvSpPr>
        <p:spPr>
          <a:xfrm>
            <a:off x="1000107" y="999068"/>
            <a:ext cx="10096500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3784600" y="4313437"/>
            <a:ext cx="1828800" cy="4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3784600" y="5198377"/>
            <a:ext cx="18288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3"/>
          <p:cNvSpPr txBox="1"/>
          <p:nvPr>
            <p:ph idx="5" type="body"/>
          </p:nvPr>
        </p:nvSpPr>
        <p:spPr>
          <a:xfrm>
            <a:off x="6540500" y="4313437"/>
            <a:ext cx="1828800" cy="4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3"/>
          <p:cNvSpPr txBox="1"/>
          <p:nvPr>
            <p:ph idx="6" type="body"/>
          </p:nvPr>
        </p:nvSpPr>
        <p:spPr>
          <a:xfrm>
            <a:off x="6540500" y="5198377"/>
            <a:ext cx="18288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7" type="body"/>
          </p:nvPr>
        </p:nvSpPr>
        <p:spPr>
          <a:xfrm>
            <a:off x="9294953" y="4313437"/>
            <a:ext cx="1828800" cy="4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8" type="body"/>
          </p:nvPr>
        </p:nvSpPr>
        <p:spPr>
          <a:xfrm>
            <a:off x="9294953" y="5198377"/>
            <a:ext cx="18288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3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3"/>
          <p:cNvSpPr/>
          <p:nvPr>
            <p:ph idx="9" type="pic"/>
          </p:nvPr>
        </p:nvSpPr>
        <p:spPr>
          <a:xfrm>
            <a:off x="1028700" y="2256517"/>
            <a:ext cx="1800000" cy="180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3" name="Google Shape;53;p23"/>
          <p:cNvSpPr/>
          <p:nvPr>
            <p:ph idx="13" type="pic"/>
          </p:nvPr>
        </p:nvSpPr>
        <p:spPr>
          <a:xfrm>
            <a:off x="3755800" y="2256517"/>
            <a:ext cx="1800000" cy="180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4" name="Google Shape;54;p23"/>
          <p:cNvSpPr/>
          <p:nvPr>
            <p:ph idx="14" type="pic"/>
          </p:nvPr>
        </p:nvSpPr>
        <p:spPr>
          <a:xfrm>
            <a:off x="6482900" y="2256517"/>
            <a:ext cx="1800000" cy="180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5" name="Google Shape;55;p23"/>
          <p:cNvSpPr/>
          <p:nvPr>
            <p:ph idx="15" type="pic"/>
          </p:nvPr>
        </p:nvSpPr>
        <p:spPr>
          <a:xfrm>
            <a:off x="9210000" y="2200676"/>
            <a:ext cx="1800000" cy="180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orient="horz" pos="3072">
          <p15:clr>
            <a:srgbClr val="FBAE40"/>
          </p15:clr>
        </p15:guide>
        <p15:guide id="5" pos="6384">
          <p15:clr>
            <a:srgbClr val="FBAE40"/>
          </p15:clr>
        </p15:guide>
        <p15:guide id="6" orient="horz" pos="32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am">
  <p:cSld name="2_Team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987407" y="999068"/>
            <a:ext cx="10096500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4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 txBox="1"/>
          <p:nvPr/>
        </p:nvSpPr>
        <p:spPr>
          <a:xfrm>
            <a:off x="83529" y="644612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4"/>
          <p:cNvSpPr/>
          <p:nvPr>
            <p:ph idx="2" type="pic"/>
          </p:nvPr>
        </p:nvSpPr>
        <p:spPr>
          <a:xfrm>
            <a:off x="9476907" y="3999042"/>
            <a:ext cx="2520000" cy="252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61" name="Google Shape;61;p24"/>
          <p:cNvSpPr/>
          <p:nvPr>
            <p:ph idx="3" type="pic"/>
          </p:nvPr>
        </p:nvSpPr>
        <p:spPr>
          <a:xfrm>
            <a:off x="9435977" y="1288061"/>
            <a:ext cx="2520000" cy="252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1023475" y="2265100"/>
            <a:ext cx="7810499" cy="290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orient="horz" pos="3072">
          <p15:clr>
            <a:srgbClr val="FBAE40"/>
          </p15:clr>
        </p15:guide>
        <p15:guide id="5" pos="6384">
          <p15:clr>
            <a:srgbClr val="FBAE40"/>
          </p15:clr>
        </p15:guide>
        <p15:guide id="6" orient="horz" pos="32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/>
          <p:nvPr>
            <p:ph idx="2" type="chart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5"/>
          <p:cNvSpPr txBox="1"/>
          <p:nvPr>
            <p:ph type="title"/>
          </p:nvPr>
        </p:nvSpPr>
        <p:spPr>
          <a:xfrm>
            <a:off x="963587" y="999068"/>
            <a:ext cx="7810500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5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 txBox="1"/>
          <p:nvPr/>
        </p:nvSpPr>
        <p:spPr>
          <a:xfrm>
            <a:off x="83529" y="643567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de-DE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63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ummary">
  <p:cSld name="1_Summary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969709" y="999068"/>
            <a:ext cx="9693293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1028700" y="2922608"/>
            <a:ext cx="7810500" cy="2198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6"/>
          <p:cNvSpPr txBox="1"/>
          <p:nvPr/>
        </p:nvSpPr>
        <p:spPr>
          <a:xfrm>
            <a:off x="914400" y="2274797"/>
            <a:ext cx="590310" cy="53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8000"/>
              <a:buFont typeface="Arial"/>
              <a:buNone/>
            </a:pPr>
            <a:r>
              <a:rPr b="1" i="0" lang="de-DE" sz="80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6"/>
          <p:cNvSpPr txBox="1"/>
          <p:nvPr>
            <p:ph idx="2" type="body"/>
          </p:nvPr>
        </p:nvSpPr>
        <p:spPr>
          <a:xfrm>
            <a:off x="1033153" y="5234007"/>
            <a:ext cx="7806047" cy="211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3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6"/>
          <p:cNvSpPr/>
          <p:nvPr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 txBox="1"/>
          <p:nvPr/>
        </p:nvSpPr>
        <p:spPr>
          <a:xfrm>
            <a:off x="83529" y="643567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de-DE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6"/>
          <p:cNvSpPr/>
          <p:nvPr>
            <p:ph idx="3" type="pic"/>
          </p:nvPr>
        </p:nvSpPr>
        <p:spPr>
          <a:xfrm>
            <a:off x="9869347" y="4128754"/>
            <a:ext cx="1800000" cy="180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bg>
      <p:bgPr>
        <a:solidFill>
          <a:schemeClr val="dk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1028699" y="999068"/>
            <a:ext cx="10216105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7"/>
          <p:cNvSpPr txBox="1"/>
          <p:nvPr>
            <p:ph idx="2" type="body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27"/>
          <p:cNvSpPr txBox="1"/>
          <p:nvPr>
            <p:ph idx="3" type="body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7"/>
          <p:cNvSpPr txBox="1"/>
          <p:nvPr>
            <p:ph idx="4" type="body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7"/>
          <p:cNvSpPr txBox="1"/>
          <p:nvPr>
            <p:ph idx="5" type="body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7"/>
          <p:cNvSpPr txBox="1"/>
          <p:nvPr>
            <p:ph idx="6" type="body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7"/>
          <p:cNvSpPr txBox="1"/>
          <p:nvPr>
            <p:ph idx="7" type="body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7"/>
          <p:cNvSpPr txBox="1"/>
          <p:nvPr>
            <p:ph idx="8" type="body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7"/>
          <p:cNvSpPr txBox="1"/>
          <p:nvPr/>
        </p:nvSpPr>
        <p:spPr>
          <a:xfrm>
            <a:off x="947063" y="6435673"/>
            <a:ext cx="54654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Hochschule für nachhaltige Entwicklung Eberswalde (HNEE)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27"/>
          <p:cNvCxnSpPr/>
          <p:nvPr/>
        </p:nvCxnSpPr>
        <p:spPr>
          <a:xfrm>
            <a:off x="1037344" y="6693468"/>
            <a:ext cx="36296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27"/>
          <p:cNvSpPr/>
          <p:nvPr/>
        </p:nvSpPr>
        <p:spPr>
          <a:xfrm>
            <a:off x="1067960" y="1821827"/>
            <a:ext cx="725939" cy="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4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7"/>
          <p:cNvSpPr txBox="1"/>
          <p:nvPr/>
        </p:nvSpPr>
        <p:spPr>
          <a:xfrm>
            <a:off x="83529" y="643567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de-DE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7"/>
          <p:cNvSpPr/>
          <p:nvPr/>
        </p:nvSpPr>
        <p:spPr>
          <a:xfrm>
            <a:off x="0" y="0"/>
            <a:ext cx="82523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7"/>
          <p:cNvSpPr txBox="1"/>
          <p:nvPr/>
        </p:nvSpPr>
        <p:spPr>
          <a:xfrm>
            <a:off x="89316" y="6486484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rgbClr val="004D3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4D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961" y="186863"/>
            <a:ext cx="482976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48">
          <p15:clr>
            <a:srgbClr val="FBAE40"/>
          </p15:clr>
        </p15:guide>
        <p15:guide id="2" orient="horz" pos="1152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14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/>
        </p:nvSpPr>
        <p:spPr>
          <a:xfrm>
            <a:off x="947093" y="6435673"/>
            <a:ext cx="54654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rPr>
              <a:t>Hochschule für nachhaltige Entwicklung Eberswalde (HNEE)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0" y="0"/>
            <a:ext cx="825233" cy="6858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2709" y="146111"/>
            <a:ext cx="482303" cy="467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83529" y="6435673"/>
            <a:ext cx="660686" cy="231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cxnSp>
        <p:nvCxnSpPr>
          <p:cNvPr id="14" name="Google Shape;14;p18"/>
          <p:cNvCxnSpPr/>
          <p:nvPr/>
        </p:nvCxnSpPr>
        <p:spPr>
          <a:xfrm>
            <a:off x="1035046" y="6693468"/>
            <a:ext cx="362969" cy="0"/>
          </a:xfrm>
          <a:prstGeom prst="straightConnector1">
            <a:avLst/>
          </a:prstGeom>
          <a:noFill/>
          <a:ln cap="flat" cmpd="sng" w="19050">
            <a:solidFill>
              <a:srgbClr val="004D3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>
          <p15:clr>
            <a:srgbClr val="F26B43"/>
          </p15:clr>
        </p15:guide>
        <p15:guide id="18" orient="horz" pos="3672">
          <p15:clr>
            <a:srgbClr val="F26B43"/>
          </p15:clr>
        </p15:guide>
        <p15:guide id="19" pos="3984">
          <p15:clr>
            <a:srgbClr val="547EBF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hyperlink" Target="https://de.wikipedia.org/wiki/QCA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e.m.wikipedia.org/wiki/Datei:B%C3%BCndnis_90_-_Die_Gr%C3%BCnen_Logo.svg" TargetMode="External"/><Relationship Id="rId4" Type="http://schemas.openxmlformats.org/officeDocument/2006/relationships/hyperlink" Target="https://www.amazon.de/Wetterfestes-stabiles-Gartenschild-Au%C3%9Fenbereich-Naturschutzgebiet/dp/B0C827M6BJ/ref=pd_lpo_d_sccl_1/258-3834404-2349853?pd_rd_w=fYo9j&amp;content-id=amzn1.sym.716712ef-df33-47df-ae89-8f57d61f71e1&amp;pf_rd_p=716712ef-df33-47df-ae89-8f57d61f71e1&amp;pf_rd_r=V1QT3VW8RQ6HQJ3RCR5C&amp;pd_rd_wg=tdNrP&amp;pd_rd_r=fc5222a1-6fcc-4aae-93fa-05b05c699f90&amp;pd_rd_i=B0C827M6BJ&amp;psc=1" TargetMode="External"/><Relationship Id="rId9" Type="http://schemas.openxmlformats.org/officeDocument/2006/relationships/hyperlink" Target="https://www.bund.net/themen/naturschutz/schutzgebiete/nationalparks/" TargetMode="External"/><Relationship Id="rId5" Type="http://schemas.openxmlformats.org/officeDocument/2006/relationships/hyperlink" Target="https://freiwillig-ja.de/zentralstellen/bund-fuer-umwelt-und-naturschutz-deutschland-ev" TargetMode="External"/><Relationship Id="rId6" Type="http://schemas.openxmlformats.org/officeDocument/2006/relationships/hyperlink" Target="https://osterzgebirge.org/de/wer-macht-was/umweltvereine/nabu-logo-svg/" TargetMode="External"/><Relationship Id="rId7" Type="http://schemas.openxmlformats.org/officeDocument/2006/relationships/hyperlink" Target="https://de.cleanpng.com/png-quyzd7/#google_vignette" TargetMode="External"/><Relationship Id="rId8" Type="http://schemas.openxmlformats.org/officeDocument/2006/relationships/hyperlink" Target="https://www.robinstrading.co.uk/adding-qualitative-comparative-analysis-to-the-tool-box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>
            <p:ph type="title"/>
          </p:nvPr>
        </p:nvSpPr>
        <p:spPr>
          <a:xfrm>
            <a:off x="5780373" y="914400"/>
            <a:ext cx="6297809" cy="2701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de-DE"/>
              <a:t>To protect or not protect</a:t>
            </a:r>
            <a:endParaRPr b="1"/>
          </a:p>
        </p:txBody>
      </p:sp>
      <p:pic>
        <p:nvPicPr>
          <p:cNvPr id="152" name="Google Shape;152;p2" title="Bildschirmfoto 2025-04-06 um 14.27.20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792" r="21792" t="0"/>
          <a:stretch/>
        </p:blipFill>
        <p:spPr>
          <a:xfrm>
            <a:off x="183574" y="1257425"/>
            <a:ext cx="5400000" cy="5400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5909347" y="4039178"/>
            <a:ext cx="5493634" cy="590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de-DE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Comparing nature conservation policies in the German federal states</a:t>
            </a:r>
            <a:endParaRPr b="1"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-D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Jennifer Bloise, Georg Wenzelburger &amp; Markus B. Siewert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-D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Published online: 11 Apr 2022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0" y="6477000"/>
            <a:ext cx="75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91a7656eb_0_63"/>
          <p:cNvSpPr txBox="1"/>
          <p:nvPr>
            <p:ph type="title"/>
          </p:nvPr>
        </p:nvSpPr>
        <p:spPr>
          <a:xfrm>
            <a:off x="1000107" y="999068"/>
            <a:ext cx="100965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rPr lang="de-DE" sz="3100"/>
              <a:t>Ergebnisse der Analyse </a:t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rPr lang="de-DE" sz="3100"/>
              <a:t>hinreichender Bedingungen</a:t>
            </a:r>
            <a:endParaRPr sz="3100"/>
          </a:p>
        </p:txBody>
      </p:sp>
      <p:pic>
        <p:nvPicPr>
          <p:cNvPr id="220" name="Google Shape;220;g3491a7656eb_0_63" title="Bildschirmfoto 2025-04-06 um 13.45.5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00" y="1974650"/>
            <a:ext cx="4972932" cy="290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491a7656eb_0_63" title="Bildschirmfoto 2025-04-06 um 13.46.2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3029" y="91250"/>
            <a:ext cx="4861122" cy="29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491a7656eb_0_63" title="Bildschirmfoto 2025-04-06 um 13.46.0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2879941"/>
            <a:ext cx="5133349" cy="397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91a7656eb_0_19"/>
          <p:cNvSpPr txBox="1"/>
          <p:nvPr>
            <p:ph type="title"/>
          </p:nvPr>
        </p:nvSpPr>
        <p:spPr>
          <a:xfrm>
            <a:off x="1033050" y="1828837"/>
            <a:ext cx="101259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rPr lang="de-DE" sz="11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https://de.m.wikipedia.org/wiki/Datei:B%C3%BCndnis_90_-_Die_Gr%C3%BCnen_Logo.svg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mazon.de/Wetterfestes-stabiles-Gartenschild-Au%C3%9Fenbereich-Naturschutzgebiet/dp/B0C827M6BJ/ref=pd_lpo_d_sccl_1/258-3834404-2349853?pd_rd_w=fYo9j&amp;content-id=amzn1.sym.716712ef-df33-47df-ae89-8f57d61f71e1&amp;pf_rd_p=716712ef-df33-47df-ae89-8f57d61f71e1&amp;pf_rd_r=V1QT3VW8RQ6HQJ3RCR5C&amp;pd_rd_wg=tdNrP&amp;pd_rd_r=fc5222a1-6fcc-4aae-93fa-05b05c699f90&amp;pd_rd_i=B0C827M6BJ&amp;psc=1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https://freiwillig-ja.de/zentralstellen/bund-fuer-umwelt-und-naturschutz-deutschland-ev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https://osterzgebirge.org/de/wer-macht-was/umweltvereine/nabu-logo-svg/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https://de.cleanpng.com/png-quyzd7/#google_vignette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https://www.robinstrading.co.uk/adding-qualitative-comparative-analysis-to-the-tool-box/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chemeClr val="dk1"/>
                </a:solidFill>
                <a:highlight>
                  <a:schemeClr val="lt1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https://www.bund.net/themen/naturschutz/schutzgebiete/nationalparks/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chemeClr val="dk1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https://de.wikipedia.org/wiki/QCA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228" name="Google Shape;228;g3491a7656eb_0_19"/>
          <p:cNvSpPr txBox="1"/>
          <p:nvPr/>
        </p:nvSpPr>
        <p:spPr>
          <a:xfrm>
            <a:off x="1033050" y="689700"/>
            <a:ext cx="6942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100">
                <a:solidFill>
                  <a:schemeClr val="dk1"/>
                </a:solidFill>
              </a:rPr>
              <a:t>Abbildungs- und Quellenverzeichnis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91a7656eb_0_80"/>
          <p:cNvSpPr txBox="1"/>
          <p:nvPr/>
        </p:nvSpPr>
        <p:spPr>
          <a:xfrm>
            <a:off x="2624850" y="3098100"/>
            <a:ext cx="69423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100">
                <a:solidFill>
                  <a:schemeClr val="dk1"/>
                </a:solidFill>
              </a:rPr>
              <a:t>Vielen Dank für eure Aufmerksamkeit und das Durchhaltevermögen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234" name="Google Shape;234;g3491a7656eb_0_80"/>
          <p:cNvSpPr/>
          <p:nvPr/>
        </p:nvSpPr>
        <p:spPr>
          <a:xfrm>
            <a:off x="1028700" y="1108850"/>
            <a:ext cx="1711500" cy="125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idx="1" type="body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de-DE"/>
              <a:t>Allgemeines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de-DE"/>
              <a:t>Der Artikel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de-DE"/>
              <a:t>Fazit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Diskussion</a:t>
            </a:r>
            <a:endParaRPr/>
          </a:p>
        </p:txBody>
      </p:sp>
      <p:sp>
        <p:nvSpPr>
          <p:cNvPr id="160" name="Google Shape;160;p4"/>
          <p:cNvSpPr txBox="1"/>
          <p:nvPr>
            <p:ph type="title"/>
          </p:nvPr>
        </p:nvSpPr>
        <p:spPr>
          <a:xfrm>
            <a:off x="1023815" y="999068"/>
            <a:ext cx="7810500" cy="6452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rPr lang="de-DE"/>
              <a:t>Gliederung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>
            <p:ph type="title"/>
          </p:nvPr>
        </p:nvSpPr>
        <p:spPr>
          <a:xfrm>
            <a:off x="1164911" y="990593"/>
            <a:ext cx="6280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69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de-DE"/>
              <a:t>Allgemeines</a:t>
            </a:r>
            <a:endParaRPr/>
          </a:p>
        </p:txBody>
      </p:sp>
      <p:pic>
        <p:nvPicPr>
          <p:cNvPr id="166" name="Google Shape;166;p5" title="image-300x295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35" r="826" t="0"/>
          <a:stretch/>
        </p:blipFill>
        <p:spPr>
          <a:xfrm>
            <a:off x="7419469" y="1910351"/>
            <a:ext cx="4320000" cy="4320000"/>
          </a:xfrm>
          <a:prstGeom prst="ellipse">
            <a:avLst/>
          </a:prstGeom>
          <a:solidFill>
            <a:schemeClr val="dk1">
              <a:alpha val="90588"/>
            </a:schemeClr>
          </a:solidFill>
          <a:ln>
            <a:noFill/>
          </a:ln>
        </p:spPr>
      </p:pic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1028701" y="2285999"/>
            <a:ext cx="6280712" cy="38284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de-DE"/>
              <a:t>Politikwissenschaftliche Studie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de-DE"/>
              <a:t>Föderalismusreform 2006 -&gt; für uns von Belang, unter welchen Bedingungen Naturschutz gefördert oder geschwächt wird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de-DE"/>
              <a:t>Qualitative Vergleichsanalyse (QCA)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3491a7656eb_0_5" title="Bildschirmfoto 2025-04-06 um 17.12.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2613275"/>
            <a:ext cx="4054200" cy="291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491a7656eb_0_5" title="Bildschirmfoto 2025-04-06 um 17.14.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7800" y="3223200"/>
            <a:ext cx="4740601" cy="28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491a7656eb_0_5" title="Bildschirmfoto 2025-04-06 um 17.07.3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4475" y="2008425"/>
            <a:ext cx="3101850" cy="45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491a7656eb_0_5" title="Bildschirmfoto 2025-04-06 um 17.10.1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0800" y="249350"/>
            <a:ext cx="4927599" cy="297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491a7656eb_0_5"/>
          <p:cNvSpPr txBox="1"/>
          <p:nvPr>
            <p:ph type="title"/>
          </p:nvPr>
        </p:nvSpPr>
        <p:spPr>
          <a:xfrm>
            <a:off x="1028699" y="1050918"/>
            <a:ext cx="6280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2. Der Artikel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1000107" y="999068"/>
            <a:ext cx="100965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rPr lang="de-DE"/>
              <a:t>Hypothesen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1028700" y="2233800"/>
            <a:ext cx="9256500" cy="3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600">
                <a:solidFill>
                  <a:schemeClr val="dk1"/>
                </a:solidFill>
              </a:rPr>
              <a:t>H1:</a:t>
            </a:r>
            <a:r>
              <a:rPr lang="de-DE" sz="1600">
                <a:solidFill>
                  <a:schemeClr val="dk1"/>
                </a:solidFill>
              </a:rPr>
              <a:t> Keine einzelne Bedingung (Grüne in der Regierung, starke ENGOs, viele Schutzgebiete) ist </a:t>
            </a:r>
            <a:r>
              <a:rPr i="1" lang="de-DE" sz="1600">
                <a:solidFill>
                  <a:schemeClr val="dk1"/>
                </a:solidFill>
              </a:rPr>
              <a:t>notwendig</a:t>
            </a:r>
            <a:r>
              <a:rPr lang="de-DE" sz="1600">
                <a:solidFill>
                  <a:schemeClr val="dk1"/>
                </a:solidFill>
              </a:rPr>
              <a:t> für strengeren Naturschutz.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600">
                <a:solidFill>
                  <a:schemeClr val="dk1"/>
                </a:solidFill>
              </a:rPr>
              <a:t>H2:</a:t>
            </a:r>
            <a:r>
              <a:rPr lang="de-DE" sz="1600">
                <a:solidFill>
                  <a:schemeClr val="dk1"/>
                </a:solidFill>
              </a:rPr>
              <a:t> Wenn die Grünen regieren – entweder allein oder mit Hilfe von ENGOs und/oder vielen Schutzgebieten – </a:t>
            </a:r>
            <a:r>
              <a:rPr i="1" lang="de-DE" sz="1600">
                <a:solidFill>
                  <a:schemeClr val="dk1"/>
                </a:solidFill>
              </a:rPr>
              <a:t>reicht das aus</a:t>
            </a:r>
            <a:r>
              <a:rPr lang="de-DE" sz="1600">
                <a:solidFill>
                  <a:schemeClr val="dk1"/>
                </a:solidFill>
              </a:rPr>
              <a:t>, um strengere Schutzgesetze zu bewirken.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600">
                <a:solidFill>
                  <a:schemeClr val="dk1"/>
                </a:solidFill>
              </a:rPr>
              <a:t>H3:</a:t>
            </a:r>
            <a:r>
              <a:rPr lang="de-DE" sz="1600">
                <a:solidFill>
                  <a:schemeClr val="dk1"/>
                </a:solidFill>
              </a:rPr>
              <a:t> Auch ohne die Grünen kann es strengeren Naturschutz geben – wenn starke ENGOs dabei sind, ggf. zusammen mit großen Schutzgebieten.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600">
                <a:solidFill>
                  <a:schemeClr val="dk1"/>
                </a:solidFill>
              </a:rPr>
              <a:t>H4:</a:t>
            </a:r>
            <a:r>
              <a:rPr lang="de-DE" sz="1600">
                <a:solidFill>
                  <a:schemeClr val="dk1"/>
                </a:solidFill>
              </a:rPr>
              <a:t> Wenn die Grünen </a:t>
            </a:r>
            <a:r>
              <a:rPr i="1" lang="de-DE" sz="1600">
                <a:solidFill>
                  <a:schemeClr val="dk1"/>
                </a:solidFill>
              </a:rPr>
              <a:t>in der Regierung sind</a:t>
            </a:r>
            <a:r>
              <a:rPr lang="de-DE" sz="1600">
                <a:solidFill>
                  <a:schemeClr val="dk1"/>
                </a:solidFill>
              </a:rPr>
              <a:t>, ist ein Abbau von Naturschutz </a:t>
            </a:r>
            <a:r>
              <a:rPr i="1" lang="de-DE" sz="1600">
                <a:solidFill>
                  <a:schemeClr val="dk1"/>
                </a:solidFill>
              </a:rPr>
              <a:t>nicht möglich</a:t>
            </a:r>
            <a:r>
              <a:rPr lang="de-DE" sz="1600">
                <a:solidFill>
                  <a:schemeClr val="dk1"/>
                </a:solidFill>
              </a:rPr>
              <a:t>. Sie blockieren das. Deshalb ist ihre </a:t>
            </a:r>
            <a:r>
              <a:rPr i="1" lang="de-DE" sz="1600">
                <a:solidFill>
                  <a:schemeClr val="dk1"/>
                </a:solidFill>
              </a:rPr>
              <a:t>Abwesenheit notwendig</a:t>
            </a:r>
            <a:r>
              <a:rPr lang="de-DE" sz="1600">
                <a:solidFill>
                  <a:schemeClr val="dk1"/>
                </a:solidFill>
              </a:rPr>
              <a:t> für eine Lockerung.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 sz="1600">
                <a:solidFill>
                  <a:schemeClr val="dk1"/>
                </a:solidFill>
              </a:rPr>
              <a:t>H5:</a:t>
            </a:r>
            <a:r>
              <a:rPr lang="de-DE" sz="1600">
                <a:solidFill>
                  <a:schemeClr val="dk1"/>
                </a:solidFill>
              </a:rPr>
              <a:t> Ein </a:t>
            </a:r>
            <a:r>
              <a:rPr i="1" lang="de-DE" sz="1600">
                <a:solidFill>
                  <a:schemeClr val="dk1"/>
                </a:solidFill>
              </a:rPr>
              <a:t>lockererer</a:t>
            </a:r>
            <a:r>
              <a:rPr lang="de-DE" sz="1600">
                <a:solidFill>
                  <a:schemeClr val="dk1"/>
                </a:solidFill>
              </a:rPr>
              <a:t> Naturschutz entsteht, wenn die Grünen </a:t>
            </a:r>
            <a:r>
              <a:rPr i="1" lang="de-DE" sz="1600">
                <a:solidFill>
                  <a:schemeClr val="dk1"/>
                </a:solidFill>
              </a:rPr>
              <a:t>nicht</a:t>
            </a:r>
            <a:r>
              <a:rPr lang="de-DE" sz="1600">
                <a:solidFill>
                  <a:schemeClr val="dk1"/>
                </a:solidFill>
              </a:rPr>
              <a:t> in der Regierung sind </a:t>
            </a:r>
            <a:r>
              <a:rPr b="1" lang="de-DE" sz="1600">
                <a:solidFill>
                  <a:schemeClr val="dk1"/>
                </a:solidFill>
              </a:rPr>
              <a:t>und</a:t>
            </a:r>
            <a:r>
              <a:rPr lang="de-DE" sz="1600">
                <a:solidFill>
                  <a:schemeClr val="dk1"/>
                </a:solidFill>
              </a:rPr>
              <a:t> entweder die ENGOs schwach sind </a:t>
            </a:r>
            <a:r>
              <a:rPr b="1" lang="de-DE" sz="1600">
                <a:solidFill>
                  <a:schemeClr val="dk1"/>
                </a:solidFill>
              </a:rPr>
              <a:t>oder</a:t>
            </a:r>
            <a:r>
              <a:rPr lang="de-DE" sz="1600">
                <a:solidFill>
                  <a:schemeClr val="dk1"/>
                </a:solidFill>
              </a:rPr>
              <a:t> es kaum Schutzgebiete gibt.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91a7656eb_0_26"/>
          <p:cNvSpPr txBox="1"/>
          <p:nvPr>
            <p:ph type="title"/>
          </p:nvPr>
        </p:nvSpPr>
        <p:spPr>
          <a:xfrm>
            <a:off x="1000107" y="999068"/>
            <a:ext cx="100965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rPr lang="de-DE" sz="3100"/>
              <a:t>Abweichungen von Landesgesetzen zum BNatSchG</a:t>
            </a:r>
            <a:endParaRPr sz="3100"/>
          </a:p>
        </p:txBody>
      </p:sp>
      <p:pic>
        <p:nvPicPr>
          <p:cNvPr id="188" name="Google Shape;188;g3491a7656eb_0_26" title="Bildschirmfoto 2025-04-06 um 13.44.3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638" y="1750400"/>
            <a:ext cx="8871927" cy="47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91a7656eb_0_31"/>
          <p:cNvSpPr txBox="1"/>
          <p:nvPr>
            <p:ph type="title"/>
          </p:nvPr>
        </p:nvSpPr>
        <p:spPr>
          <a:xfrm>
            <a:off x="1000107" y="999068"/>
            <a:ext cx="100965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rPr lang="de-DE" sz="3100"/>
              <a:t>Ausmaß und Richtung der Abweichungen der Länder zum BNatSchG</a:t>
            </a:r>
            <a:endParaRPr sz="3100"/>
          </a:p>
        </p:txBody>
      </p:sp>
      <p:pic>
        <p:nvPicPr>
          <p:cNvPr id="194" name="Google Shape;194;g3491a7656eb_0_31" title="Bildschirmfoto 2025-04-06 um 13.44.5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1779500"/>
            <a:ext cx="6136049" cy="469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91a7656eb_0_37"/>
          <p:cNvSpPr txBox="1"/>
          <p:nvPr>
            <p:ph type="title"/>
          </p:nvPr>
        </p:nvSpPr>
        <p:spPr>
          <a:xfrm>
            <a:off x="1000107" y="999068"/>
            <a:ext cx="100965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rPr lang="de-DE" sz="3100"/>
              <a:t>Beschreibung der Kalibrierung des Outcomes und der Bedingungen</a:t>
            </a:r>
            <a:endParaRPr sz="3100"/>
          </a:p>
        </p:txBody>
      </p:sp>
      <p:sp>
        <p:nvSpPr>
          <p:cNvPr id="200" name="Google Shape;200;g3491a7656eb_0_37"/>
          <p:cNvSpPr txBox="1"/>
          <p:nvPr/>
        </p:nvSpPr>
        <p:spPr>
          <a:xfrm>
            <a:off x="949350" y="1828800"/>
            <a:ext cx="59499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/>
              <a:t>Ergebnis: Schutzorientierter / permissiver Politikwechsel</a:t>
            </a:r>
            <a:br>
              <a:rPr b="1" lang="de-DE" sz="800"/>
            </a:br>
            <a:r>
              <a:rPr lang="de-DE" sz="1100"/>
              <a:t> Wert </a:t>
            </a:r>
            <a:r>
              <a:rPr b="1" lang="de-DE" sz="1100"/>
              <a:t>1,0</a:t>
            </a:r>
            <a:r>
              <a:rPr lang="de-DE" sz="1100"/>
              <a:t>, wenn ein Bundesland einen </a:t>
            </a:r>
            <a:r>
              <a:rPr b="1" lang="de-DE" sz="1100"/>
              <a:t>Schutz-Permissivitäts-Score von 7 oder höher</a:t>
            </a:r>
            <a:r>
              <a:rPr lang="de-DE" sz="1100"/>
              <a:t> hat;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0,75</a:t>
            </a:r>
            <a:r>
              <a:rPr lang="de-DE" sz="1100"/>
              <a:t>, wenn ein Bundesland einen </a:t>
            </a:r>
            <a:r>
              <a:rPr b="1" lang="de-DE" sz="1100"/>
              <a:t>Score zwischen 1 und 6</a:t>
            </a:r>
            <a:r>
              <a:rPr lang="de-DE" sz="1100"/>
              <a:t> hat;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0,25</a:t>
            </a:r>
            <a:r>
              <a:rPr lang="de-DE" sz="1100"/>
              <a:t>, wenn ein Bundesland einen </a:t>
            </a:r>
            <a:r>
              <a:rPr b="1" lang="de-DE" sz="1100"/>
              <a:t>Score zwischen –1 und –6</a:t>
            </a:r>
            <a:r>
              <a:rPr lang="de-DE" sz="1100"/>
              <a:t> hat;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0,0</a:t>
            </a:r>
            <a:r>
              <a:rPr lang="de-DE" sz="1100"/>
              <a:t>, wenn ein Bundesland einen </a:t>
            </a:r>
            <a:r>
              <a:rPr b="1" lang="de-DE" sz="1100"/>
              <a:t>Score von –7 oder niedrige</a:t>
            </a:r>
            <a:r>
              <a:rPr lang="de-DE" sz="1100"/>
              <a:t>r hat.</a:t>
            </a:r>
            <a:endParaRPr sz="1700"/>
          </a:p>
        </p:txBody>
      </p:sp>
      <p:sp>
        <p:nvSpPr>
          <p:cNvPr id="201" name="Google Shape;201;g3491a7656eb_0_37"/>
          <p:cNvSpPr txBox="1"/>
          <p:nvPr/>
        </p:nvSpPr>
        <p:spPr>
          <a:xfrm>
            <a:off x="949350" y="4121025"/>
            <a:ext cx="66078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/>
              <a:t>Bedingung: Beteiligung der Grünen an der Regierung (GOV)</a:t>
            </a:r>
            <a:br>
              <a:rPr b="1" lang="de-DE" sz="800"/>
            </a:br>
            <a:r>
              <a:rPr lang="de-DE" sz="800"/>
              <a:t> </a:t>
            </a:r>
            <a:r>
              <a:rPr lang="de-DE" sz="1100"/>
              <a:t>Wert </a:t>
            </a:r>
            <a:r>
              <a:rPr b="1" lang="de-DE" sz="1100"/>
              <a:t>1,0</a:t>
            </a:r>
            <a:r>
              <a:rPr lang="de-DE" sz="1100"/>
              <a:t>, wenn die </a:t>
            </a:r>
            <a:r>
              <a:rPr b="1" lang="de-DE" sz="1100"/>
              <a:t>Regierung von der Partei Bündnis 90/Die Grünen geführt</a:t>
            </a:r>
            <a:r>
              <a:rPr lang="de-DE" sz="1100"/>
              <a:t> wird;</a:t>
            </a:r>
            <a:br>
              <a:rPr lang="de-DE" sz="1100"/>
            </a:br>
            <a:r>
              <a:rPr lang="de-DE" sz="1100"/>
              <a:t> Wert</a:t>
            </a:r>
            <a:r>
              <a:rPr b="1" lang="de-DE" sz="1100"/>
              <a:t> 0,75</a:t>
            </a:r>
            <a:r>
              <a:rPr lang="de-DE" sz="1100"/>
              <a:t>, wenn die </a:t>
            </a:r>
            <a:r>
              <a:rPr b="1" lang="de-DE" sz="1100"/>
              <a:t>Grünen junior Partner in einer Koalition </a:t>
            </a:r>
            <a:r>
              <a:rPr lang="de-DE" sz="1100"/>
              <a:t>sind;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0,25</a:t>
            </a:r>
            <a:r>
              <a:rPr lang="de-DE" sz="1100"/>
              <a:t> bei </a:t>
            </a:r>
            <a:r>
              <a:rPr b="1" lang="de-DE" sz="1100"/>
              <a:t>jeglicher Koalition zwischen CDU/CSU, SPD und der Linkspartei</a:t>
            </a:r>
            <a:r>
              <a:rPr lang="de-DE" sz="1100"/>
              <a:t>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0,0</a:t>
            </a:r>
            <a:r>
              <a:rPr lang="de-DE" sz="1100"/>
              <a:t>, wenn die </a:t>
            </a:r>
            <a:r>
              <a:rPr b="1" lang="de-DE" sz="1100"/>
              <a:t>FDP</a:t>
            </a:r>
            <a:r>
              <a:rPr lang="de-DE" sz="1100"/>
              <a:t> (Freie Demokratische Partei) Teil der Regierungskoalition ist.</a:t>
            </a:r>
            <a:endParaRPr sz="2000"/>
          </a:p>
        </p:txBody>
      </p:sp>
      <p:sp>
        <p:nvSpPr>
          <p:cNvPr id="202" name="Google Shape;202;g3491a7656eb_0_37"/>
          <p:cNvSpPr txBox="1"/>
          <p:nvPr/>
        </p:nvSpPr>
        <p:spPr>
          <a:xfrm>
            <a:off x="5905500" y="2641350"/>
            <a:ext cx="62454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/>
              <a:t>Bedingung: Starke Umweltverbände (ORG)</a:t>
            </a:r>
            <a:br>
              <a:rPr b="1" lang="de-DE" sz="800"/>
            </a:br>
            <a:r>
              <a:rPr lang="de-DE" sz="800"/>
              <a:t> </a:t>
            </a:r>
            <a:r>
              <a:rPr lang="de-DE" sz="1100"/>
              <a:t>Wert </a:t>
            </a:r>
            <a:r>
              <a:rPr b="1" lang="de-DE" sz="1100"/>
              <a:t>1,0</a:t>
            </a:r>
            <a:r>
              <a:rPr lang="de-DE" sz="1100"/>
              <a:t>, wenn das Verhältnis der Mitglieder im </a:t>
            </a:r>
            <a:r>
              <a:rPr b="1" lang="de-DE" sz="1100"/>
              <a:t>Bund für Umwelt und Naturschutz Deutschland e.V. (BUND)</a:t>
            </a:r>
            <a:r>
              <a:rPr lang="de-DE" sz="1100"/>
              <a:t> und im </a:t>
            </a:r>
            <a:r>
              <a:rPr b="1" lang="de-DE" sz="1100"/>
              <a:t>Naturschutzbund Deutschland e.V. (NABU)</a:t>
            </a:r>
            <a:r>
              <a:rPr lang="de-DE" sz="1100"/>
              <a:t> in einem Bundesland </a:t>
            </a:r>
            <a:r>
              <a:rPr b="1" lang="de-DE" sz="1100"/>
              <a:t>mehr als 50 % über dem Bundesdurchschnitt</a:t>
            </a:r>
            <a:r>
              <a:rPr lang="de-DE" sz="1100"/>
              <a:t> liegt;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0,75</a:t>
            </a:r>
            <a:r>
              <a:rPr lang="de-DE" sz="1100"/>
              <a:t>, wenn der Anteil </a:t>
            </a:r>
            <a:r>
              <a:rPr b="1" lang="de-DE" sz="1100"/>
              <a:t>zwischen 0 % und 49,9 % über dem Bundesdurchschnitt</a:t>
            </a:r>
            <a:r>
              <a:rPr lang="de-DE" sz="1100"/>
              <a:t> liegt;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0,25</a:t>
            </a:r>
            <a:r>
              <a:rPr lang="de-DE" sz="1100"/>
              <a:t>, wenn der Anteil </a:t>
            </a:r>
            <a:r>
              <a:rPr b="1" lang="de-DE" sz="1100"/>
              <a:t>zwischen 0,01 % und 49,9 % unter dem Bundesdurchschnitt</a:t>
            </a:r>
            <a:r>
              <a:rPr lang="de-DE" sz="1100"/>
              <a:t> liegt;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0,0</a:t>
            </a:r>
            <a:r>
              <a:rPr lang="de-DE" sz="1100"/>
              <a:t>, wenn das Verhältnis </a:t>
            </a:r>
            <a:r>
              <a:rPr b="1" lang="de-DE" sz="1100"/>
              <a:t>mehr als 50 % unter dem Bundesdurchschnitt</a:t>
            </a:r>
            <a:r>
              <a:rPr lang="de-DE" sz="1100"/>
              <a:t> liegt.</a:t>
            </a:r>
            <a:endParaRPr sz="2000"/>
          </a:p>
        </p:txBody>
      </p:sp>
      <p:sp>
        <p:nvSpPr>
          <p:cNvPr id="203" name="Google Shape;203;g3491a7656eb_0_37"/>
          <p:cNvSpPr txBox="1"/>
          <p:nvPr/>
        </p:nvSpPr>
        <p:spPr>
          <a:xfrm>
            <a:off x="5905500" y="5213625"/>
            <a:ext cx="59499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/>
              <a:t>Bedingung: Große Naturschutzgebietsflächen (GEO)</a:t>
            </a:r>
            <a:br>
              <a:rPr b="1" lang="de-DE" sz="800"/>
            </a:br>
            <a:r>
              <a:rPr lang="de-DE" sz="1100"/>
              <a:t> Wert </a:t>
            </a:r>
            <a:r>
              <a:rPr b="1" lang="de-DE" sz="1100"/>
              <a:t>1,0</a:t>
            </a:r>
            <a:r>
              <a:rPr lang="de-DE" sz="1100"/>
              <a:t>, wenn der Anteil an Naturschutzgebietsfläche </a:t>
            </a:r>
            <a:r>
              <a:rPr b="1" lang="de-DE" sz="1100"/>
              <a:t>mehr als 50 % über dem Bundesdurchschnitt</a:t>
            </a:r>
            <a:r>
              <a:rPr lang="de-DE" sz="1100"/>
              <a:t> liegt;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0,75</a:t>
            </a:r>
            <a:r>
              <a:rPr lang="de-DE" sz="1100"/>
              <a:t>, wenn der Anteil </a:t>
            </a:r>
            <a:r>
              <a:rPr b="1" lang="de-DE" sz="1100"/>
              <a:t>zwischen 0 % und 49,9 % über dem Bundesdurchschnitt</a:t>
            </a:r>
            <a:r>
              <a:rPr lang="de-DE" sz="1100"/>
              <a:t> liegt;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0,25</a:t>
            </a:r>
            <a:r>
              <a:rPr lang="de-DE" sz="1100"/>
              <a:t>, wenn der Anteil </a:t>
            </a:r>
            <a:r>
              <a:rPr b="1" lang="de-DE" sz="1100"/>
              <a:t>zwischen 0,01 % und 49,9 % unter dem Bundesdurchschnitt</a:t>
            </a:r>
            <a:r>
              <a:rPr lang="de-DE" sz="1100"/>
              <a:t> liegt;</a:t>
            </a:r>
            <a:br>
              <a:rPr lang="de-DE" sz="1100"/>
            </a:br>
            <a:r>
              <a:rPr lang="de-DE" sz="1100"/>
              <a:t> Wert </a:t>
            </a:r>
            <a:r>
              <a:rPr b="1" lang="de-DE" sz="1100"/>
              <a:t>0,0</a:t>
            </a:r>
            <a:r>
              <a:rPr lang="de-DE" sz="1100"/>
              <a:t>, wenn der Anteil </a:t>
            </a:r>
            <a:r>
              <a:rPr b="1" lang="de-DE" sz="1100"/>
              <a:t>mehr als 50 % unter dem Bundesdurchschnitt</a:t>
            </a:r>
            <a:r>
              <a:rPr lang="de-DE" sz="1100"/>
              <a:t> liegt.</a:t>
            </a:r>
            <a:endParaRPr sz="2000"/>
          </a:p>
        </p:txBody>
      </p:sp>
      <p:pic>
        <p:nvPicPr>
          <p:cNvPr id="204" name="Google Shape;204;g3491a7656eb_0_37" title="Bildschirmfoto 2025-04-06 um 17.12.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775" y="3123125"/>
            <a:ext cx="1388725" cy="9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491a7656eb_0_37" title="Bildschirmfoto 2025-04-06 um 17.14.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5828" y="3299425"/>
            <a:ext cx="1080971" cy="6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491a7656eb_0_37" title="Bildschirmfoto 2025-04-06 um 17.10.1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5925" y="4296094"/>
            <a:ext cx="1388725" cy="83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491a7656eb_0_37" title="Bildschirmfoto 2025-04-06 um 17.07.3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9474" y="5351325"/>
            <a:ext cx="883325" cy="12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491a7656eb_0_37" title="Bildschirmfoto 2025-04-08 um 15.39.30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2146" y="1866950"/>
            <a:ext cx="939303" cy="8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91a7656eb_0_58"/>
          <p:cNvSpPr txBox="1"/>
          <p:nvPr>
            <p:ph type="title"/>
          </p:nvPr>
        </p:nvSpPr>
        <p:spPr>
          <a:xfrm>
            <a:off x="1000107" y="999068"/>
            <a:ext cx="100965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3D"/>
              </a:buClr>
              <a:buSzPts val="3800"/>
              <a:buFont typeface="Arial"/>
              <a:buNone/>
            </a:pPr>
            <a:r>
              <a:rPr lang="de-DE" sz="3100"/>
              <a:t>Wahrheitstabelle für schützenden und permissiven Politikwechsel</a:t>
            </a:r>
            <a:endParaRPr sz="3100"/>
          </a:p>
        </p:txBody>
      </p:sp>
      <p:pic>
        <p:nvPicPr>
          <p:cNvPr id="214" name="Google Shape;214;g3491a7656eb_0_58" title="Bildschirmfoto 2025-04-06 um 13.45.2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350" y="1644375"/>
            <a:ext cx="7531999" cy="483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1">
  <a:themeElements>
    <a:clrScheme name="HNEE">
      <a:dk1>
        <a:srgbClr val="004D3D"/>
      </a:dk1>
      <a:lt1>
        <a:srgbClr val="FFFFFF"/>
      </a:lt1>
      <a:dk2>
        <a:srgbClr val="004D3D"/>
      </a:dk2>
      <a:lt2>
        <a:srgbClr val="FFFFFF"/>
      </a:lt2>
      <a:accent1>
        <a:srgbClr val="E8E83A"/>
      </a:accent1>
      <a:accent2>
        <a:srgbClr val="CF5493"/>
      </a:accent2>
      <a:accent3>
        <a:srgbClr val="DEAB42"/>
      </a:accent3>
      <a:accent4>
        <a:srgbClr val="74B5BA"/>
      </a:accent4>
      <a:accent5>
        <a:srgbClr val="A8D0F2"/>
      </a:accent5>
      <a:accent6>
        <a:srgbClr val="DEAB42"/>
      </a:accent6>
      <a:hlink>
        <a:srgbClr val="E8E83A"/>
      </a:hlink>
      <a:folHlink>
        <a:srgbClr val="95B3D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2022-03-17T14:24:25Z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0x010100F2DE57C50582A246B3DB42F3F1E6A334</vt:lpwstr>
  </property>
</Properties>
</file>