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61" r:id="rId6"/>
    <p:sldId id="267" r:id="rId7"/>
    <p:sldId id="262" r:id="rId8"/>
    <p:sldId id="270" r:id="rId9"/>
    <p:sldId id="263" r:id="rId10"/>
    <p:sldId id="264" r:id="rId11"/>
    <p:sldId id="259" r:id="rId12"/>
    <p:sldId id="26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36"/>
    <p:restoredTop sz="94658"/>
  </p:normalViewPr>
  <p:slideViewPr>
    <p:cSldViewPr snapToGrid="0">
      <p:cViewPr varScale="1">
        <p:scale>
          <a:sx n="81" d="100"/>
          <a:sy n="81" d="100"/>
        </p:scale>
        <p:origin x="184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fu.bayern.de/natur/fische_krebse/artenhilfsprogramme/schlammpeitzger/pic/2561013_g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-heidelberg.de/wp-content/uploads/2022/09/bild_pm_220902_otterjungtie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bu.de/imperia/md/nabu/images/arten/tiere/lurche/molche/kammmolch_bruno_scheel.jpeg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C7CDE-13EC-9A35-BC0E-0F0DDE08B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Umweltrecht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23E0F6-9C74-C4AD-494E-E2D2A60D1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Gruppe 5: FFH- Verträglichkeitsprüfung S-Bahnhof Mühlenbeck Mönchmühle</a:t>
            </a:r>
          </a:p>
        </p:txBody>
      </p:sp>
    </p:spTree>
    <p:extLst>
      <p:ext uri="{BB962C8B-B14F-4D97-AF65-F5344CB8AC3E}">
        <p14:creationId xmlns:p14="http://schemas.microsoft.com/office/powerpoint/2010/main" val="103508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AAFC0-3642-683F-99AF-EF400B64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Welche Maßnahmen werden vereinbart?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1FF6CC-8F92-A651-7E54-3B1626178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Lebensraumtypen und Arten ermitteln (Untersuchungsraum an Grenze des Plangebietes (250m breit))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  a. Feststellung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Bestimmung planungsrelevanter Umweltauswirkungen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  a. Wirkungsfaktoren bestimmen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Prüfung möglicher planungsbedingter Beeinträchtigung  von Natura-2000 Gebieten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    a. Vereinigung der festgestellten Lebensraumtypen und der Wirkungsfaktoren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Einstufung der Relevanz der Wirkungsfaktoren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Einschätzung möglicher Beeinträchtigungen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Entwurf von bes. Maßnahmen und Forderungen</a:t>
            </a:r>
          </a:p>
          <a:p>
            <a:pPr marL="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4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B8863-4BBF-53EB-7E6B-5F93E1DE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vorkommende Arten</a:t>
            </a:r>
          </a:p>
        </p:txBody>
      </p:sp>
      <p:pic>
        <p:nvPicPr>
          <p:cNvPr id="6" name="Inhaltsplatzhalter 5" descr="Ein Bild, das Fisch, Flosse, Meeresbiologie, Fischangebot enthält.&#10;&#10;KI-generierte Inhalte können fehlerhaft sein.">
            <a:extLst>
              <a:ext uri="{FF2B5EF4-FFF2-40B4-BE49-F238E27FC236}">
                <a16:creationId xmlns:a16="http://schemas.microsoft.com/office/drawing/2014/main" id="{692C7DEA-D1DB-D8BB-C0FC-3FE26EC0E1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7650" y="3148806"/>
            <a:ext cx="3635118" cy="181216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931462E-A65F-1832-8677-F254DBE150BC}"/>
              </a:ext>
            </a:extLst>
          </p:cNvPr>
          <p:cNvSpPr txBox="1"/>
          <p:nvPr/>
        </p:nvSpPr>
        <p:spPr>
          <a:xfrm>
            <a:off x="1517650" y="2560320"/>
            <a:ext cx="3635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Bitterling (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Rhodeus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amarus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730C324-B498-6788-7969-291B4F08EB30}"/>
              </a:ext>
            </a:extLst>
          </p:cNvPr>
          <p:cNvSpPr txBox="1"/>
          <p:nvPr/>
        </p:nvSpPr>
        <p:spPr>
          <a:xfrm>
            <a:off x="1423068" y="4960972"/>
            <a:ext cx="36351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www.google.com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url?sa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i&amp;url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=https%3A%2F%2Fwww.aquarium-ratgeber.com%2Ffische%2Ffischarten%2Fkaltwasser-fische%2Fbitterling%2F&amp;psig=AOvVaw2LXUODGZiSmFzjf_YBPC00&amp;ust=1744184264100000&amp;source=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images&amp;cd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vfe&amp;opi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=89978449&amp;ved=0CBQQjRxqFwoTCNj02P72x4wDFQAAAAAdAAAAABAE  </a:t>
            </a:r>
          </a:p>
        </p:txBody>
      </p:sp>
      <p:pic>
        <p:nvPicPr>
          <p:cNvPr id="1028" name="Picture 4" descr="Europäischer Schlammpeitzger (Misgurnus fossilis) - LfU Bayern - LfU Bayern">
            <a:extLst>
              <a:ext uri="{FF2B5EF4-FFF2-40B4-BE49-F238E27FC236}">
                <a16:creationId xmlns:a16="http://schemas.microsoft.com/office/drawing/2014/main" id="{EE11D1C6-5A44-3699-6F9B-F21FC710D9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58" y="3148806"/>
            <a:ext cx="3418703" cy="22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6D40839-9B55-1716-BBA9-557CDEAEA64F}"/>
              </a:ext>
            </a:extLst>
          </p:cNvPr>
          <p:cNvSpPr txBox="1"/>
          <p:nvPr/>
        </p:nvSpPr>
        <p:spPr>
          <a:xfrm>
            <a:off x="6936258" y="2560320"/>
            <a:ext cx="341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europäischer Schlammpeitzger (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Misgurnus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fossilis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E0AEDA-0861-F60B-494A-5D4C04E7979A}"/>
              </a:ext>
            </a:extLst>
          </p:cNvPr>
          <p:cNvSpPr txBox="1"/>
          <p:nvPr/>
        </p:nvSpPr>
        <p:spPr>
          <a:xfrm>
            <a:off x="6936258" y="5534526"/>
            <a:ext cx="3418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https://www.lfu.bayern.de/natur/fische_krebse/artenhilfsprogramme/schlammpeitzger/pic/2561013_gr.jpg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02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B3232-A961-39F2-F600-DB1E13A1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vorkommende Arten </a:t>
            </a:r>
          </a:p>
        </p:txBody>
      </p:sp>
      <p:pic>
        <p:nvPicPr>
          <p:cNvPr id="3074" name="Picture 2" descr="Baby-Otter im Zoo Heidelberg">
            <a:extLst>
              <a:ext uri="{FF2B5EF4-FFF2-40B4-BE49-F238E27FC236}">
                <a16:creationId xmlns:a16="http://schemas.microsoft.com/office/drawing/2014/main" id="{A446A4DE-2D83-4076-905F-7D83955418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56" y="3084396"/>
            <a:ext cx="3576216" cy="24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869E62-332E-15DC-47A4-DB182131C644}"/>
              </a:ext>
            </a:extLst>
          </p:cNvPr>
          <p:cNvSpPr txBox="1"/>
          <p:nvPr/>
        </p:nvSpPr>
        <p:spPr>
          <a:xfrm>
            <a:off x="1446856" y="2560320"/>
            <a:ext cx="3483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Otter (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Lutra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lutra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FF800D-AC9A-2D4E-DA91-CB8ED9CEDEB6}"/>
              </a:ext>
            </a:extLst>
          </p:cNvPr>
          <p:cNvSpPr txBox="1"/>
          <p:nvPr/>
        </p:nvSpPr>
        <p:spPr>
          <a:xfrm>
            <a:off x="1446856" y="5618747"/>
            <a:ext cx="357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https://www.zoo-heidelberg.de/wp-content/uploads/2022/09/bild_pm_220902_otterjungtier.jpg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6" name="Picture 4" descr="Artenportät Kammmolch - NABU">
            <a:extLst>
              <a:ext uri="{FF2B5EF4-FFF2-40B4-BE49-F238E27FC236}">
                <a16:creationId xmlns:a16="http://schemas.microsoft.com/office/drawing/2014/main" id="{C80D6177-04B2-714E-D2AA-492CCC09A8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67" y="3086583"/>
            <a:ext cx="4053807" cy="24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5EAB69A-362C-08EF-00C7-D12AC30FBFF3}"/>
              </a:ext>
            </a:extLst>
          </p:cNvPr>
          <p:cNvSpPr txBox="1"/>
          <p:nvPr/>
        </p:nvSpPr>
        <p:spPr>
          <a:xfrm>
            <a:off x="6845968" y="2560320"/>
            <a:ext cx="3899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Kammmolch (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Triturus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cristatus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186C3F-C6B5-1E3F-934C-DA06290CEDDF}"/>
              </a:ext>
            </a:extLst>
          </p:cNvPr>
          <p:cNvSpPr txBox="1"/>
          <p:nvPr/>
        </p:nvSpPr>
        <p:spPr>
          <a:xfrm>
            <a:off x="6845967" y="5618747"/>
            <a:ext cx="4050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https://www.nabu.de/imperia/md/nabu/images/arten/tiere/lurche/molche/kammmolch_bruno_scheel.jpeg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21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13203-FEC7-E301-5A74-B8552A0E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Vorteile und Nachteile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AEE9D7-65C4-5F3C-1B0A-08CA410BFD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mehr Parkfläche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Zufriedenheit der Bevölkerung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Stellplätze für Fahrräder potenziell mehr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Fahrradfahrer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01C57C-81EB-2310-8C21-A6209D4F35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Versiegelung von Flächen (Veränderung der Habitats-Struktur)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Verlust Vegetationsdecke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Beeinträchtigung der Wasserversorgung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während Bauarbeiten akustische Störungen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Schadstoffe, Motoröl, Kraftstoffe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dauerhafte Flächennutzung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Pestizide, Insektizide  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8" descr="Ein Bild, das Screenshot, Luftfotografie, Text, Karte enthält.&#10;&#10;KI-generierte Inhalte können fehlerhaft sein.">
            <a:extLst>
              <a:ext uri="{FF2B5EF4-FFF2-40B4-BE49-F238E27FC236}">
                <a16:creationId xmlns:a16="http://schemas.microsoft.com/office/drawing/2014/main" id="{9813C72A-B6AE-E1D9-7723-0A3BBBAC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38" y="1066096"/>
            <a:ext cx="3879283" cy="472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48EF6-291B-6294-F4D6-B97CC399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Warum war es notwendig, die Prüfung vorzunehmen?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273BF4-9A3A-4F3F-0600-5D3ACBCD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Neubau P+R Anlage am S-Bahnhof Mühlenbeck-Mönchmühle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6 Abs. 3 der FFH Richtlinie bzw. § 34 (BNatSchG) Verträglichkeitsprüfung des Projekts mit festgelegten Erhaltungs- und Entwicklungsziele der betroffenen Gebiete (FFH Gebiet Tegeler Fließ, NSG  Tegeler Fließ und LSG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Westbarnim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à FFH-Verträglichkeitsprüfung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 erheblicher Beeinträchtigung des Gebietes: Erfüllen der Voraussetzungen im Rahmen einer FFH-Ausnahmeprüfung nach § 34 Abs. 3-5 BNatSchG – </a:t>
            </a:r>
          </a:p>
          <a:p>
            <a:pPr marL="0" indent="0" algn="l">
              <a:buNone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-&gt;     Sonst keine Zulassung des Planes</a:t>
            </a:r>
          </a:p>
          <a:p>
            <a:pPr marL="0" indent="0">
              <a:buNone/>
            </a:pP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4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4C711-2500-A2F2-445C-058521E2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 welche Art von Prüfung handelt es sich?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905E86-EC7D-484A-89F0-9F31A044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FFH-Verträglichkeitsprüfung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Merkmale: 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ermitteln was vor Ort ist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ermitteln inwiefern man den Ort beeinflusst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ermitteln wie man vermeidet, Ort maßgeblich zu beeinflussen 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ermitteln wie Maßnahmen durchgesetzt werden, kann </a:t>
            </a:r>
          </a:p>
        </p:txBody>
      </p:sp>
    </p:spTree>
    <p:extLst>
      <p:ext uri="{BB962C8B-B14F-4D97-AF65-F5344CB8AC3E}">
        <p14:creationId xmlns:p14="http://schemas.microsoft.com/office/powerpoint/2010/main" val="147453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03E73-5C9D-A908-2F2F-FEA80CEF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Struktur des Berichtes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10CFF6-C978-1FE0-D70D-EB92C323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Anlass uns Aufgabenstellung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fachliche Grundlagen und Vorgehensweise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Beschreibung der FFH-Gebiete mit Bestandteilen und Zielen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Plan des Baus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Überprüfung von Beeinträchtigungen von Natura 2000-Gebieten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weitere Ausformulierungen der Maßnahmen </a:t>
            </a:r>
          </a:p>
          <a:p>
            <a:pPr>
              <a:buFont typeface="+mj-lt"/>
              <a:buAutoNum type="arabicPeriod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109433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C51C4-6AEE-7ACD-9FB9-14FA0DD7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Ausgangssituationen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60C06E-9082-FF94-CB55-21C9C740F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Bauplan GML Nr. 38 „Neubau P+R Anlage am S-Bahnhof  Mühlenbeck-Mönchmühle“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Bau mehrgeschossigeres Parkhaus für PKW und Fahrräder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gestiegener Stellplatzbedarf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150 – 180 Stellplätze für PKW, 600 für Fahrräder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Plangebiet 0,6 ha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grenzt an FFH-Gebiet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Prüfung der Verträglichkeit erforderlich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widerspricht Planung der Schutz- und Entwicklungszielen der FFH-Gebiete</a:t>
            </a:r>
          </a:p>
        </p:txBody>
      </p:sp>
    </p:spTree>
    <p:extLst>
      <p:ext uri="{BB962C8B-B14F-4D97-AF65-F5344CB8AC3E}">
        <p14:creationId xmlns:p14="http://schemas.microsoft.com/office/powerpoint/2010/main" val="138132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B8083-D3A1-AB46-7953-EEA03EC8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rechtliche Grundlagen/Rechtnormen</a:t>
            </a:r>
          </a:p>
        </p:txBody>
      </p:sp>
      <p:pic>
        <p:nvPicPr>
          <p:cNvPr id="6" name="Inhaltsplatzhalter 5" descr="Ein Bild, das Text, Schrift, Screenshot, Dokument enthält.&#10;&#10;KI-generierte Inhalte können fehlerhaft sein.">
            <a:extLst>
              <a:ext uri="{FF2B5EF4-FFF2-40B4-BE49-F238E27FC236}">
                <a16:creationId xmlns:a16="http://schemas.microsoft.com/office/drawing/2014/main" id="{7AD86AFC-D3B3-6102-627D-EC39B159D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908" y="2557463"/>
            <a:ext cx="5666183" cy="3317875"/>
          </a:xfrm>
        </p:spPr>
      </p:pic>
    </p:spTree>
    <p:extLst>
      <p:ext uri="{BB962C8B-B14F-4D97-AF65-F5344CB8AC3E}">
        <p14:creationId xmlns:p14="http://schemas.microsoft.com/office/powerpoint/2010/main" val="77190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7713D-D3C0-1052-1161-AE362A0F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Argumente für Entscheidung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A0E696-CF5B-8462-5AFA-B5BE99915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baubedingte Wirkungsfaktoren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anlagebedingte Wirkungsfaktoren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betriebsbedingte Wirkungsfaktoren</a:t>
            </a:r>
          </a:p>
        </p:txBody>
      </p:sp>
    </p:spTree>
    <p:extLst>
      <p:ext uri="{BB962C8B-B14F-4D97-AF65-F5344CB8AC3E}">
        <p14:creationId xmlns:p14="http://schemas.microsoft.com/office/powerpoint/2010/main" val="423671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D11C2-BA9B-8440-5159-F23D1757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Wer ist dafür verantwortlich und welchen Zweck erfüllt das Vorhaben?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9AD42A-8BE1-0111-20D0-66ADFBFF6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Auftraggeber: Gemeinde Mühlenbecker Land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Prüfer: Martin Janotta, Alena Barth (Landschaftsarchitekten)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FFH-Verträglichkeitsprüfung ermittelt ob Beeinträchtigungen des FFH-Gebiets DE 3346-304 „Tegeler Fließ“ vorliegen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prüfungsrelevant: Lebensräume und charakteristische Arten (Anhang I FFH-RL), Arten (Anhang II FFH-RL) bzw. Vogelarten (Anhang I und Art. 4 Abs. Vogelschutz-Richtlinie)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Zweck: Schutz von Naturgebieten (Natura 2000), Prüfung gesetzlicher Vorgaben, Prüfung Rechtssicherheit</a:t>
            </a:r>
          </a:p>
        </p:txBody>
      </p:sp>
    </p:spTree>
    <p:extLst>
      <p:ext uri="{BB962C8B-B14F-4D97-AF65-F5344CB8AC3E}">
        <p14:creationId xmlns:p14="http://schemas.microsoft.com/office/powerpoint/2010/main" val="747542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Organisch</Template>
  <TotalTime>0</TotalTime>
  <Words>593</Words>
  <Application>Microsoft Macintosh PowerPoint</Application>
  <PresentationFormat>Breitbild</PresentationFormat>
  <Paragraphs>75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Organisch</vt:lpstr>
      <vt:lpstr>Umweltrecht</vt:lpstr>
      <vt:lpstr>PowerPoint-Präsentation</vt:lpstr>
      <vt:lpstr>Warum war es notwendig, die Prüfung vorzunehmen? </vt:lpstr>
      <vt:lpstr>Um welche Art von Prüfung handelt es sich?</vt:lpstr>
      <vt:lpstr>Struktur des Berichtes</vt:lpstr>
      <vt:lpstr>Ausgangssituationen</vt:lpstr>
      <vt:lpstr>rechtliche Grundlagen/Rechtnormen</vt:lpstr>
      <vt:lpstr>Argumente für Entscheidung</vt:lpstr>
      <vt:lpstr>Wer ist dafür verantwortlich und welchen Zweck erfüllt das Vorhaben?</vt:lpstr>
      <vt:lpstr>Welche Maßnahmen werden vereinbart?</vt:lpstr>
      <vt:lpstr>vorkommende Arten</vt:lpstr>
      <vt:lpstr>vorkommende Arten </vt:lpstr>
      <vt:lpstr>Vorteile und Nachteile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Manuela Sengstock</dc:creator>
  <cp:lastModifiedBy>Manuela Sengstock</cp:lastModifiedBy>
  <cp:revision>29</cp:revision>
  <dcterms:created xsi:type="dcterms:W3CDTF">2025-04-08T07:26:58Z</dcterms:created>
  <dcterms:modified xsi:type="dcterms:W3CDTF">2025-04-08T10:12:19Z</dcterms:modified>
</cp:coreProperties>
</file>