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76" r:id="rId4"/>
    <p:sldId id="350" r:id="rId5"/>
    <p:sldId id="365" r:id="rId6"/>
    <p:sldId id="366" r:id="rId7"/>
    <p:sldId id="364" r:id="rId8"/>
    <p:sldId id="303" r:id="rId9"/>
    <p:sldId id="305" r:id="rId10"/>
    <p:sldId id="314" r:id="rId11"/>
    <p:sldId id="304" r:id="rId12"/>
    <p:sldId id="306" r:id="rId13"/>
    <p:sldId id="367" r:id="rId14"/>
    <p:sldId id="302" r:id="rId15"/>
    <p:sldId id="308" r:id="rId16"/>
    <p:sldId id="370" r:id="rId17"/>
    <p:sldId id="301" r:id="rId18"/>
    <p:sldId id="300" r:id="rId19"/>
    <p:sldId id="369" r:id="rId20"/>
    <p:sldId id="293" r:id="rId21"/>
    <p:sldId id="368" r:id="rId22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EC3C35E-7B40-4C4F-B9D3-BA35FA850C70}">
          <p14:sldIdLst>
            <p14:sldId id="256"/>
            <p14:sldId id="278"/>
            <p14:sldId id="276"/>
            <p14:sldId id="350"/>
            <p14:sldId id="365"/>
            <p14:sldId id="366"/>
            <p14:sldId id="364"/>
            <p14:sldId id="303"/>
            <p14:sldId id="305"/>
            <p14:sldId id="314"/>
            <p14:sldId id="304"/>
            <p14:sldId id="306"/>
            <p14:sldId id="367"/>
            <p14:sldId id="302"/>
            <p14:sldId id="308"/>
            <p14:sldId id="370"/>
            <p14:sldId id="301"/>
            <p14:sldId id="300"/>
            <p14:sldId id="369"/>
            <p14:sldId id="293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  <p15:guide id="7" pos="200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942"/>
    <a:srgbClr val="C1CEC7"/>
    <a:srgbClr val="387240"/>
    <a:srgbClr val="81B528"/>
    <a:srgbClr val="C6C5BA"/>
    <a:srgbClr val="B93756"/>
    <a:srgbClr val="E87F50"/>
    <a:srgbClr val="F5C235"/>
    <a:srgbClr val="AFAF1D"/>
    <a:srgbClr val="5B5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4582"/>
  </p:normalViewPr>
  <p:slideViewPr>
    <p:cSldViewPr>
      <p:cViewPr varScale="1">
        <p:scale>
          <a:sx n="75" d="100"/>
          <a:sy n="75" d="100"/>
        </p:scale>
        <p:origin x="1128" y="36"/>
      </p:cViewPr>
      <p:guideLst>
        <p:guide orient="horz" pos="2432"/>
        <p:guide pos="2880"/>
        <p:guide/>
        <p:guide orient="horz" pos="2478"/>
        <p:guide pos="113"/>
        <p:guide orient="horz" pos="3838"/>
        <p:guide pos="200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3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67AAA-1145-45BF-9A8D-07A652C651B1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948D-9394-462C-975F-B60BE8DAD1C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15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A4FE-BA0F-44F4-9EDC-588D2200C299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F375-246C-4CF2-9534-B5397B8BE82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2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798370"/>
            <a:ext cx="9144000" cy="2765354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7604881" y="64034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rgbClr val="81B52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rgbClr val="2F5942"/>
                </a:solidFill>
              </a:rPr>
              <a:t>www.hnee.de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558192" y="1693475"/>
            <a:ext cx="8424936" cy="779073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Format durch Klicken bearbeiten</a:t>
            </a:r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9260" y="2584540"/>
            <a:ext cx="8483106" cy="47708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 des Untertitels durch Klicken bearbeiten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739572" y="4401138"/>
            <a:ext cx="216000" cy="216000"/>
          </a:xfrm>
          <a:prstGeom prst="rect">
            <a:avLst/>
          </a:prstGeom>
          <a:solidFill>
            <a:srgbClr val="E8E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423500" y="4401138"/>
            <a:ext cx="216000" cy="216000"/>
          </a:xfrm>
          <a:prstGeom prst="rect">
            <a:avLst/>
          </a:prstGeom>
          <a:solidFill>
            <a:srgbClr val="CF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1054632" y="4401138"/>
            <a:ext cx="216000" cy="216000"/>
          </a:xfrm>
          <a:prstGeom prst="rect">
            <a:avLst/>
          </a:prstGeom>
          <a:solidFill>
            <a:srgbClr val="DEA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 userDrawn="1"/>
        </p:nvSpPr>
        <p:spPr>
          <a:xfrm>
            <a:off x="107504" y="4401138"/>
            <a:ext cx="216000" cy="216000"/>
          </a:xfrm>
          <a:prstGeom prst="rect">
            <a:avLst/>
          </a:prstGeom>
          <a:solidFill>
            <a:srgbClr val="74B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0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284" y="1018893"/>
            <a:ext cx="7886700" cy="69493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989138"/>
            <a:ext cx="7886700" cy="403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>
          <a:xfrm>
            <a:off x="7898578" y="6425446"/>
            <a:ext cx="778626" cy="342705"/>
          </a:xfrm>
        </p:spPr>
        <p:txBody>
          <a:bodyPr/>
          <a:lstStyle/>
          <a:p>
            <a:r>
              <a:rPr lang="de-DE" dirty="0"/>
              <a:t>Page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7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EFC77-E052-B540-B636-04B2DA97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4" y="1018893"/>
            <a:ext cx="7886700" cy="69493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17783D-41E4-BC47-B749-78CC216CC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7476" y="6425446"/>
            <a:ext cx="778626" cy="34270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Page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FC1EC566-AD4D-6247-9D68-FABB3EB97A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709" y="1997224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044B841A-854B-5E4B-8C41-1F15FEBF7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9891" y="1997223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5A44774F-66E8-684E-9462-353802326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7852" y="1997838"/>
            <a:ext cx="2520652" cy="4321175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37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" userDrawn="1">
          <p15:clr>
            <a:srgbClr val="FBAE40"/>
          </p15:clr>
        </p15:guide>
        <p15:guide id="4" pos="55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2C6253-6785-224E-9B99-E3109F737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7476" y="6425446"/>
            <a:ext cx="778626" cy="342705"/>
          </a:xfrm>
        </p:spPr>
        <p:txBody>
          <a:bodyPr/>
          <a:lstStyle/>
          <a:p>
            <a:r>
              <a:rPr lang="de-DE" dirty="0"/>
              <a:t>Page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3738CA8-AFFF-7E47-8190-21CC37D62D9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386948" y="1995764"/>
            <a:ext cx="3378756" cy="2084394"/>
          </a:xfrm>
          <a:ln w="38100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6">
            <a:extLst>
              <a:ext uri="{FF2B5EF4-FFF2-40B4-BE49-F238E27FC236}">
                <a16:creationId xmlns:a16="http://schemas.microsoft.com/office/drawing/2014/main" id="{0BA9D722-97F8-2444-A22C-710E1036E3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386948" y="4351575"/>
            <a:ext cx="3378756" cy="2084394"/>
          </a:xfrm>
          <a:ln w="28575">
            <a:solidFill>
              <a:schemeClr val="bg1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E9F1D32E-24FD-4943-BC82-9824C443FD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2611" y="1996440"/>
            <a:ext cx="4530477" cy="43704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8E107D6-9ED2-9F45-A053-8C83315B8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284" y="1186533"/>
            <a:ext cx="7886700" cy="694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8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78B0-814D-BD47-BA3E-7D75BFA8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4" y="1018893"/>
            <a:ext cx="7886700" cy="69493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C8B389-1A60-9642-85AA-8D69B06E1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86AC04D8-4D30-1440-B3FD-3DAF7035EA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617" y="2111058"/>
            <a:ext cx="3722688" cy="3168650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49A31BEF-AE5B-DA43-886D-4A1AE6E4D1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091" y="2924175"/>
            <a:ext cx="3722688" cy="3168650"/>
          </a:xfrm>
        </p:spPr>
        <p:txBody>
          <a:bodyPr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620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 txBox="1">
            <a:spLocks/>
          </p:cNvSpPr>
          <p:nvPr/>
        </p:nvSpPr>
        <p:spPr>
          <a:xfrm>
            <a:off x="619428" y="6345002"/>
            <a:ext cx="6347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rgbClr val="5B58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dirty="0">
                <a:solidFill>
                  <a:schemeClr val="tx1"/>
                </a:solidFill>
              </a:rPr>
              <a:t>Eberswalde University</a:t>
            </a:r>
            <a:r>
              <a:rPr lang="de-DE" sz="900" b="0" baseline="0" dirty="0">
                <a:solidFill>
                  <a:schemeClr val="tx1"/>
                </a:solidFill>
              </a:rPr>
              <a:t> for </a:t>
            </a:r>
            <a:r>
              <a:rPr lang="de-DE" sz="900" b="0" baseline="0" dirty="0" err="1">
                <a:solidFill>
                  <a:schemeClr val="tx1"/>
                </a:solidFill>
              </a:rPr>
              <a:t>Sustainable</a:t>
            </a:r>
            <a:r>
              <a:rPr lang="de-DE" sz="900" b="0" baseline="0" dirty="0">
                <a:solidFill>
                  <a:schemeClr val="tx1"/>
                </a:solidFill>
              </a:rPr>
              <a:t> Development </a:t>
            </a:r>
            <a:r>
              <a:rPr lang="de-DE" sz="900" b="0" dirty="0">
                <a:solidFill>
                  <a:schemeClr val="tx1"/>
                </a:solidFill>
              </a:rPr>
              <a:t>∙ Schicklerstraße 5 ∙ 16225 Eberswalde ∙ Germany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374698"/>
            <a:ext cx="9144000" cy="18000"/>
          </a:xfrm>
          <a:prstGeom prst="rect">
            <a:avLst/>
          </a:prstGeom>
          <a:solidFill>
            <a:srgbClr val="2F5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srgbClr val="2F5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898578" y="6425446"/>
            <a:ext cx="778626" cy="342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kern="1200" smtClean="0">
                <a:solidFill>
                  <a:srgbClr val="2F5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1162080"/>
            <a:ext cx="9154388" cy="739513"/>
          </a:xfrm>
          <a:prstGeom prst="rect">
            <a:avLst/>
          </a:prstGeom>
          <a:solidFill>
            <a:srgbClr val="2F594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"/>
          </p:nvPr>
        </p:nvSpPr>
        <p:spPr>
          <a:xfrm>
            <a:off x="582930" y="195516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562284" y="1163673"/>
            <a:ext cx="7886700" cy="69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200" b="1" kern="1200" dirty="0" smtClean="0">
          <a:solidFill>
            <a:srgbClr val="2F59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fforum.org/wp-content/uploads/2023/06/2023-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books978-3-03921-332-0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992888" cy="2808312"/>
          </a:xfrm>
        </p:spPr>
        <p:txBody>
          <a:bodyPr anchor="b">
            <a:normAutofit fontScale="90000"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dirty="0" err="1"/>
              <a:t>Participatory</a:t>
            </a:r>
            <a:r>
              <a:rPr lang="de-DE" dirty="0"/>
              <a:t> </a:t>
            </a:r>
            <a:r>
              <a:rPr lang="de-DE" dirty="0" err="1"/>
              <a:t>Governance</a:t>
            </a:r>
            <a:r>
              <a:rPr lang="de-DE" dirty="0"/>
              <a:t>, </a:t>
            </a:r>
            <a:r>
              <a:rPr lang="de-DE" dirty="0" err="1"/>
              <a:t>Participation</a:t>
            </a:r>
            <a:r>
              <a:rPr lang="de-DE" dirty="0"/>
              <a:t> and </a:t>
            </a:r>
            <a:r>
              <a:rPr lang="de-DE" dirty="0" err="1"/>
              <a:t>Civil</a:t>
            </a:r>
            <a:r>
              <a:rPr lang="de-DE" dirty="0"/>
              <a:t> Society</a:t>
            </a:r>
            <a:br>
              <a:rPr lang="de-DE" dirty="0"/>
            </a:br>
            <a:br>
              <a:rPr lang="de-DE" dirty="0"/>
            </a:br>
            <a:r>
              <a:rPr lang="de-DE" b="0" dirty="0"/>
              <a:t>International Forest </a:t>
            </a:r>
            <a:r>
              <a:rPr lang="de-DE" b="0" dirty="0" err="1"/>
              <a:t>Ecosystem</a:t>
            </a:r>
            <a:r>
              <a:rPr lang="de-DE" b="0" dirty="0"/>
              <a:t> Management (IFEM)</a:t>
            </a:r>
            <a:br>
              <a:rPr lang="en-US" sz="2700" b="0" dirty="0"/>
            </a:br>
            <a:br>
              <a:rPr lang="en-US" sz="2700" dirty="0"/>
            </a:br>
            <a:r>
              <a:rPr lang="en-US" sz="2700" b="0" i="1" dirty="0"/>
              <a:t>Prof. Dr. Heike Walk</a:t>
            </a:r>
            <a:br>
              <a:rPr lang="en-US" sz="2700" b="0" i="1" dirty="0"/>
            </a:br>
            <a:br>
              <a:rPr lang="en-US" sz="2700" b="0" i="1" dirty="0"/>
            </a:br>
            <a:endParaRPr lang="de-DE" sz="2700" b="0" i="1" dirty="0"/>
          </a:p>
        </p:txBody>
      </p:sp>
    </p:spTree>
    <p:extLst>
      <p:ext uri="{BB962C8B-B14F-4D97-AF65-F5344CB8AC3E}">
        <p14:creationId xmlns:p14="http://schemas.microsoft.com/office/powerpoint/2010/main" val="335950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1153211"/>
            <a:ext cx="7886700" cy="694931"/>
          </a:xfrm>
        </p:spPr>
        <p:txBody>
          <a:bodyPr>
            <a:normAutofit/>
          </a:bodyPr>
          <a:lstStyle/>
          <a:p>
            <a:r>
              <a:rPr lang="de-DE" sz="2800" dirty="0"/>
              <a:t>Professional </a:t>
            </a:r>
            <a:r>
              <a:rPr lang="de-DE" sz="2800" dirty="0" err="1"/>
              <a:t>options</a:t>
            </a:r>
            <a:r>
              <a:rPr lang="de-DE" sz="2800" dirty="0"/>
              <a:t>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80C0B-CF8F-42BF-9E87-010D352DC15E}"/>
              </a:ext>
            </a:extLst>
          </p:cNvPr>
          <p:cNvSpPr txBox="1"/>
          <p:nvPr/>
        </p:nvSpPr>
        <p:spPr>
          <a:xfrm>
            <a:off x="467544" y="2546240"/>
            <a:ext cx="94406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		</a:t>
            </a:r>
            <a:r>
              <a:rPr lang="en-US" sz="2800" b="1" dirty="0"/>
              <a:t>you can either focus on research or </a:t>
            </a:r>
            <a:br>
              <a:rPr lang="en-US" sz="2800" b="1" dirty="0"/>
            </a:br>
            <a:r>
              <a:rPr lang="en-US" sz="2800" b="1" dirty="0"/>
              <a:t>		carry out participation processes yourself</a:t>
            </a:r>
            <a:endParaRPr lang="de-DE" sz="2800" b="1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1060C78-19AF-4D25-9CB5-A7A962906169}"/>
              </a:ext>
            </a:extLst>
          </p:cNvPr>
          <p:cNvSpPr/>
          <p:nvPr/>
        </p:nvSpPr>
        <p:spPr>
          <a:xfrm>
            <a:off x="899592" y="2982805"/>
            <a:ext cx="1183562" cy="963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98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5690873" y="5923466"/>
            <a:ext cx="32784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https://www.thebluediamondgallery.com/wooden-tile/r/research.html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01724" y="1250141"/>
            <a:ext cx="7886700" cy="694931"/>
          </a:xfrm>
        </p:spPr>
        <p:txBody>
          <a:bodyPr>
            <a:normAutofit/>
          </a:bodyPr>
          <a:lstStyle/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participatory</a:t>
            </a:r>
            <a:r>
              <a:rPr lang="de-DE" sz="2800" dirty="0"/>
              <a:t> </a:t>
            </a:r>
            <a:r>
              <a:rPr lang="de-DE" sz="2800" dirty="0" err="1"/>
              <a:t>research</a:t>
            </a:r>
            <a:r>
              <a:rPr lang="de-DE" sz="2800" dirty="0"/>
              <a:t>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80C0B-CF8F-42BF-9E87-010D352DC15E}"/>
              </a:ext>
            </a:extLst>
          </p:cNvPr>
          <p:cNvSpPr txBox="1"/>
          <p:nvPr/>
        </p:nvSpPr>
        <p:spPr>
          <a:xfrm>
            <a:off x="743744" y="1945072"/>
            <a:ext cx="5574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researchers act as facilitators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subjects of the research become involved as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projects vary in purpose, level of participation and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different </a:t>
            </a:r>
            <a:r>
              <a:rPr lang="de-DE" sz="2400" dirty="0" err="1"/>
              <a:t>levels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participation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important to understand stake-</a:t>
            </a:r>
            <a:br>
              <a:rPr lang="en-US" sz="2400" dirty="0"/>
            </a:br>
            <a:r>
              <a:rPr lang="en-US" sz="2400" dirty="0"/>
              <a:t>holders involved and the power </a:t>
            </a:r>
            <a:br>
              <a:rPr lang="en-US" sz="2400" dirty="0"/>
            </a:br>
            <a:r>
              <a:rPr lang="en-US" sz="2400" dirty="0"/>
              <a:t>relations </a:t>
            </a:r>
            <a:endParaRPr lang="de-DE" sz="2400" dirty="0"/>
          </a:p>
        </p:txBody>
      </p:sp>
      <p:pic>
        <p:nvPicPr>
          <p:cNvPr id="3074" name="Picture 2" descr="Research - Wooden Tile Images">
            <a:extLst>
              <a:ext uri="{FF2B5EF4-FFF2-40B4-BE49-F238E27FC236}">
                <a16:creationId xmlns:a16="http://schemas.microsoft.com/office/drawing/2014/main" id="{53D6BCFE-6219-474A-9DFE-55AB46E6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33" y="3818483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1241324"/>
            <a:ext cx="7886700" cy="694931"/>
          </a:xfrm>
        </p:spPr>
        <p:txBody>
          <a:bodyPr/>
          <a:lstStyle/>
          <a:p>
            <a:r>
              <a:rPr lang="de-DE" dirty="0"/>
              <a:t>Stakeholder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…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80C0B-CF8F-42BF-9E87-010D352DC15E}"/>
              </a:ext>
            </a:extLst>
          </p:cNvPr>
          <p:cNvSpPr txBox="1"/>
          <p:nvPr/>
        </p:nvSpPr>
        <p:spPr>
          <a:xfrm>
            <a:off x="755576" y="2492896"/>
            <a:ext cx="6106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stakeholders and their motivations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decide who should be involved in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manage expectations and engage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stakeholder advice and opinions </a:t>
            </a:r>
            <a:br>
              <a:rPr lang="en-US" sz="2400" dirty="0"/>
            </a:br>
            <a:r>
              <a:rPr lang="en-US" sz="2400" dirty="0"/>
              <a:t>to improve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ways to increase stakeholder </a:t>
            </a:r>
            <a:br>
              <a:rPr lang="en-US" sz="2400" dirty="0"/>
            </a:br>
            <a:r>
              <a:rPr lang="en-US" sz="2400" dirty="0"/>
              <a:t>interest or support for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4797EA-BC39-46EF-8D70-75ED754B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838901"/>
            <a:ext cx="3239990" cy="20361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E1B83D-144B-4C88-8EBA-34F7C5494956}"/>
              </a:ext>
            </a:extLst>
          </p:cNvPr>
          <p:cNvSpPr txBox="1"/>
          <p:nvPr/>
        </p:nvSpPr>
        <p:spPr>
          <a:xfrm>
            <a:off x="5868144" y="5932248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hlinkClick r:id="rId3"/>
              </a:rPr>
              <a:t>Source: https://afforum.org/wp-content/uploads/2023/06/2023-</a:t>
            </a:r>
            <a:endParaRPr lang="de-DE" sz="900" dirty="0"/>
          </a:p>
          <a:p>
            <a:r>
              <a:rPr lang="de-DE" sz="900" dirty="0"/>
              <a:t>STAKEHOLDERS-AND-THEIR-ROLES-IN-FOREST-PLANNING.pdf</a:t>
            </a:r>
          </a:p>
        </p:txBody>
      </p:sp>
    </p:spTree>
    <p:extLst>
      <p:ext uri="{BB962C8B-B14F-4D97-AF65-F5344CB8AC3E}">
        <p14:creationId xmlns:p14="http://schemas.microsoft.com/office/powerpoint/2010/main" val="35350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28157" y="1330236"/>
            <a:ext cx="819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chemeClr val="accent6">
                    <a:lumMod val="50000"/>
                  </a:schemeClr>
                </a:solidFill>
              </a:rPr>
              <a:t>First step: identification of different actors at different levels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35509" y="5770509"/>
            <a:ext cx="352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Source: </a:t>
            </a:r>
            <a:r>
              <a:rPr lang="de-DE" sz="800" dirty="0" err="1"/>
              <a:t>own</a:t>
            </a:r>
            <a:r>
              <a:rPr lang="de-DE" sz="800" dirty="0"/>
              <a:t> </a:t>
            </a:r>
            <a:r>
              <a:rPr lang="de-DE" sz="800" dirty="0" err="1"/>
              <a:t>figure</a:t>
            </a:r>
            <a:endParaRPr lang="de-DE" sz="8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84030"/>
              </p:ext>
            </p:extLst>
          </p:nvPr>
        </p:nvGraphicFramePr>
        <p:xfrm>
          <a:off x="935509" y="2208532"/>
          <a:ext cx="7272983" cy="3561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801">
                  <a:extLst>
                    <a:ext uri="{9D8B030D-6E8A-4147-A177-3AD203B41FA5}">
                      <a16:colId xmlns:a16="http://schemas.microsoft.com/office/drawing/2014/main" val="1085009139"/>
                    </a:ext>
                  </a:extLst>
                </a:gridCol>
                <a:gridCol w="2424591">
                  <a:extLst>
                    <a:ext uri="{9D8B030D-6E8A-4147-A177-3AD203B41FA5}">
                      <a16:colId xmlns:a16="http://schemas.microsoft.com/office/drawing/2014/main" val="2370730190"/>
                    </a:ext>
                  </a:extLst>
                </a:gridCol>
                <a:gridCol w="2424591">
                  <a:extLst>
                    <a:ext uri="{9D8B030D-6E8A-4147-A177-3AD203B41FA5}">
                      <a16:colId xmlns:a16="http://schemas.microsoft.com/office/drawing/2014/main" val="1066528573"/>
                    </a:ext>
                  </a:extLst>
                </a:gridCol>
              </a:tblGrid>
              <a:tr h="382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Governance Actors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Local/regional/national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International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8657154"/>
                  </a:ext>
                </a:extLst>
              </a:tr>
              <a:tr h="119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State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Government, </a:t>
                      </a:r>
                      <a:r>
                        <a:rPr lang="de-DE" sz="1100" dirty="0" err="1">
                          <a:effectLst/>
                        </a:rPr>
                        <a:t>Parliament</a:t>
                      </a:r>
                      <a:r>
                        <a:rPr lang="de-DE" sz="1100" dirty="0">
                          <a:effectLst/>
                        </a:rPr>
                        <a:t>, Executive, </a:t>
                      </a:r>
                      <a:r>
                        <a:rPr lang="de-DE" sz="1100" dirty="0" err="1">
                          <a:effectLst/>
                        </a:rPr>
                        <a:t>Legislature</a:t>
                      </a:r>
                      <a:r>
                        <a:rPr lang="de-DE" sz="1100" dirty="0">
                          <a:effectLst/>
                        </a:rPr>
                        <a:t>, </a:t>
                      </a:r>
                      <a:r>
                        <a:rPr lang="de-DE" sz="1100" dirty="0" err="1">
                          <a:effectLst/>
                        </a:rPr>
                        <a:t>Judiciary</a:t>
                      </a:r>
                      <a:r>
                        <a:rPr lang="de-DE" sz="1100" dirty="0">
                          <a:effectLst/>
                        </a:rPr>
                        <a:t>, </a:t>
                      </a:r>
                      <a:r>
                        <a:rPr lang="de-DE" sz="1100" dirty="0" err="1">
                          <a:effectLst/>
                        </a:rPr>
                        <a:t>Parties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International </a:t>
                      </a:r>
                      <a:r>
                        <a:rPr lang="de-DE" sz="1100" dirty="0" err="1">
                          <a:effectLst/>
                        </a:rPr>
                        <a:t>institutions</a:t>
                      </a:r>
                      <a:r>
                        <a:rPr lang="de-DE" sz="1100" dirty="0">
                          <a:effectLst/>
                        </a:rPr>
                        <a:t> and </a:t>
                      </a:r>
                      <a:r>
                        <a:rPr lang="de-DE" sz="1100" dirty="0" err="1">
                          <a:effectLst/>
                        </a:rPr>
                        <a:t>organisations</a:t>
                      </a:r>
                      <a:r>
                        <a:rPr lang="de-DE" sz="1100" dirty="0">
                          <a:effectLst/>
                        </a:rPr>
                        <a:t> (e.g. United </a:t>
                      </a:r>
                      <a:r>
                        <a:rPr lang="de-DE" sz="1100">
                          <a:effectLst/>
                        </a:rPr>
                        <a:t>Nations </a:t>
                      </a:r>
                      <a:r>
                        <a:rPr lang="de-DE" sz="1100" dirty="0">
                          <a:effectLst/>
                        </a:rPr>
                        <a:t>Environmental </a:t>
                      </a:r>
                      <a:r>
                        <a:rPr lang="de-DE" sz="1100" dirty="0" err="1">
                          <a:effectLst/>
                        </a:rPr>
                        <a:t>Program</a:t>
                      </a:r>
                      <a:r>
                        <a:rPr lang="de-DE" sz="1100" dirty="0">
                          <a:effectLst/>
                        </a:rPr>
                        <a:t> (UNEP),  International Labour </a:t>
                      </a:r>
                      <a:r>
                        <a:rPr lang="de-DE" sz="1100" dirty="0" err="1">
                          <a:effectLst/>
                        </a:rPr>
                        <a:t>Organization</a:t>
                      </a:r>
                      <a:r>
                        <a:rPr lang="de-DE" sz="1100" dirty="0">
                          <a:effectLst/>
                        </a:rPr>
                        <a:t> (ILO)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270975"/>
                  </a:ext>
                </a:extLst>
              </a:tr>
              <a:tr h="1601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Non-State: </a:t>
                      </a:r>
                      <a:r>
                        <a:rPr lang="de-DE" sz="1100" dirty="0" err="1">
                          <a:effectLst/>
                        </a:rPr>
                        <a:t>Civil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society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Associations</a:t>
                      </a:r>
                      <a:r>
                        <a:rPr lang="de-DE" sz="1100" dirty="0">
                          <a:effectLst/>
                        </a:rPr>
                        <a:t>, NGOs, </a:t>
                      </a:r>
                      <a:r>
                        <a:rPr lang="de-DE" sz="1100" dirty="0" err="1">
                          <a:effectLst/>
                        </a:rPr>
                        <a:t>foundations</a:t>
                      </a:r>
                      <a:r>
                        <a:rPr lang="de-DE" sz="1100" dirty="0">
                          <a:effectLst/>
                        </a:rPr>
                        <a:t>, social </a:t>
                      </a:r>
                      <a:r>
                        <a:rPr lang="de-DE" sz="1100" dirty="0" err="1">
                          <a:effectLst/>
                        </a:rPr>
                        <a:t>movement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networks</a:t>
                      </a:r>
                      <a:r>
                        <a:rPr lang="de-DE" sz="1100" dirty="0">
                          <a:effectLst/>
                        </a:rPr>
                        <a:t>, Citizen initiatives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International </a:t>
                      </a:r>
                      <a:r>
                        <a:rPr lang="de-DE" sz="1100" dirty="0" err="1">
                          <a:effectLst/>
                        </a:rPr>
                        <a:t>nongovernmental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organisations</a:t>
                      </a:r>
                      <a:r>
                        <a:rPr lang="de-DE" sz="1100" dirty="0">
                          <a:effectLst/>
                        </a:rPr>
                        <a:t> (INGOs), Transnational </a:t>
                      </a:r>
                      <a:r>
                        <a:rPr lang="de-DE" sz="1100" dirty="0" err="1">
                          <a:effectLst/>
                        </a:rPr>
                        <a:t>social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movements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257622"/>
                  </a:ext>
                </a:extLst>
              </a:tr>
              <a:tr h="382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Non-State: Business </a:t>
                      </a:r>
                      <a:r>
                        <a:rPr lang="de-DE" sz="1100" dirty="0" err="1">
                          <a:effectLst/>
                        </a:rPr>
                        <a:t>sector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Companies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Multinational </a:t>
                      </a:r>
                      <a:r>
                        <a:rPr lang="de-DE" sz="1100" dirty="0" err="1">
                          <a:effectLst/>
                        </a:rPr>
                        <a:t>companies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4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52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62283" y="1196752"/>
            <a:ext cx="7886700" cy="694931"/>
          </a:xfrm>
        </p:spPr>
        <p:txBody>
          <a:bodyPr/>
          <a:lstStyle/>
          <a:p>
            <a:pPr marL="0" lvl="0" indent="0"/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</a:rPr>
              <a:t>Work task: Stakeholder analysis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BEEBFDA-BE45-44DA-93DD-85810A9A8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736" y="2492896"/>
            <a:ext cx="7272809" cy="5043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latin typeface="+mn-lt"/>
              </a:rPr>
              <a:t>- Work </a:t>
            </a:r>
            <a:r>
              <a:rPr lang="de-DE" sz="2800" dirty="0" err="1">
                <a:latin typeface="+mn-lt"/>
              </a:rPr>
              <a:t>groups</a:t>
            </a:r>
            <a:r>
              <a:rPr lang="de-DE" sz="2800" dirty="0">
                <a:latin typeface="+mn-lt"/>
              </a:rPr>
              <a:t>: 3 </a:t>
            </a:r>
            <a:r>
              <a:rPr lang="de-DE" sz="2800" dirty="0" err="1">
                <a:latin typeface="+mn-lt"/>
              </a:rPr>
              <a:t>people</a:t>
            </a:r>
            <a:endParaRPr lang="de-DE" sz="2800" dirty="0">
              <a:latin typeface="+mn-lt"/>
            </a:endParaRP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- Look </a:t>
            </a:r>
            <a:r>
              <a:rPr lang="de-DE" sz="2800" dirty="0" err="1">
                <a:latin typeface="+mn-lt"/>
              </a:rPr>
              <a:t>for</a:t>
            </a:r>
            <a:r>
              <a:rPr lang="de-DE" sz="2800" dirty="0">
                <a:latin typeface="+mn-lt"/>
              </a:rPr>
              <a:t> an </a:t>
            </a:r>
            <a:r>
              <a:rPr lang="de-DE" sz="2800" dirty="0" err="1">
                <a:latin typeface="+mn-lt"/>
              </a:rPr>
              <a:t>example</a:t>
            </a:r>
            <a:r>
              <a:rPr lang="de-DE" sz="2800" dirty="0">
                <a:latin typeface="+mn-lt"/>
              </a:rPr>
              <a:t> of </a:t>
            </a:r>
            <a:r>
              <a:rPr lang="de-DE" sz="2800" dirty="0" err="1">
                <a:latin typeface="+mn-lt"/>
              </a:rPr>
              <a:t>participation</a:t>
            </a:r>
            <a:r>
              <a:rPr lang="de-DE" sz="2800" dirty="0">
                <a:latin typeface="+mn-lt"/>
              </a:rPr>
              <a:t> in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   </a:t>
            </a:r>
            <a:r>
              <a:rPr lang="de-DE" sz="2800" dirty="0" err="1">
                <a:latin typeface="+mn-lt"/>
              </a:rPr>
              <a:t>forestry</a:t>
            </a:r>
            <a:r>
              <a:rPr lang="de-DE" sz="2800" dirty="0">
                <a:latin typeface="+mn-lt"/>
              </a:rPr>
              <a:t> </a:t>
            </a:r>
          </a:p>
          <a:p>
            <a:pPr lvl="1"/>
            <a:r>
              <a:rPr lang="de-DE" sz="2600" dirty="0">
                <a:latin typeface="+mn-lt"/>
              </a:rPr>
              <a:t>Who was </a:t>
            </a:r>
            <a:r>
              <a:rPr lang="de-DE" sz="2600" dirty="0" err="1">
                <a:latin typeface="+mn-lt"/>
              </a:rPr>
              <a:t>involved</a:t>
            </a:r>
            <a:r>
              <a:rPr lang="de-DE" sz="2600" dirty="0">
                <a:latin typeface="+mn-lt"/>
              </a:rPr>
              <a:t>? </a:t>
            </a:r>
          </a:p>
          <a:p>
            <a:pPr lvl="1"/>
            <a:r>
              <a:rPr lang="de-DE" sz="2600" dirty="0">
                <a:latin typeface="+mn-lt"/>
              </a:rPr>
              <a:t>Can </a:t>
            </a:r>
            <a:r>
              <a:rPr lang="de-DE" sz="2600" dirty="0" err="1">
                <a:latin typeface="+mn-lt"/>
              </a:rPr>
              <a:t>you</a:t>
            </a:r>
            <a:r>
              <a:rPr lang="de-DE" sz="2600" dirty="0">
                <a:latin typeface="+mn-lt"/>
              </a:rPr>
              <a:t> </a:t>
            </a:r>
            <a:r>
              <a:rPr lang="de-DE" sz="2600" dirty="0" err="1">
                <a:latin typeface="+mn-lt"/>
              </a:rPr>
              <a:t>identify</a:t>
            </a:r>
            <a:r>
              <a:rPr lang="de-DE" sz="2600" dirty="0">
                <a:latin typeface="+mn-lt"/>
              </a:rPr>
              <a:t> different </a:t>
            </a:r>
            <a:r>
              <a:rPr lang="de-DE" sz="2600" dirty="0" err="1">
                <a:latin typeface="+mn-lt"/>
              </a:rPr>
              <a:t>stakeholders</a:t>
            </a:r>
            <a:r>
              <a:rPr lang="de-DE" sz="2600" dirty="0">
                <a:latin typeface="+mn-lt"/>
              </a:rPr>
              <a:t>? </a:t>
            </a:r>
            <a:endParaRPr lang="de-DE" sz="26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ED889063-1E56-4C77-9D38-8DD5F538F87D}"/>
              </a:ext>
            </a:extLst>
          </p:cNvPr>
          <p:cNvSpPr/>
          <p:nvPr/>
        </p:nvSpPr>
        <p:spPr>
          <a:xfrm>
            <a:off x="793014" y="2348880"/>
            <a:ext cx="97840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33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22188" y="1217923"/>
            <a:ext cx="7886700" cy="694931"/>
          </a:xfrm>
        </p:spPr>
        <p:txBody>
          <a:bodyPr>
            <a:normAutofit/>
          </a:bodyPr>
          <a:lstStyle/>
          <a:p>
            <a:r>
              <a:rPr lang="de-DE" dirty="0"/>
              <a:t>Second 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prioritize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matrix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A2295C-2076-49D8-AE92-B25CA2E8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80" y="1900162"/>
            <a:ext cx="5563632" cy="419801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B16CBD-AFE0-40C6-892B-61C94B9AFB5A}"/>
              </a:ext>
            </a:extLst>
          </p:cNvPr>
          <p:cNvSpPr/>
          <p:nvPr/>
        </p:nvSpPr>
        <p:spPr>
          <a:xfrm>
            <a:off x="6372200" y="6108708"/>
            <a:ext cx="2492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https://www.showme.com/sh/?h=dOnZpIW</a:t>
            </a:r>
          </a:p>
        </p:txBody>
      </p:sp>
    </p:spTree>
    <p:extLst>
      <p:ext uri="{BB962C8B-B14F-4D97-AF65-F5344CB8AC3E}">
        <p14:creationId xmlns:p14="http://schemas.microsoft.com/office/powerpoint/2010/main" val="61865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62283" y="1196752"/>
            <a:ext cx="7886700" cy="694931"/>
          </a:xfrm>
        </p:spPr>
        <p:txBody>
          <a:bodyPr/>
          <a:lstStyle/>
          <a:p>
            <a:pPr marL="0" lvl="0" indent="0"/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</a:rPr>
              <a:t>Work task: prioritize your stakeholders!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BEEBFDA-BE45-44DA-93DD-85810A9A8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3580" y="2642399"/>
            <a:ext cx="7272809" cy="5043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Can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identify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influence</a:t>
            </a:r>
            <a:r>
              <a:rPr lang="de-DE" sz="2400" dirty="0"/>
              <a:t>/ power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stakeholders</a:t>
            </a:r>
            <a:r>
              <a:rPr lang="de-DE" sz="2400" dirty="0"/>
              <a:t>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Can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arrange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matrix</a:t>
            </a:r>
            <a:r>
              <a:rPr lang="de-DE" sz="2400" dirty="0"/>
              <a:t>?</a:t>
            </a:r>
          </a:p>
          <a:p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B02DDC1-BFCA-43D0-897B-ABFAB179B164}"/>
              </a:ext>
            </a:extLst>
          </p:cNvPr>
          <p:cNvSpPr/>
          <p:nvPr/>
        </p:nvSpPr>
        <p:spPr>
          <a:xfrm>
            <a:off x="640857" y="2671633"/>
            <a:ext cx="978408" cy="69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18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1673" y="1292957"/>
            <a:ext cx="7886700" cy="69493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Third step: analysis of the goals and purpose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64708" y="2420888"/>
            <a:ext cx="6912768" cy="307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</a:rPr>
              <a:t>the goal and purpose of participation can be very different </a:t>
            </a:r>
          </a:p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</a:rPr>
              <a:t>it is shaped by the initiators and their motivation</a:t>
            </a:r>
          </a:p>
          <a:p>
            <a:pPr marL="457200" lvl="0" indent="-457200">
              <a:lnSpc>
                <a:spcPts val="2880"/>
              </a:lnSpc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0000"/>
                </a:solidFill>
              </a:rPr>
              <a:t>can be supported through a variety of formats</a:t>
            </a:r>
          </a:p>
          <a:p>
            <a:pPr lvl="0">
              <a:lnSpc>
                <a:spcPts val="2880"/>
              </a:lnSpc>
              <a:defRPr/>
            </a:pPr>
            <a:br>
              <a:rPr lang="en-US" sz="2000" kern="0" dirty="0">
                <a:solidFill>
                  <a:srgbClr val="000000"/>
                </a:solidFill>
              </a:rPr>
            </a:b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269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80089" y="1184432"/>
            <a:ext cx="7886700" cy="694931"/>
          </a:xfrm>
        </p:spPr>
        <p:txBody>
          <a:bodyPr>
            <a:normAutofit fontScale="90000"/>
          </a:bodyPr>
          <a:lstStyle/>
          <a:p>
            <a:br>
              <a:rPr lang="de-DE" sz="3100" dirty="0"/>
            </a:br>
            <a:r>
              <a:rPr lang="de-DE" sz="3100" dirty="0"/>
              <a:t>Goal and </a:t>
            </a:r>
            <a:r>
              <a:rPr lang="de-DE" sz="3100" dirty="0" err="1"/>
              <a:t>purpose</a:t>
            </a:r>
            <a:r>
              <a:rPr lang="de-DE" sz="3100" dirty="0"/>
              <a:t> </a:t>
            </a:r>
            <a:r>
              <a:rPr lang="de-DE" sz="3100" dirty="0" err="1"/>
              <a:t>of</a:t>
            </a:r>
            <a:r>
              <a:rPr lang="de-DE" sz="3100" dirty="0"/>
              <a:t> </a:t>
            </a:r>
            <a:r>
              <a:rPr lang="de-DE" sz="3100" dirty="0" err="1"/>
              <a:t>participation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36313" y="134076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7BCE21-41C2-4774-9950-B2EF72825F74}"/>
              </a:ext>
            </a:extLst>
          </p:cNvPr>
          <p:cNvSpPr/>
          <p:nvPr/>
        </p:nvSpPr>
        <p:spPr>
          <a:xfrm>
            <a:off x="2122970" y="61356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Source: International </a:t>
            </a:r>
            <a:r>
              <a:rPr lang="de-DE" sz="1000" dirty="0" err="1"/>
              <a:t>Association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Public </a:t>
            </a:r>
            <a:r>
              <a:rPr lang="de-DE" sz="1000" dirty="0" err="1"/>
              <a:t>Participation</a:t>
            </a:r>
            <a:r>
              <a:rPr lang="de-DE" sz="1000" dirty="0"/>
              <a:t>, 2007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D6BF31-E21B-4AEF-B2C4-FEE687AA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68" y="1897180"/>
            <a:ext cx="5571860" cy="42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62283" y="1196752"/>
            <a:ext cx="7886700" cy="694931"/>
          </a:xfrm>
        </p:spPr>
        <p:txBody>
          <a:bodyPr/>
          <a:lstStyle/>
          <a:p>
            <a:pPr marL="0" lvl="0" indent="0"/>
            <a:r>
              <a:rPr lang="en-US" sz="2400" kern="0" dirty="0">
                <a:solidFill>
                  <a:schemeClr val="accent6">
                    <a:lumMod val="50000"/>
                  </a:schemeClr>
                </a:solidFill>
              </a:rPr>
              <a:t>Work tasks: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FBEEBFDA-BE45-44DA-93DD-85810A9A8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3980" y="2564904"/>
            <a:ext cx="7272809" cy="50434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800" dirty="0">
                <a:latin typeface="+mn-lt"/>
              </a:rPr>
              <a:t>Look at </a:t>
            </a:r>
            <a:r>
              <a:rPr lang="de-DE" sz="2800" dirty="0" err="1">
                <a:latin typeface="+mn-lt"/>
              </a:rPr>
              <a:t>your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example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participation</a:t>
            </a:r>
            <a:r>
              <a:rPr lang="de-DE" sz="2800" dirty="0">
                <a:latin typeface="+mn-lt"/>
              </a:rPr>
              <a:t> in </a:t>
            </a:r>
            <a:r>
              <a:rPr lang="de-DE" sz="2800" dirty="0" err="1">
                <a:latin typeface="+mn-lt"/>
              </a:rPr>
              <a:t>forestry</a:t>
            </a:r>
            <a:r>
              <a:rPr lang="de-DE" sz="2800" dirty="0">
                <a:latin typeface="+mn-lt"/>
              </a:rPr>
              <a:t>. </a:t>
            </a:r>
          </a:p>
          <a:p>
            <a:r>
              <a:rPr lang="de-DE" sz="2800" dirty="0" err="1">
                <a:latin typeface="+mn-lt"/>
              </a:rPr>
              <a:t>What</a:t>
            </a:r>
            <a:r>
              <a:rPr lang="de-DE" sz="2800" dirty="0">
                <a:latin typeface="+mn-lt"/>
              </a:rPr>
              <a:t> was </a:t>
            </a:r>
            <a:r>
              <a:rPr lang="de-DE" sz="2800" dirty="0" err="1">
                <a:latin typeface="+mn-lt"/>
              </a:rPr>
              <a:t>the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goal</a:t>
            </a:r>
            <a:r>
              <a:rPr lang="de-DE" sz="2800" dirty="0">
                <a:latin typeface="+mn-lt"/>
              </a:rPr>
              <a:t> and </a:t>
            </a:r>
            <a:r>
              <a:rPr lang="de-DE" sz="2800" dirty="0" err="1">
                <a:latin typeface="+mn-lt"/>
              </a:rPr>
              <a:t>purpose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participation</a:t>
            </a:r>
            <a:r>
              <a:rPr lang="de-DE" sz="2800" dirty="0">
                <a:latin typeface="+mn-lt"/>
              </a:rPr>
              <a:t> (</a:t>
            </a:r>
            <a:r>
              <a:rPr lang="de-DE" sz="2800" dirty="0" err="1">
                <a:latin typeface="+mn-lt"/>
              </a:rPr>
              <a:t>information</a:t>
            </a:r>
            <a:r>
              <a:rPr lang="de-DE" sz="2800" dirty="0">
                <a:latin typeface="+mn-lt"/>
              </a:rPr>
              <a:t>, </a:t>
            </a:r>
            <a:r>
              <a:rPr lang="de-DE" sz="2800" dirty="0" err="1">
                <a:latin typeface="+mn-lt"/>
              </a:rPr>
              <a:t>consultation</a:t>
            </a:r>
            <a:r>
              <a:rPr lang="de-DE" sz="2800" dirty="0">
                <a:latin typeface="+mn-lt"/>
              </a:rPr>
              <a:t>, </a:t>
            </a:r>
            <a:r>
              <a:rPr lang="de-DE" sz="2800" dirty="0" err="1">
                <a:latin typeface="+mn-lt"/>
              </a:rPr>
              <a:t>involvement</a:t>
            </a:r>
            <a:r>
              <a:rPr lang="de-DE" sz="2800" dirty="0">
                <a:latin typeface="+mn-lt"/>
              </a:rPr>
              <a:t>, </a:t>
            </a:r>
            <a:r>
              <a:rPr lang="de-DE" sz="2800" dirty="0" err="1">
                <a:latin typeface="+mn-lt"/>
              </a:rPr>
              <a:t>collaboration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or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empowerment</a:t>
            </a:r>
            <a:r>
              <a:rPr lang="de-DE" sz="2800" dirty="0">
                <a:latin typeface="+mn-lt"/>
              </a:rPr>
              <a:t>?</a:t>
            </a:r>
            <a:endParaRPr lang="de-DE" sz="2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3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39552" y="1364416"/>
            <a:ext cx="7886700" cy="694931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/>
              </a:rPr>
              <a:t>Sessions from 9am until 11.30am</a:t>
            </a:r>
            <a:br>
              <a:rPr lang="en-US" sz="2400" dirty="0">
                <a:latin typeface="Arial"/>
              </a:rPr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23097" y="2024736"/>
            <a:ext cx="828092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cs typeface="Arial" pitchFamily="34" charset="0"/>
              </a:rPr>
              <a:t>Wednesday, 26 of March</a:t>
            </a:r>
            <a:endParaRPr lang="en-US" sz="2200" dirty="0">
              <a:solidFill>
                <a:srgbClr val="000000"/>
              </a:solidFill>
              <a:cs typeface="Arial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Introduction to participatory governance and participation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Theoretical concepts and practical approaches</a:t>
            </a:r>
          </a:p>
          <a:p>
            <a:r>
              <a:rPr lang="en-US" sz="2200" dirty="0">
                <a:solidFill>
                  <a:srgbClr val="00B050"/>
                </a:solidFill>
                <a:cs typeface="Arial" pitchFamily="34" charset="0"/>
              </a:rPr>
              <a:t>Thursday, 27 of March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National Network for Civil Society (BBE)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Programmtagung</a:t>
            </a:r>
            <a:r>
              <a:rPr lang="en-US" sz="2200" dirty="0">
                <a:solidFill>
                  <a:srgbClr val="000000"/>
                </a:solidFill>
              </a:rPr>
              <a:t> “</a:t>
            </a:r>
            <a:r>
              <a:rPr lang="en-US" sz="2200" dirty="0" err="1">
                <a:solidFill>
                  <a:srgbClr val="000000"/>
                </a:solidFill>
              </a:rPr>
              <a:t>Engagiert</a:t>
            </a:r>
            <a:r>
              <a:rPr lang="en-US" sz="2200" dirty="0">
                <a:solidFill>
                  <a:srgbClr val="000000"/>
                </a:solidFill>
              </a:rPr>
              <a:t> für </a:t>
            </a:r>
            <a:r>
              <a:rPr lang="en-US" sz="2200" dirty="0" err="1">
                <a:solidFill>
                  <a:srgbClr val="000000"/>
                </a:solidFill>
              </a:rPr>
              <a:t>Klimaschutz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Klimaschutz</a:t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als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zivilgesellschaftliche</a:t>
            </a:r>
            <a:r>
              <a:rPr lang="en-US" sz="2200" dirty="0">
                <a:solidFill>
                  <a:srgbClr val="000000"/>
                </a:solidFill>
              </a:rPr>
              <a:t> Aufgabe” Refugio Berlin, Lenaustr.3-4</a:t>
            </a:r>
          </a:p>
          <a:p>
            <a:r>
              <a:rPr lang="en-US" sz="2200" dirty="0">
                <a:solidFill>
                  <a:srgbClr val="00B050"/>
                </a:solidFill>
                <a:cs typeface="Arial" pitchFamily="34" charset="0"/>
              </a:rPr>
              <a:t>Friday, 28 of March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Excursion to “Haus der </a:t>
            </a:r>
            <a:r>
              <a:rPr lang="en-US" sz="2200" dirty="0" err="1">
                <a:solidFill>
                  <a:srgbClr val="000000"/>
                </a:solidFill>
              </a:rPr>
              <a:t>Menschenrechte</a:t>
            </a:r>
            <a:r>
              <a:rPr lang="en-US" sz="2200" dirty="0">
                <a:solidFill>
                  <a:srgbClr val="000000"/>
                </a:solidFill>
              </a:rPr>
              <a:t> und </a:t>
            </a:r>
            <a:r>
              <a:rPr lang="en-US" sz="2200" dirty="0" err="1">
                <a:solidFill>
                  <a:srgbClr val="000000"/>
                </a:solidFill>
              </a:rPr>
              <a:t>Demokratie</a:t>
            </a:r>
            <a:r>
              <a:rPr lang="en-US" sz="2200" dirty="0">
                <a:solidFill>
                  <a:srgbClr val="000000"/>
                </a:solidFill>
              </a:rPr>
              <a:t>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Independent Institute for Environmental Issues (UfU)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Environmental Action Germany (Deutsche </a:t>
            </a:r>
            <a:r>
              <a:rPr lang="en-US" sz="2200" dirty="0" err="1">
                <a:solidFill>
                  <a:srgbClr val="000000"/>
                </a:solidFill>
              </a:rPr>
              <a:t>Umwelthilfe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4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77557" y="1345141"/>
            <a:ext cx="7886700" cy="69493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Literature</a:t>
            </a:r>
            <a:r>
              <a:rPr lang="de-DE" dirty="0"/>
              <a:t>: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87898" y="1916832"/>
            <a:ext cx="80561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Bache, I. &amp; Flinders, M., Eds., (2004). Multi-Level Governance, Oxford: Oxford University Press, </a:t>
            </a: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Baldwin, Elizabeth (2020). Why and How Does Participatory Governance Affect Policy Outcomes? Theory and Evidence from the Electric Sector. In: Journal of Public Administration Research and Theory, June 2020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/>
              <a:t>Mbeche</a:t>
            </a:r>
            <a:r>
              <a:rPr lang="de-DE" dirty="0"/>
              <a:t>, R. / </a:t>
            </a:r>
            <a:r>
              <a:rPr lang="de-DE" dirty="0" err="1"/>
              <a:t>Ateka</a:t>
            </a:r>
            <a:r>
              <a:rPr lang="de-DE" dirty="0"/>
              <a:t>, J./ Herrmann, R./ Grote, U. (2021): Understanding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' </a:t>
            </a:r>
            <a:r>
              <a:rPr lang="de-DE" dirty="0" err="1"/>
              <a:t>participation</a:t>
            </a:r>
            <a:r>
              <a:rPr lang="de-DE" dirty="0"/>
              <a:t> in </a:t>
            </a:r>
            <a:r>
              <a:rPr lang="de-DE" dirty="0" err="1"/>
              <a:t>participatory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(PFM): </a:t>
            </a:r>
            <a:r>
              <a:rPr lang="de-DE" dirty="0" err="1"/>
              <a:t>Insights</a:t>
            </a:r>
            <a:r>
              <a:rPr lang="de-DE" dirty="0"/>
              <a:t> from Mt. </a:t>
            </a:r>
            <a:r>
              <a:rPr lang="de-DE" dirty="0" err="1"/>
              <a:t>Elgon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ecosystem</a:t>
            </a:r>
            <a:r>
              <a:rPr lang="de-DE" dirty="0"/>
              <a:t>, </a:t>
            </a:r>
            <a:r>
              <a:rPr lang="de-DE" dirty="0" err="1"/>
              <a:t>Kenya</a:t>
            </a:r>
            <a:r>
              <a:rPr lang="de-DE" dirty="0"/>
              <a:t>, in: </a:t>
            </a:r>
            <a:r>
              <a:rPr lang="en-US" dirty="0"/>
              <a:t>Forest Policy and Economics, Volume 129, August 2021, 102507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cs typeface="Arial" charset="0"/>
              </a:rPr>
              <a:t>Paletto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A. (Ed.) (2019): Participatory Forestry: Involvement, Information and Science, Basel: MDPI, </a:t>
            </a:r>
            <a:r>
              <a:rPr lang="de-DE" u="sng" dirty="0">
                <a:hlinkClick r:id="rId2"/>
              </a:rPr>
              <a:t>https://doi.org/10.3390/books978-3-03921-332-0</a:t>
            </a:r>
            <a:endParaRPr lang="de-DE" u="sng" dirty="0"/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Rosenau, J. N. &amp; </a:t>
            </a:r>
            <a:r>
              <a:rPr lang="en-US" dirty="0" err="1"/>
              <a:t>Czempiel</a:t>
            </a:r>
            <a:r>
              <a:rPr lang="en-US" dirty="0"/>
              <a:t>, E.O., Eds. (1992). Governance without Government: Order and Change in World Politics. Cambridge: Cambridge University Press</a:t>
            </a: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77557" y="1345141"/>
            <a:ext cx="7886700" cy="69493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Literature</a:t>
            </a:r>
            <a:r>
              <a:rPr lang="de-DE" dirty="0"/>
              <a:t>: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03453" y="1988840"/>
            <a:ext cx="805615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cs typeface="Arial" charset="0"/>
              </a:rPr>
              <a:t>Umweltbundesamt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(2020): </a:t>
            </a:r>
            <a:r>
              <a:rPr lang="en-US" dirty="0" err="1"/>
              <a:t>Bundesrepublik</a:t>
            </a:r>
            <a:r>
              <a:rPr lang="en-US" dirty="0"/>
              <a:t> 3.0 A contribution to the development and strengthening of parliamentary-representative democracy through greater participation at federal level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Text 57/2020, Link: https://www.umweltbundesamt.de/sites/default/files/medien/1410/publikationen/2020-05-06_texte_57-2020_bundesrepublik_3.0_en.pdf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Walk, H./ Ott, H.O./ Welp, M. (2019): Everyone affected and involved: civil society systems. In: Ibisch, P. L./  Molitor, H./ Conrad, A./ Walk, H./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Mihotovic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V./ Geyer, J. (eds.). Humans in the Global Ecosystem, München: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oekom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p. 241-259 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Walk, H. (2008): 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Partizipative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Arial" charset="0"/>
              </a:rPr>
              <a:t>Governance</a:t>
            </a:r>
            <a:r>
              <a:rPr lang="de-DE" dirty="0">
                <a:solidFill>
                  <a:srgbClr val="000000"/>
                </a:solidFill>
                <a:cs typeface="Arial" charset="0"/>
              </a:rPr>
              <a:t>. Beteiligungsrechte und Beteiligungsformen im Mehrebenensystem der Klimapolitik, Wiesbaden: VS Verlag für Sozialwissenschaften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76685" y="1236083"/>
            <a:ext cx="7886700" cy="694931"/>
          </a:xfrm>
        </p:spPr>
        <p:txBody>
          <a:bodyPr>
            <a:normAutofit/>
          </a:bodyPr>
          <a:lstStyle/>
          <a:p>
            <a:r>
              <a:rPr lang="de-DE" sz="2800" dirty="0" err="1"/>
              <a:t>Introduction</a:t>
            </a:r>
            <a:r>
              <a:rPr lang="de-DE" sz="2800" dirty="0"/>
              <a:t> </a:t>
            </a:r>
            <a:r>
              <a:rPr lang="de-DE" sz="2800" dirty="0" err="1"/>
              <a:t>round</a:t>
            </a:r>
            <a:r>
              <a:rPr lang="de-DE" sz="2800" dirty="0"/>
              <a:t>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7767" y="2348880"/>
            <a:ext cx="83281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de-DE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When you think of participation and civil society, </a:t>
            </a:r>
            <a:br>
              <a:rPr lang="en-US" sz="2800" dirty="0"/>
            </a:br>
            <a:r>
              <a:rPr lang="en-US" sz="2800" dirty="0"/>
              <a:t>what spontaneously comes to your mind?</a:t>
            </a:r>
            <a:br>
              <a:rPr lang="en-US" sz="2800" dirty="0"/>
            </a:b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What would you like to look at in more detail?</a:t>
            </a:r>
          </a:p>
          <a:p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7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F5E2432-E99A-F844-8E88-D7329F3F9748}"/>
              </a:ext>
            </a:extLst>
          </p:cNvPr>
          <p:cNvSpPr/>
          <p:nvPr/>
        </p:nvSpPr>
        <p:spPr>
          <a:xfrm>
            <a:off x="653520" y="5854710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86700" cy="694931"/>
          </a:xfrm>
        </p:spPr>
        <p:txBody>
          <a:bodyPr>
            <a:normAutofit/>
          </a:bodyPr>
          <a:lstStyle/>
          <a:p>
            <a:r>
              <a:rPr lang="en-US" dirty="0"/>
              <a:t>Very general level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47210A-9C71-4A20-9500-EA6744D328FB}"/>
              </a:ext>
            </a:extLst>
          </p:cNvPr>
          <p:cNvSpPr/>
          <p:nvPr/>
        </p:nvSpPr>
        <p:spPr>
          <a:xfrm>
            <a:off x="539552" y="5282371"/>
            <a:ext cx="8310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steering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the manner in which power is exercised (by governments, institutions, companies, </a:t>
            </a:r>
            <a:r>
              <a:rPr lang="en-IN" sz="2000" dirty="0" err="1"/>
              <a:t>NGOs,etc</a:t>
            </a:r>
            <a:r>
              <a:rPr lang="en-IN" sz="2000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82354AA-8AC5-413A-A18A-DA7617B3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5" y="2062795"/>
            <a:ext cx="4385951" cy="30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8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F5E2432-E99A-F844-8E88-D7329F3F9748}"/>
              </a:ext>
            </a:extLst>
          </p:cNvPr>
          <p:cNvSpPr/>
          <p:nvPr/>
        </p:nvSpPr>
        <p:spPr>
          <a:xfrm>
            <a:off x="653520" y="5854710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01191" y="1189445"/>
            <a:ext cx="7886700" cy="694931"/>
          </a:xfrm>
        </p:spPr>
        <p:txBody>
          <a:bodyPr>
            <a:normAutofit/>
          </a:bodyPr>
          <a:lstStyle/>
          <a:p>
            <a:r>
              <a:rPr lang="de-DE" dirty="0" err="1"/>
              <a:t>Governance</a:t>
            </a:r>
            <a:r>
              <a:rPr lang="de-DE" dirty="0"/>
              <a:t> in social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47210A-9C71-4A20-9500-EA6744D328FB}"/>
              </a:ext>
            </a:extLst>
          </p:cNvPr>
          <p:cNvSpPr/>
          <p:nvPr/>
        </p:nvSpPr>
        <p:spPr>
          <a:xfrm>
            <a:off x="2703682" y="2852936"/>
            <a:ext cx="579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interaction between governments, business stakeholders and non-profit organizations by which policy decisions and implementations are undertaken</a:t>
            </a:r>
            <a:endParaRPr lang="de-DE" sz="2400" dirty="0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E481159C-1144-436D-84B8-B5A11BE334DE}"/>
              </a:ext>
            </a:extLst>
          </p:cNvPr>
          <p:cNvSpPr/>
          <p:nvPr/>
        </p:nvSpPr>
        <p:spPr>
          <a:xfrm>
            <a:off x="1187624" y="2827146"/>
            <a:ext cx="978408" cy="69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0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F5E2432-E99A-F844-8E88-D7329F3F9748}"/>
              </a:ext>
            </a:extLst>
          </p:cNvPr>
          <p:cNvSpPr/>
          <p:nvPr/>
        </p:nvSpPr>
        <p:spPr>
          <a:xfrm>
            <a:off x="653520" y="5854710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86700" cy="694931"/>
          </a:xfrm>
        </p:spPr>
        <p:txBody>
          <a:bodyPr>
            <a:normAutofit/>
          </a:bodyPr>
          <a:lstStyle/>
          <a:p>
            <a:r>
              <a:rPr lang="de-DE" dirty="0"/>
              <a:t>The </a:t>
            </a:r>
            <a:r>
              <a:rPr lang="de-DE" dirty="0" err="1"/>
              <a:t>government</a:t>
            </a:r>
            <a:r>
              <a:rPr lang="de-DE" dirty="0"/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47210A-9C71-4A20-9500-EA6744D328FB}"/>
              </a:ext>
            </a:extLst>
          </p:cNvPr>
          <p:cNvSpPr/>
          <p:nvPr/>
        </p:nvSpPr>
        <p:spPr>
          <a:xfrm>
            <a:off x="1259632" y="2348880"/>
            <a:ext cx="68407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shares the decision and implementation processes with other 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transfers steering competencies to supra-national authorities, such as the United Nations or the European Union.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recognizes sub-national (local and regional) governments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F92DD6E-E840-41A2-9CDB-3DD83217CD8C}"/>
              </a:ext>
            </a:extLst>
          </p:cNvPr>
          <p:cNvSpPr/>
          <p:nvPr/>
        </p:nvSpPr>
        <p:spPr>
          <a:xfrm>
            <a:off x="3851920" y="5154759"/>
            <a:ext cx="978408" cy="67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674B93-44CF-4DB1-AD44-7223BDB8EE75}"/>
              </a:ext>
            </a:extLst>
          </p:cNvPr>
          <p:cNvSpPr/>
          <p:nvPr/>
        </p:nvSpPr>
        <p:spPr>
          <a:xfrm>
            <a:off x="5151154" y="50783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of power upwards, downwards and sideways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2634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F5E2432-E99A-F844-8E88-D7329F3F9748}"/>
              </a:ext>
            </a:extLst>
          </p:cNvPr>
          <p:cNvSpPr/>
          <p:nvPr/>
        </p:nvSpPr>
        <p:spPr>
          <a:xfrm>
            <a:off x="653520" y="5854710"/>
            <a:ext cx="16786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HNEE, Ulrich Wessollek, 2018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86700" cy="694931"/>
          </a:xfrm>
        </p:spPr>
        <p:txBody>
          <a:bodyPr>
            <a:normAutofit/>
          </a:bodyPr>
          <a:lstStyle/>
          <a:p>
            <a:r>
              <a:rPr lang="en-US" dirty="0"/>
              <a:t>Various focal points in governance research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2" descr="https://assets.cambridge.org/97805214/05782/cover/9780521405782.jpg">
            <a:extLst>
              <a:ext uri="{FF2B5EF4-FFF2-40B4-BE49-F238E27FC236}">
                <a16:creationId xmlns:a16="http://schemas.microsoft.com/office/drawing/2014/main" id="{BAAFA2B0-FC0F-4040-B165-BE87A406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6550"/>
            <a:ext cx="1718822" cy="257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D5DC4-988D-4E9A-950E-77C3FDD3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690" y="2656551"/>
            <a:ext cx="1756888" cy="25521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21643B-8D8E-4D3C-9022-829E201C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704" y="2656551"/>
            <a:ext cx="1657435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10521" y="1205155"/>
            <a:ext cx="7886700" cy="694931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participatory</a:t>
            </a:r>
            <a:r>
              <a:rPr lang="de-DE" dirty="0"/>
              <a:t>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80C0B-CF8F-42BF-9E87-010D352DC15E}"/>
              </a:ext>
            </a:extLst>
          </p:cNvPr>
          <p:cNvSpPr txBox="1"/>
          <p:nvPr/>
        </p:nvSpPr>
        <p:spPr>
          <a:xfrm>
            <a:off x="670449" y="1900086"/>
            <a:ext cx="6611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civil society and the democratic engagement of individuals and private groups is given a special 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wants citizens and stakeholders to become an active part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deliver better policies, strengthen</a:t>
            </a:r>
            <a:br>
              <a:rPr lang="en-US" sz="2400" dirty="0"/>
            </a:br>
            <a:r>
              <a:rPr lang="en-US" sz="2400" dirty="0"/>
              <a:t>democracy and build trust</a:t>
            </a:r>
            <a:br>
              <a:rPr lang="en-US" sz="2400" dirty="0"/>
            </a:b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12681EC-3CFA-48DA-804F-BD8C9F6F4D83}"/>
              </a:ext>
            </a:extLst>
          </p:cNvPr>
          <p:cNvSpPr/>
          <p:nvPr/>
        </p:nvSpPr>
        <p:spPr>
          <a:xfrm>
            <a:off x="5436096" y="5893677"/>
            <a:ext cx="3554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Sourcehttps://democracychronicles.org/wp-content/uploads/Untitled-1-175.jpg</a:t>
            </a:r>
          </a:p>
        </p:txBody>
      </p:sp>
      <p:pic>
        <p:nvPicPr>
          <p:cNvPr id="1028" name="Picture 4" descr="On the Success of Participatory Governance">
            <a:extLst>
              <a:ext uri="{FF2B5EF4-FFF2-40B4-BE49-F238E27FC236}">
                <a16:creationId xmlns:a16="http://schemas.microsoft.com/office/drawing/2014/main" id="{C24A1CE1-523C-49DA-9BCD-D1D17888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9110"/>
            <a:ext cx="3554117" cy="19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D1D8758-8112-9747-99B7-41E3267ED2D4}"/>
              </a:ext>
            </a:extLst>
          </p:cNvPr>
          <p:cNvSpPr/>
          <p:nvPr/>
        </p:nvSpPr>
        <p:spPr>
          <a:xfrm>
            <a:off x="640857" y="383890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6925B96-C2CC-2442-B9E9-2D40A50BFB28}"/>
              </a:ext>
            </a:extLst>
          </p:cNvPr>
          <p:cNvSpPr/>
          <p:nvPr/>
        </p:nvSpPr>
        <p:spPr>
          <a:xfrm>
            <a:off x="6053609" y="5862267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Jan-Paul Gauly, 2017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39552" y="1183308"/>
            <a:ext cx="7886700" cy="694931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959D87B1-1F1C-4319-8EA1-6710C33C604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680C0B-CF8F-42BF-9E87-010D352DC15E}"/>
              </a:ext>
            </a:extLst>
          </p:cNvPr>
          <p:cNvSpPr txBox="1"/>
          <p:nvPr/>
        </p:nvSpPr>
        <p:spPr>
          <a:xfrm>
            <a:off x="709340" y="1757297"/>
            <a:ext cx="55749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being involved in </a:t>
            </a:r>
            <a:br>
              <a:rPr lang="en-US" sz="2400" dirty="0"/>
            </a:br>
            <a:r>
              <a:rPr lang="en-US" sz="2400" dirty="0"/>
              <a:t>decisions that affect their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different intensity: ranges from</a:t>
            </a:r>
            <a:br>
              <a:rPr lang="en-US" sz="2400" dirty="0"/>
            </a:br>
            <a:r>
              <a:rPr lang="en-US" sz="2400" dirty="0"/>
              <a:t>information to collaboration and </a:t>
            </a:r>
            <a:br>
              <a:rPr lang="en-US" sz="2400" dirty="0"/>
            </a:br>
            <a:r>
              <a:rPr lang="en-US" sz="2400" dirty="0"/>
              <a:t>citizen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opportunities and strategies for </a:t>
            </a:r>
            <a:br>
              <a:rPr lang="en-US" sz="2400" dirty="0"/>
            </a:br>
            <a:r>
              <a:rPr lang="en-US" sz="2400" dirty="0"/>
              <a:t>action and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challenges</a:t>
            </a:r>
            <a:r>
              <a:rPr lang="de-DE" sz="2400" dirty="0"/>
              <a:t> </a:t>
            </a:r>
            <a:r>
              <a:rPr lang="de-DE" sz="2400" dirty="0" err="1"/>
              <a:t>oppression</a:t>
            </a:r>
            <a:r>
              <a:rPr lang="de-DE" sz="2400" dirty="0"/>
              <a:t>/ </a:t>
            </a:r>
            <a:r>
              <a:rPr lang="de-DE" sz="2400" dirty="0" err="1"/>
              <a:t>discrimination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recognised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‘</a:t>
            </a:r>
            <a:r>
              <a:rPr lang="de-DE" sz="2400" dirty="0" err="1"/>
              <a:t>right</a:t>
            </a:r>
            <a:r>
              <a:rPr lang="de-DE" sz="2400" dirty="0"/>
              <a:t>’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improve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programmes</a:t>
            </a:r>
            <a:endParaRPr lang="de-DE" sz="2400" dirty="0"/>
          </a:p>
        </p:txBody>
      </p:sp>
      <p:pic>
        <p:nvPicPr>
          <p:cNvPr id="1026" name="Picture 2" descr="Clipart Panda - Free Clipart Images">
            <a:extLst>
              <a:ext uri="{FF2B5EF4-FFF2-40B4-BE49-F238E27FC236}">
                <a16:creationId xmlns:a16="http://schemas.microsoft.com/office/drawing/2014/main" id="{A1E6C05A-7803-4282-8969-F61B2819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5836" y="2746626"/>
            <a:ext cx="2900991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12681EC-3CFA-48DA-804F-BD8C9F6F4D83}"/>
              </a:ext>
            </a:extLst>
          </p:cNvPr>
          <p:cNvSpPr/>
          <p:nvPr/>
        </p:nvSpPr>
        <p:spPr>
          <a:xfrm>
            <a:off x="5436094" y="5962295"/>
            <a:ext cx="35541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Source: www.clipartpanda.com/categories/meet-with-teacher-clipart</a:t>
            </a:r>
          </a:p>
        </p:txBody>
      </p:sp>
    </p:spTree>
    <p:extLst>
      <p:ext uri="{BB962C8B-B14F-4D97-AF65-F5344CB8AC3E}">
        <p14:creationId xmlns:p14="http://schemas.microsoft.com/office/powerpoint/2010/main" val="54285067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1313</Words>
  <Application>Microsoft Office PowerPoint</Application>
  <PresentationFormat>Bildschirmpräsentation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Benutzerdefiniertes Design</vt:lpstr>
      <vt:lpstr>Participatory Governance, Participation and Civil Society  International Forest Ecosystem Management (IFEM)  Prof. Dr. Heike Walk  </vt:lpstr>
      <vt:lpstr>Sessions from 9am until 11.30am </vt:lpstr>
      <vt:lpstr>Introduction round: </vt:lpstr>
      <vt:lpstr>Very general level </vt:lpstr>
      <vt:lpstr>Governance in social science theory is …</vt:lpstr>
      <vt:lpstr>The government…</vt:lpstr>
      <vt:lpstr>Various focal points in governance research </vt:lpstr>
      <vt:lpstr>What does participatory governance mean?</vt:lpstr>
      <vt:lpstr>What does participation mean?</vt:lpstr>
      <vt:lpstr>Professional options: </vt:lpstr>
      <vt:lpstr>What is participatory research?</vt:lpstr>
      <vt:lpstr>Stakeholder analysis can help you to… </vt:lpstr>
      <vt:lpstr>PowerPoint-Präsentation</vt:lpstr>
      <vt:lpstr>Work task: Stakeholder analysis</vt:lpstr>
      <vt:lpstr>Second step: prioritize your stakeholders with a matrix</vt:lpstr>
      <vt:lpstr>Work task: prioritize your stakeholders!</vt:lpstr>
      <vt:lpstr>Third step: analysis of the goals and purpose </vt:lpstr>
      <vt:lpstr> Goal and purpose of participation </vt:lpstr>
      <vt:lpstr>Work tasks:</vt:lpstr>
      <vt:lpstr>Literature: </vt:lpstr>
      <vt:lpstr>Literature: </vt:lpstr>
    </vt:vector>
  </TitlesOfParts>
  <Company>HNE Eberswalde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Köhle, Johanna</dc:creator>
  <cp:lastModifiedBy>Walk, Heike</cp:lastModifiedBy>
  <cp:revision>320</cp:revision>
  <cp:lastPrinted>2018-08-07T08:27:18Z</cp:lastPrinted>
  <dcterms:created xsi:type="dcterms:W3CDTF">2018-08-07T06:28:22Z</dcterms:created>
  <dcterms:modified xsi:type="dcterms:W3CDTF">2025-03-26T12:08:34Z</dcterms:modified>
</cp:coreProperties>
</file>