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428" r:id="rId5"/>
    <p:sldId id="450" r:id="rId6"/>
    <p:sldId id="451" r:id="rId7"/>
    <p:sldId id="452" r:id="rId8"/>
    <p:sldId id="454" r:id="rId9"/>
    <p:sldId id="456" r:id="rId10"/>
    <p:sldId id="457" r:id="rId11"/>
    <p:sldId id="458" r:id="rId12"/>
    <p:sldId id="459" r:id="rId13"/>
    <p:sldId id="444" r:id="rId14"/>
    <p:sldId id="449" r:id="rId15"/>
    <p:sldId id="461" r:id="rId16"/>
    <p:sldId id="4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3D"/>
    <a:srgbClr val="CF5493"/>
    <a:srgbClr val="E8E83A"/>
    <a:srgbClr val="74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3979" autoAdjust="0"/>
  </p:normalViewPr>
  <p:slideViewPr>
    <p:cSldViewPr snapToGrid="0">
      <p:cViewPr varScale="1">
        <p:scale>
          <a:sx n="73" d="100"/>
          <a:sy n="73" d="100"/>
        </p:scale>
        <p:origin x="1133" y="67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80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A0C9-EE51-4DC9-95EE-2E20892BD2BF}" type="datetimeFigureOut">
              <a:rPr lang="de-DE" smtClean="0"/>
              <a:t>08.04.2025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82DC8-9E79-4EEF-AB64-BDBF81A34E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13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12191999" cy="6857999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373" y="914400"/>
            <a:ext cx="6297809" cy="2701846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5915134" y="3649526"/>
            <a:ext cx="725939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99" y="5555449"/>
            <a:ext cx="2467058" cy="962191"/>
          </a:xfrm>
          <a:prstGeom prst="rect">
            <a:avLst/>
          </a:prstGeom>
        </p:spPr>
      </p:pic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474" y="1257425"/>
            <a:ext cx="5400000" cy="5400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>
                <a:solidFill>
                  <a:schemeClr val="tx1"/>
                </a:solidFill>
                <a:latin typeface="+mn-lt"/>
              </a:rPr>
              <a:t>Hochschule für nachhaltige Entwicklung Eberswalde (HNEE) 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1037344" y="6693468"/>
            <a:ext cx="362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1696" y="6463624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solidFill>
                  <a:srgbClr val="004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solidFill>
                <a:srgbClr val="004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86863"/>
            <a:ext cx="48297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Medium durch Klicken hinzufügen 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Medium durch Klicken hinzufügen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05" y="999068"/>
            <a:ext cx="10125809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baseline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hier einfügen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hier einfügen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850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Medium durch Klicken hinzufügen 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Medium durch Klicken hinzufügen 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Medium durch Klicken hinzufügen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04" y="999068"/>
            <a:ext cx="974154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hier einfügen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hier einfügen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hier einfügen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850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8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9557439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487" y="2269840"/>
            <a:ext cx="4876800" cy="3825952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Inhalten hinzufügen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Inhalte hinzufügen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850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6" y="999068"/>
            <a:ext cx="5482312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1011607"/>
            <a:ext cx="4837176" cy="4837176"/>
          </a:xfrm>
          <a:prstGeom prst="rect">
            <a:avLst/>
          </a:prstGeom>
          <a:solidFill>
            <a:srgbClr val="004D3D"/>
          </a:solidFill>
        </p:spPr>
        <p:txBody>
          <a:bodyPr/>
          <a:lstStyle>
            <a:lvl1pPr marL="0" indent="0">
              <a:buNone/>
              <a:defRPr sz="1800">
                <a:solidFill>
                  <a:srgbClr val="004D3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6316409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850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/>
              <a:pPr/>
              <a:t>‹Nr.›</a:t>
            </a:fld>
            <a:endParaRPr lang="en-US" sz="9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699" y="999068"/>
            <a:ext cx="10216105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Schlussfolie</a:t>
            </a:r>
            <a:endParaRPr lang="en-US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94706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>
                <a:solidFill>
                  <a:schemeClr val="tx1"/>
                </a:solidFill>
                <a:latin typeface="+mn-lt"/>
              </a:rPr>
              <a:t>Hochschule für nachhaltige Entwicklung Eberswalde (HNEE) 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1037344" y="6693468"/>
            <a:ext cx="362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067960" y="1821827"/>
            <a:ext cx="725939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1696" y="6463624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solidFill>
                  <a:srgbClr val="004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solidFill>
                <a:srgbClr val="004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86863"/>
            <a:ext cx="482976" cy="46800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475" y="2265100"/>
            <a:ext cx="8285625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Nach Möglichkeit bitte kein „Danke für Ihre Aufmerksamkeit!“. Verwenden Sie stattdessen ein inspirierendes Zitat, Foto, eine konkrete Fragestellung, eine Aufforderung oder einen zum Thema passenden interessanten Fakt. </a:t>
            </a:r>
          </a:p>
        </p:txBody>
      </p:sp>
    </p:spTree>
    <p:extLst>
      <p:ext uri="{BB962C8B-B14F-4D97-AF65-F5344CB8AC3E}">
        <p14:creationId xmlns:p14="http://schemas.microsoft.com/office/powerpoint/2010/main" val="136308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Inhalte bitte hier einfügen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815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Titeltext steht hier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/>
              <a:pPr/>
              <a:t>‹Nr.›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88262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Inhalte bitte hier einfügen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689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Titeltext steht hier</a:t>
            </a:r>
            <a:endParaRPr lang="en-US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067960" y="1821827"/>
            <a:ext cx="725939" cy="6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699" y="999068"/>
            <a:ext cx="628071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9469" y="1910351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1" y="2285999"/>
            <a:ext cx="6280712" cy="3828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Inhalte bitte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4612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87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558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82900" y="225651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0000" y="2200676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4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6384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Titeltext steht hier</a:t>
            </a:r>
            <a:endParaRPr lang="en-US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088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6907" y="3999042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435977" y="1288061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475" y="22651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Inhalte bitte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88969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6384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Diagramm durch Klicken auf Symbol hinzufügen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587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2043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/>
              <a:pPr/>
              <a:t>‹Nr.›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pos="63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09" y="999068"/>
            <a:ext cx="9693293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922608"/>
            <a:ext cx="7810500" cy="219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 txBox="1">
            <a:spLocks/>
          </p:cNvSpPr>
          <p:nvPr userDrawn="1"/>
        </p:nvSpPr>
        <p:spPr>
          <a:xfrm>
            <a:off x="914400" y="2274797"/>
            <a:ext cx="590310" cy="534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rgbClr val="004D3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5234007"/>
            <a:ext cx="7806047" cy="211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rgbClr val="004D3D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Vorname Nachname, Funktion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2805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69347" y="412875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6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07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800" b="0">
                <a:solidFill>
                  <a:srgbClr val="004D3D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46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6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05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0500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94953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rgbClr val="004D3D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4953" y="519837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032566" y="1821827"/>
            <a:ext cx="725939" cy="36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4D3D"/>
              </a:solidFill>
            </a:endParaRPr>
          </a:p>
        </p:txBody>
      </p:sp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 txBox="1">
            <a:spLocks/>
          </p:cNvSpPr>
          <p:nvPr userDrawn="1"/>
        </p:nvSpPr>
        <p:spPr>
          <a:xfrm>
            <a:off x="83529" y="6438503"/>
            <a:ext cx="660686" cy="231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DC5D-D40D-4185-900D-7107343138F8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947093" y="6435673"/>
            <a:ext cx="546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>
                <a:solidFill>
                  <a:srgbClr val="004D3D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Hochschule für nachhaltige Entwicklung Eberswalde (HNEE)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825233" cy="6858000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" y="146111"/>
            <a:ext cx="482303" cy="467348"/>
          </a:xfrm>
          <a:prstGeom prst="rect">
            <a:avLst/>
          </a:prstGeom>
        </p:spPr>
      </p:pic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29" y="6435673"/>
            <a:ext cx="660686" cy="231186"/>
          </a:xfrm>
          <a:prstGeom prst="rect">
            <a:avLst/>
          </a:prstGeom>
        </p:spPr>
        <p:txBody>
          <a:bodyPr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fld id="{B316DC5D-D40D-4185-900D-7107343138F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Gerade Verbindung 17"/>
          <p:cNvCxnSpPr/>
          <p:nvPr userDrawn="1"/>
        </p:nvCxnSpPr>
        <p:spPr>
          <a:xfrm>
            <a:off x="1035046" y="6693468"/>
            <a:ext cx="362969" cy="0"/>
          </a:xfrm>
          <a:prstGeom prst="line">
            <a:avLst/>
          </a:prstGeom>
          <a:ln w="19050">
            <a:solidFill>
              <a:srgbClr val="004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85" r:id="rId2"/>
    <p:sldLayoutId id="2147483674" r:id="rId3"/>
    <p:sldLayoutId id="2147483673" r:id="rId4"/>
    <p:sldLayoutId id="2147483687" r:id="rId5"/>
    <p:sldLayoutId id="2147483688" r:id="rId6"/>
    <p:sldLayoutId id="2147483678" r:id="rId7"/>
    <p:sldLayoutId id="2147483686" r:id="rId8"/>
    <p:sldLayoutId id="2147483660" r:id="rId9"/>
    <p:sldLayoutId id="2147483675" r:id="rId10"/>
    <p:sldLayoutId id="2147483679" r:id="rId11"/>
    <p:sldLayoutId id="2147483680" r:id="rId12"/>
    <p:sldLayoutId id="2147483681" r:id="rId13"/>
    <p:sldLayoutId id="2147483684" r:id="rId14"/>
    <p:sldLayoutId id="214748368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>
          <p15:clr>
            <a:srgbClr val="F26B43"/>
          </p15:clr>
        </p15:guide>
        <p15:guide id="18" orient="horz" pos="3672">
          <p15:clr>
            <a:srgbClr val="F26B43"/>
          </p15:clr>
        </p15:guide>
        <p15:guide id="19" pos="3984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7259" y="767255"/>
            <a:ext cx="6297809" cy="2135166"/>
          </a:xfrm>
        </p:spPr>
        <p:txBody>
          <a:bodyPr/>
          <a:lstStyle/>
          <a:p>
            <a:r>
              <a:rPr lang="de-DE" dirty="0"/>
              <a:t>B 19 Ortsumgehung Giebelstadt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– </a:t>
            </a:r>
            <a:r>
              <a:rPr lang="de-DE" dirty="0" err="1"/>
              <a:t>Euerhausen</a:t>
            </a:r>
            <a:r>
              <a:rPr lang="de-DE" dirty="0"/>
              <a:t> UVP-Bericht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76A0214-D750-A77F-F844-319A4899D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r="19644"/>
          <a:stretch/>
        </p:blipFill>
        <p:spPr>
          <a:xfrm>
            <a:off x="194661" y="767255"/>
            <a:ext cx="5399088" cy="5400675"/>
          </a:xfrm>
          <a:solidFill>
            <a:schemeClr val="tx1">
              <a:lumMod val="65000"/>
            </a:schemeClr>
          </a:solidFill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 txBox="1">
            <a:spLocks/>
          </p:cNvSpPr>
          <p:nvPr/>
        </p:nvSpPr>
        <p:spPr>
          <a:xfrm>
            <a:off x="5751693" y="4039178"/>
            <a:ext cx="5493634" cy="5903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Von Anton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Furmaniak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Torben Frahm, Sarah Förstemann, Wilhelm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Gölling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Leo Fechtner, Maria Gawendowicz</a:t>
            </a:r>
          </a:p>
        </p:txBody>
      </p:sp>
    </p:spTree>
    <p:extLst>
      <p:ext uri="{BB962C8B-B14F-4D97-AF65-F5344CB8AC3E}">
        <p14:creationId xmlns:p14="http://schemas.microsoft.com/office/powerpoint/2010/main" val="314668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993304" y="3044589"/>
            <a:ext cx="5102696" cy="2683548"/>
          </a:xfrm>
          <a:solidFill>
            <a:schemeClr val="bg1"/>
          </a:solidFill>
        </p:spPr>
        <p:txBody>
          <a:bodyPr/>
          <a:lstStyle/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D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Entlastung der Ortsdurchfahrt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Verbesserung der Lebensqualität für Anwohner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Erhöhung der Verkehrssicherheit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1"/>
          </p:nvPr>
        </p:nvSpPr>
        <p:spPr>
          <a:xfrm>
            <a:off x="6285648" y="3044589"/>
            <a:ext cx="5475427" cy="2683549"/>
          </a:xfrm>
          <a:solidFill>
            <a:schemeClr val="bg1"/>
          </a:solidFill>
        </p:spPr>
        <p:txBody>
          <a:bodyPr/>
          <a:lstStyle/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D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Eingriffe in Natur und Landschaft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Verlust von landwirtschaftlichen Flächen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Beeinträchtigung von Lebensräumen geschützter Arten</a:t>
            </a:r>
            <a:endParaRPr lang="de-DE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Vor-/Nachteile des Vorhabens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Vorteile: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Nachteile: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9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7B9D76-386D-27E0-8601-9CCEAD355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10469617" cy="29045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Entscheidung zugunsten einer bestimmten Trasse erfolgt auf Grundlage: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Umweltverträglichkeit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Technischer Machbarkeit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Wirtschaftlichkeit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Optimale Berücksichtigung der Schutzgüter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Minimierung der Eingriffe in die Umwelt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8B3402-175F-EB7A-123D-95923558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Analyse der Argumentation für die Entscheidung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21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7B9B24-0E26-DD86-AE36-25AA62AEE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zitierte Rechtsnormen: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Gesetz über die Umweltverträglichkeitsprüfung (UVPG)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Bundesnaturschutzgesetz (BNatSchG)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Wasserhaushaltsgesetz (WHG)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Baugesetzbuch (BauGB)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Straßenrecht (FStrG)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Bundesimmissionsschutzgesetz (BImSchG)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5D65A1-8FAB-829B-3694-3F355643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15" y="999068"/>
            <a:ext cx="10894916" cy="6452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 Auf welche Rechtsnormen wurde verwiesen?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94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FB4F54-ABC3-C2BA-C0FC-53426876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474" y="1114098"/>
            <a:ext cx="6297809" cy="1840876"/>
          </a:xfrm>
        </p:spPr>
        <p:txBody>
          <a:bodyPr/>
          <a:lstStyle/>
          <a:p>
            <a:r>
              <a:rPr lang="de-DE" dirty="0"/>
              <a:t>Vielen Dank für Eure Aufmerksamkeit!</a:t>
            </a:r>
          </a:p>
        </p:txBody>
      </p:sp>
      <p:pic>
        <p:nvPicPr>
          <p:cNvPr id="7" name="Bildplatzhalter 6" descr="Ein Bild, das Gras, Luftfotografie, Luftbild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BE4DFCAA-191B-26D0-4BF8-3FFA888F59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337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61987EA-9180-EF64-4FB9-689EC365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4AEB19-D233-D991-58CB-CDB01B48C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383050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Warum war es notwendig, die Prüfung vorzunehmen?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welche Art von Prüfung handelt es sich? Wesensmerkmale/Besonderheiten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Struktur des Berichts (Aufbau, Inhalte, Schutzgüter usw.)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Rechtliche Grundlagen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 ist für das Vorhaben verantwortlich? Sinn und Zweck des Vorhabens …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575A6E-2764-615F-EB03-34EA910A5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0254" y="3085298"/>
            <a:ext cx="4868860" cy="296866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 beurteilt das Vorhaben?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Welche Maßnahmen werden vereinbart?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Vor-/Nachteile des Vorhabens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 der Argumentation für Entscheidung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 welche Rechtsnormen wurde verwiesen?  Nennen Sie einige Beispiele</a:t>
            </a:r>
          </a:p>
          <a:p>
            <a:endParaRPr lang="de-DE" dirty="0"/>
          </a:p>
        </p:txBody>
      </p:sp>
      <p:pic>
        <p:nvPicPr>
          <p:cNvPr id="13" name="Grafik 12" descr="Ein Bild, das Text, Karte enthält.&#10;&#10;KI-generierte Inhalte können fehlerhaft sein.">
            <a:extLst>
              <a:ext uri="{FF2B5EF4-FFF2-40B4-BE49-F238E27FC236}">
                <a16:creationId xmlns:a16="http://schemas.microsoft.com/office/drawing/2014/main" id="{015F24CD-936E-6782-BC6C-0DD92E1AB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51" y="17987"/>
            <a:ext cx="6509355" cy="29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6ED3FB-6D4A-FCEC-0EE4-07D0E4F05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5999"/>
            <a:ext cx="10900541" cy="3831021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(UVP) war notwendig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weil es sich bei der geplanten Ortsumgehung um ein Infrastrukturprojekt handelt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kann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erhebliche Auswirkungen auf Mensch, Natur und Umwelt haben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Ziel: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frühzeitig mögliche Umweltauswirkungen zu erkennen und in die Planung einzubeziehen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Schäden können vermieden oder minimiert werden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9662B5-1229-2AE2-8235-9B6EB7C8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Warum war es notwendig, die Prüfung vorzunehmen?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5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77CA1BF-6A41-9AFC-9540-B6F8A368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5999"/>
            <a:ext cx="9334500" cy="370489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handelt sich um eine Umweltverträglichkeitsprüfung (UVP)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e-D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Wesentliche Merkmale sind: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Prüfung der Auswirkungen des Bauvorhabens auf Schutzgüter wie Mensch, Tiere, Pflanzen, Boden, Wasser, Klima, Landschaft, Kultur- und Sachgüter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Frühzeitige Einbindung der Öffentlichkeit und Behörden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Vergleich und Bewertung von verschiedenen Trassenalternativen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7F9C3D-BD78-CCFE-9F3B-3FDEB8C7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15" y="999068"/>
            <a:ext cx="9854392" cy="8454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Um welche Art von Prüfung handelt es sich? Wesensmerkmale/Besonderheiten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31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181FC37-DB78-DCBA-B07E-F8331FB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30" y="968902"/>
            <a:ext cx="5482312" cy="645284"/>
          </a:xfrm>
        </p:spPr>
        <p:txBody>
          <a:bodyPr/>
          <a:lstStyle/>
          <a:p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Struktur des Berichts 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6DD7F14-7EB6-7D3D-64D4-E976ABF6C3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2551" y="2580166"/>
            <a:ext cx="3489435" cy="3652468"/>
          </a:xfrm>
        </p:spPr>
        <p:txBody>
          <a:bodyPr/>
          <a:lstStyle/>
          <a:p>
            <a:r>
              <a:rPr lang="de-DE" sz="2400" b="1" dirty="0">
                <a:solidFill>
                  <a:schemeClr val="tx1"/>
                </a:solidFill>
              </a:rPr>
              <a:t>Schutzgüter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Mensch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Tiere und Pflanzen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Boden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Wasser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Klima/Luft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Landschaft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Kultur- und Sachgüter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89265F0-E1E6-60AA-615D-4B96887C8F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8939" y="2113226"/>
            <a:ext cx="4876800" cy="2746375"/>
          </a:xfrm>
        </p:spPr>
        <p:txBody>
          <a:bodyPr/>
          <a:lstStyle/>
          <a:p>
            <a:r>
              <a:rPr lang="de-DE" sz="2400" dirty="0"/>
              <a:t>Aufbau &amp; Inhalte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54761D-23BA-AF0C-0F3B-FC4282D977F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08113" y="2876550"/>
            <a:ext cx="4592638" cy="3127375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Beschreibung des Vorhabens (Ortsumgehung mit Trassenvarianten)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Darstellung des Untersuchungsraumes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der Schutzgüter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Prognose der Umweltauswirkungen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Maßnahmen zur Vermeidung, Verminderung und zum Ausgleich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Bewertung der Trassenalternativen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82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7C5CF11-0591-C057-3D4A-9864DF81C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Prüfung basiert auf: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§ 16 UVPG (Gesetz über die Umweltverträglichkeitsprüfung)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Bundesnaturschutzgesetz (BNatSchG)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Baugesetzbuch (BauGB)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Straßenrechtliche Vorschriften (FStrG)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D1C1E8-60CE-2F77-8BC9-0E8DBD8D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Rechtliche Grundlagen</a:t>
            </a:r>
            <a:endParaRPr lang="de-DE" dirty="0"/>
          </a:p>
        </p:txBody>
      </p:sp>
      <p:pic>
        <p:nvPicPr>
          <p:cNvPr id="5" name="Grafik 4" descr="Ein Bild, das Design, Typografie, Keksausstecher enthält.&#10;&#10;KI-generierte Inhalte können fehlerhaft sein.">
            <a:extLst>
              <a:ext uri="{FF2B5EF4-FFF2-40B4-BE49-F238E27FC236}">
                <a16:creationId xmlns:a16="http://schemas.microsoft.com/office/drawing/2014/main" id="{33AC051A-E38D-574D-C968-92C28343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12" y="1982247"/>
            <a:ext cx="3409560" cy="34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9A207F-A1BF-6FA5-D288-D65E0FA7E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Verantwortlich ist das Staatliche Bauamt Würzburg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Sinn und Zweck des Vorhabens: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Verbesserung der Verkehrssituation in Giebelstadt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Entlastung der Ortsdurchfahrt vom Durchgangsverkehr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Erhöhung der Verkehrssicherheit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Schutz der Anwohner vor Lärm und Abgasen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668D05-838E-C1ED-C38C-37BCAF80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38193"/>
            <a:ext cx="9539082" cy="11292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Wer ist für das Vorhaben verantwortlich? Sinn und Zweck des Vorhabens</a:t>
            </a:r>
            <a:endParaRPr lang="de-DE" dirty="0"/>
          </a:p>
        </p:txBody>
      </p:sp>
      <p:pic>
        <p:nvPicPr>
          <p:cNvPr id="5" name="Grafik 4" descr="Ein Bild, das Text, draußen, Fahrzeug, Landfahrzeug enthält.&#10;&#10;KI-generierte Inhalte können fehlerhaft sein.">
            <a:extLst>
              <a:ext uri="{FF2B5EF4-FFF2-40B4-BE49-F238E27FC236}">
                <a16:creationId xmlns:a16="http://schemas.microsoft.com/office/drawing/2014/main" id="{59048BF0-E3F8-589E-A7B7-71FAEA2B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79" y="3678620"/>
            <a:ext cx="4422176" cy="26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18845A-59B4-10CC-6441-67ABC9C2C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Beurteilung erfolgt durch: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Staatliches Bauamt Würzburg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Fachbehörden (z.B. Naturschutzbehörde, Wasserwirtschaftsamt)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Beteiligung der Öffentlichkeit und Träger öffentlicher Belange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04D518-F075-9704-607B-AE63B48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Wer beurteilt das Vorhaben?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06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FF757F-92AC-0D25-31E3-785C1D843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Beispielhafte Maßnahmen: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Bau von Lärmschutzwänden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Schutzmaßnahmen für Tiere (z.B. Amphibiendurchlässe)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Ausgleichs- und Ersatzmaßnahmen für Eingriffe in Natur und Landschaft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Optimierung der Trassenführung zur Minimierung der Auswirkungen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FF4F9D-976D-0613-522E-753030ED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585"/>
            <a:ext cx="9570613" cy="6452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Welche Maßnahmen werden</a:t>
            </a:r>
            <a:r>
              <a:rPr lang="de-DE" sz="4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vereinbart?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4345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HNEE">
      <a:dk1>
        <a:srgbClr val="004D3D"/>
      </a:dk1>
      <a:lt1>
        <a:sysClr val="window" lastClr="FFFFFF"/>
      </a:lt1>
      <a:dk2>
        <a:srgbClr val="004D3D"/>
      </a:dk2>
      <a:lt2>
        <a:srgbClr val="FFFFFF"/>
      </a:lt2>
      <a:accent1>
        <a:srgbClr val="E8E83A"/>
      </a:accent1>
      <a:accent2>
        <a:srgbClr val="CF5493"/>
      </a:accent2>
      <a:accent3>
        <a:srgbClr val="DEAB42"/>
      </a:accent3>
      <a:accent4>
        <a:srgbClr val="74B5BA"/>
      </a:accent4>
      <a:accent5>
        <a:srgbClr val="A8D0F2"/>
      </a:accent5>
      <a:accent6>
        <a:srgbClr val="DEAB42"/>
      </a:accent6>
      <a:hlink>
        <a:srgbClr val="E8E83A"/>
      </a:hlink>
      <a:folHlink>
        <a:srgbClr val="95B3D7"/>
      </a:folHlink>
    </a:clrScheme>
    <a:fontScheme name="HNEE">
      <a:majorFont>
        <a:latin typeface="Source Serif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EC32FC8F0EB4F8EF65B28965E35D8" ma:contentTypeVersion="0" ma:contentTypeDescription="Ein neues Dokument erstellen." ma:contentTypeScope="" ma:versionID="ae96c1a093bcf755c4207281099dbb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910BDE-0546-4FBE-9223-397DE63A3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273A0-A4DF-47AA-BF1F-8758123399C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544</Words>
  <Application>Microsoft Office PowerPoint</Application>
  <PresentationFormat>Breitbild</PresentationFormat>
  <Paragraphs>95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Source Sans Pro</vt:lpstr>
      <vt:lpstr>Source Sans Pro Light</vt:lpstr>
      <vt:lpstr>Source Serif Pro</vt:lpstr>
      <vt:lpstr>Symbol</vt:lpstr>
      <vt:lpstr>Theme1</vt:lpstr>
      <vt:lpstr>B 19 Ortsumgehung Giebelstadt   – Euerhausen UVP-Bericht</vt:lpstr>
      <vt:lpstr>Inhalt</vt:lpstr>
      <vt:lpstr>1. Warum war es notwendig, die Prüfung vorzunehmen?</vt:lpstr>
      <vt:lpstr>2. Um welche Art von Prüfung handelt es sich? Wesensmerkmale/Besonderheiten</vt:lpstr>
      <vt:lpstr>3. Struktur des Berichts </vt:lpstr>
      <vt:lpstr>4. Rechtliche Grundlagen</vt:lpstr>
      <vt:lpstr>5. Wer ist für das Vorhaben verantwortlich? Sinn und Zweck des Vorhabens</vt:lpstr>
      <vt:lpstr>6. Wer beurteilt das Vorhaben?</vt:lpstr>
      <vt:lpstr>7. Welche Maßnahmen werden vereinbart?</vt:lpstr>
      <vt:lpstr>8. Vor-/Nachteile des Vorhabens</vt:lpstr>
      <vt:lpstr>9. Analyse der Argumentation für die Entscheidung</vt:lpstr>
      <vt:lpstr>10. Auf welche Rechtsnormen wurde verwiesen? 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2022-03-17T14:24:25Z</dcterms:created>
  <dcterms:modified xsi:type="dcterms:W3CDTF">2025-04-08T09:23:10Z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0x01010073BEC32FC8F0EB4F8EF65B28965E35D8</vt:lpwstr>
  </property>
</Properties>
</file>