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58" r:id="rId8"/>
    <p:sldId id="259" r:id="rId9"/>
    <p:sldId id="260" r:id="rId10"/>
    <p:sldId id="25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>
        <p:scale>
          <a:sx n="83" d="100"/>
          <a:sy n="83" d="100"/>
        </p:scale>
        <p:origin x="45" y="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D4FEA1-B6F7-9FEE-813E-80601952FF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FFH Verträglichkeitsprüfung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9CEBA28-51DC-380B-F20B-A9D5A21EF8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Umweltrecht, Gruppe 1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F243712-9BF8-9E22-E21E-626F24FFE7A7}"/>
              </a:ext>
            </a:extLst>
          </p:cNvPr>
          <p:cNvSpPr txBox="1"/>
          <p:nvPr/>
        </p:nvSpPr>
        <p:spPr>
          <a:xfrm>
            <a:off x="120770" y="6211669"/>
            <a:ext cx="14232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Erik Andres, Lara Berkemeier, Lara </a:t>
            </a:r>
            <a:r>
              <a:rPr lang="de-DE" dirty="0" err="1"/>
              <a:t>Boé</a:t>
            </a:r>
            <a:r>
              <a:rPr lang="de-DE" dirty="0"/>
              <a:t>, Anna Böß, Xaver Budde, David Demmin,</a:t>
            </a:r>
          </a:p>
          <a:p>
            <a:r>
              <a:rPr lang="de-DE" dirty="0"/>
              <a:t>Hannah Dombrowski, Marvin </a:t>
            </a:r>
            <a:r>
              <a:rPr lang="de-DE" dirty="0" err="1"/>
              <a:t>Duderstaedt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1664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54A8FA-CD4F-0343-13F8-0C17DB29E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/>
              <a:t>Aufgabe 9:</a:t>
            </a:r>
            <a:r>
              <a:rPr lang="de-D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Analyse der Argumentation für Entscheidung</a:t>
            </a:r>
            <a:br>
              <a:rPr lang="de-D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A999CD-13C6-1C8F-0041-905F33A71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1720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Sorgfältige Analyse möglicher Schutzgüter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Vermeidung und Begrenzung verschiedener Eingriffe durch Planung und Maßnahmen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Notwendigkeit -&gt; öffentliches Interesse, Hochwasserschutz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Alternative Pläne mit höherer Belastung für das FFH-Gebiet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"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Keine erheblichen Schäden wenn die Maßnahmen eingehalten werden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"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Entscheidung basiert auf detaillierter Auswirkungsanalyse</a:t>
            </a:r>
          </a:p>
          <a:p>
            <a:pPr marL="44958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Abwägung zwischen dem Schutz der FFH-Gebiete und dem öffentlichen Interesse am Vorhaben</a:t>
            </a:r>
          </a:p>
          <a:p>
            <a:pPr marL="44958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Nur wenn keine erheblichen Beeinträchtigungen zu erwarten sind oder ausreichend Kompensationen vorliegen, ist eine Zustimmung möglich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0305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49CF84-6512-456D-946B-4917B4768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 10: </a:t>
            </a:r>
            <a:r>
              <a:rPr lang="de-D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Auf welche Rechtsnormen wurde verwiesen?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0A7792-1A21-805B-3F9F-960D6F0E1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/>
              <a:t>Beispiele:</a:t>
            </a:r>
          </a:p>
          <a:p>
            <a:pPr marL="628650" indent="-28575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 FFH-Richtlinie</a:t>
            </a:r>
          </a:p>
          <a:p>
            <a:pPr marL="628650" indent="-28575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34 BNatSchG</a:t>
            </a:r>
          </a:p>
          <a:p>
            <a:pPr marL="628650" indent="-28575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UVPG (Umweltverträglichkeitsprüfungsgesetz) – indirekt, je nach Art des Projekts</a:t>
            </a:r>
          </a:p>
          <a:p>
            <a:pPr marL="628650" indent="-28575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BauGB, WHG – bei planerischen oder wasserrechtlichen Vorhaben</a:t>
            </a:r>
          </a:p>
          <a:p>
            <a:pPr marL="628650" indent="-28575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 </a:t>
            </a: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NatSch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Recht</a:t>
            </a:r>
          </a:p>
          <a:p>
            <a:pPr marL="628650" indent="-28575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LRT 1 und 2</a:t>
            </a:r>
          </a:p>
          <a:p>
            <a:pPr marL="628650" indent="-28575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Landschaftsplan </a:t>
            </a:r>
          </a:p>
          <a:p>
            <a:pPr marL="628650" indent="-28575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FFH VP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916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542657-3481-1915-74C8-1D4F303F2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/>
              <a:t>Aufgabe 1: </a:t>
            </a:r>
            <a:r>
              <a:rPr lang="de-D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Warum war es notwendig, die Prüfung vorzunehmen?</a:t>
            </a:r>
            <a:br>
              <a:rPr lang="de-D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D69E8E-84EC-072A-3F2E-6ABB883CB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58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Weil das geplante Vorhaben Auswirkungen auf ein FFH-Gebiet (Flora-Fauna-Habitat) haben kann. Nach Art. 6 Abs. 3 der FFH-Richtlinie ist eine Verträglichkeitsprüfung durchzuführen, wenn ein Projekt oder Plan ein Schutzgebiet erheblich beeinträchtigen könnte.</a:t>
            </a:r>
          </a:p>
          <a:p>
            <a:pPr marL="449580">
              <a:lnSpc>
                <a:spcPct val="107000"/>
              </a:lnSpc>
              <a:spcAft>
                <a:spcPts val="800"/>
              </a:spcAft>
            </a:pPr>
            <a:r>
              <a:rPr lang="de-DE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FFH-Vorprüfung ergab, dass erhebliche Beeinträchtigungen nicht mit Sicherheit auszuschließen sind, daher ist zur weiteren Klärung des Sachverhaltes eine FFH-Verträglichkeitsprüfung nah §34 BNatSchG durchzuführen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4958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Gebiet Natura 2000</a:t>
            </a:r>
          </a:p>
          <a:p>
            <a:pPr marL="449580">
              <a:lnSpc>
                <a:spcPct val="107000"/>
              </a:lnSpc>
              <a:spcAft>
                <a:spcPts val="800"/>
              </a:spcAft>
            </a:pP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16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356D8E-C426-943B-640B-73E51423C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Aufgabe 2:</a:t>
            </a:r>
            <a:r>
              <a:rPr lang="de-D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 welche Art von Prüfung handelt es sich? – Wesensmerkmale und Besonderheiten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9ECDF9-FEDA-6524-A6AA-959E9CEFC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handelt sich um eine FFH-Verträglichkeitsprüfung (FFH-VP).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Wesensmerkmale: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Prüfung möglicher erheblicher Beeinträchtigungen eines Schutzgebiets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Schutzgut-bezogen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Pflichtprüfung vor Umsetzung eines Vorhabens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rechtlich vorgeschrieben nach Natura 2000-Recht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480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FECFB5-A0B7-AB55-C377-3C760E5F7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 3: Struktur des Berichts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180BC3-C755-B45B-74FF-1F74BA9E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6098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Einleitung/Vorhabenbeschreibung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Raumbezug und Lage im FFH-Gebiet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Ermittlung und Bewertung von Beeinträchtigungen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Betroffene Schutzgüter: Lebensraumtypen (LRT), Arten nach Anhang II der FFH	-Richtlinie</a:t>
            </a:r>
            <a:endParaRPr lang="de-DE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Prüfung der Erheblichkeit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Vermeidungs-/Minderungsmaßnahmen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Beurteilung der Beeinträchtigung im zusammenwirken von anderen Plänen und Projekten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Ausnahmeprüfung mit </a:t>
            </a: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Alternativenprüfung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und Darstellung des öffentlichen Interesses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Fazit zur Verträglichkeit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652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D79933-F9DC-4F4C-3E81-05075FE4F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 4: Rechtliche Grundlagen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93E3EE-A577-F5BF-DE9D-486D83061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 Abs. 3 FFH-Richtlinie (92/43/EWG)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34 BNatSchG (Bundesnaturschutzgesetz)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Weitere Bezüge zu Umweltprüfungen und Planrecht möglich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6400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F0C3D-1359-5E86-E240-9D352EE49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 5:</a:t>
            </a:r>
            <a:r>
              <a:rPr lang="de-D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 ist für das Vorhaben verantwortlich?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B12A49-991C-CEED-7A77-2DBF893A0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Neuhausner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Deich und Unterhaltungsverband</a:t>
            </a:r>
          </a:p>
          <a:p>
            <a:pPr marL="447675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NLWKN, Niedersächsischer Landesbetrieb für Wasserwirtschaft, Küsten und Naturschutz</a:t>
            </a:r>
          </a:p>
          <a:p>
            <a:pPr marL="447675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der Regel ist das der Vorhabenträger, z. B. eine öffentliche Stelle (z. B. Straßenbauverwaltung, Wasserwirtschaftsamt) oder ein privater Antragsteller.</a:t>
            </a:r>
          </a:p>
          <a:p>
            <a:pPr marL="447675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Sinn und Zweck des Vorhabens: infrastrukturelle und wasserwirtschaftliche Maßnahme – genaue Info im PDF je nach Abschnitt.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892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A2CF0A-1910-9A28-5722-B096EA95AB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de-DE" dirty="0"/>
            </a:br>
            <a:br>
              <a:rPr lang="de-DE" dirty="0"/>
            </a:br>
            <a:r>
              <a:rPr lang="de-DE" dirty="0"/>
              <a:t>Aufgabe 6: </a:t>
            </a:r>
            <a:r>
              <a:rPr lang="de-DE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 beurteilt das Vorhaben?</a:t>
            </a:r>
            <a:br>
              <a:rPr lang="de-DE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7670540-549B-1E20-E3D4-F604607DF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429001"/>
            <a:ext cx="7766936" cy="1718732"/>
          </a:xfrm>
        </p:spPr>
        <p:txBody>
          <a:bodyPr>
            <a:normAutofit fontScale="32500" lnSpcReduction="2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45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Neubau der Kreisstraße und Höherlegung der zwei Deiche</a:t>
            </a:r>
          </a:p>
          <a:p>
            <a:pPr indent="449580" algn="l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45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Büro WLW Landschaftsarchitekten und Biologen</a:t>
            </a:r>
          </a:p>
          <a:p>
            <a:pPr marL="449580" algn="l">
              <a:lnSpc>
                <a:spcPct val="107000"/>
              </a:lnSpc>
              <a:spcAft>
                <a:spcPts val="800"/>
              </a:spcAft>
            </a:pPr>
            <a:r>
              <a:rPr lang="de-DE" sz="45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zuständige Naturschutzbehörde (meist die untere oder obere Naturschutzbehörde des Bundeslands) prüft und entscheidet über die Verträglichkeit und ggf. über Ausnahmen bzw. Auflagen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6607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53F6E7-1E0A-049D-91B4-B3256138B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/>
              <a:t>Aufgabe 7: </a:t>
            </a:r>
            <a:r>
              <a:rPr lang="de-D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Welche Maßnahmen werden vereinbart?</a:t>
            </a:r>
            <a:br>
              <a:rPr lang="de-D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E3461D-ACE5-5296-1B4F-2A49BAA1B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Vermeidungsmaßnahmen (z. B. Bauzeitbeschränkungen, Schutzvorrichtungen)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de-DE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Durchführung außerhalb der Brutzeit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de-DE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Kein </a:t>
            </a:r>
            <a:r>
              <a:rPr lang="de-DE" sz="11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Nachtbau</a:t>
            </a:r>
            <a:endParaRPr lang="de-DE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de-DE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Amphibienzäune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de-DE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Lagern von Totholz (senkrecht für den Käfer lagern)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Minderungsmaßnahmen (z. B. Renaturierung, Ersatzflächen)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de-DE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Lebensraum alternativen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de-DE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Schutzzäune und </a:t>
            </a:r>
            <a:r>
              <a:rPr lang="de-DE" sz="11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Begrenzungsphäle</a:t>
            </a:r>
            <a:endParaRPr lang="de-DE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DE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Renaturierung der Arbeitsstreifen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de-DE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Ggf. auch Monitoring und Auflagen für die Durchführung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279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40700-23F8-7645-9DB8-3703611AF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/>
              <a:t>Aufgabe 8:</a:t>
            </a:r>
            <a:r>
              <a:rPr lang="de-D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Vor-/Nachteile des Vorhabens</a:t>
            </a:r>
            <a:br>
              <a:rPr lang="de-DE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2A02BF-D695-95C1-32C2-B07A28EEE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Vorteile: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Dient erhalt und Entwicklung ökol. wertvoller Lebensräume 	Unterstützt die Zielerreichung der FFH Richtlinien</a:t>
            </a:r>
            <a:endParaRPr lang="de-DE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Verbesserung der Lebensbedingungen geschützter Arten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Erreichung technischer oder wirtschaftlicher Ziele (z. B. Hochwasserschutz, Infrastruktur)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  <a:buNone/>
            </a:pPr>
            <a:endParaRPr lang="de-DE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  <a:buNone/>
            </a:pPr>
            <a:endParaRPr lang="de-DE" b="1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  <a:buNone/>
            </a:pPr>
            <a:endParaRPr lang="de-DE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Nachteile:</a:t>
            </a:r>
          </a:p>
          <a:p>
            <a:pPr marL="628650" indent="-28575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Temporäre Störungen durch die Arbeiten</a:t>
            </a:r>
          </a:p>
          <a:p>
            <a:pPr marL="628650" indent="-28575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Kurzfristige Beeinträchtigungen (lärm/ Bodendruck)</a:t>
            </a:r>
          </a:p>
          <a:p>
            <a:pPr marL="628650" indent="-28575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Potenzielle Beeinträchtigung sensibler Lebensräume oder geschützter Arten</a:t>
            </a:r>
          </a:p>
          <a:p>
            <a:pPr marL="628650" indent="-28575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Eingriffe in Natura 2000-Gebiete mit langfristigen Folgen</a:t>
            </a:r>
          </a:p>
          <a:p>
            <a:pPr marL="628650" indent="-285750"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Erheblicher Verlust von 6510 (magere flachrasen) Habitate zusammen mit anderen Plänen/Projekten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8588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651</Words>
  <Application>Microsoft Office PowerPoint</Application>
  <PresentationFormat>Breitbild</PresentationFormat>
  <Paragraphs>83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Trebuchet MS</vt:lpstr>
      <vt:lpstr>Wingdings</vt:lpstr>
      <vt:lpstr>Wingdings 3</vt:lpstr>
      <vt:lpstr>Facette</vt:lpstr>
      <vt:lpstr>FFH Verträglichkeitsprüfung</vt:lpstr>
      <vt:lpstr>Aufgabe 1: Warum war es notwendig, die Prüfung vorzunehmen? </vt:lpstr>
      <vt:lpstr>Aufgabe 2:Um welche Art von Prüfung handelt es sich? – Wesensmerkmale und Besonderheiten</vt:lpstr>
      <vt:lpstr>Aufgabe 3: Struktur des Berichts</vt:lpstr>
      <vt:lpstr>Aufgabe 4: Rechtliche Grundlagen</vt:lpstr>
      <vt:lpstr>Aufgabe 5:Wer ist für das Vorhaben verantwortlich? </vt:lpstr>
      <vt:lpstr>  Aufgabe 6: Wer beurteilt das Vorhaben? </vt:lpstr>
      <vt:lpstr>Aufgabe 7: Welche Maßnahmen werden vereinbart? </vt:lpstr>
      <vt:lpstr>Aufgabe 8: Vor-/Nachteile des Vorhabens </vt:lpstr>
      <vt:lpstr>Aufgabe 9: Analyse der Argumentation für Entscheidung </vt:lpstr>
      <vt:lpstr>Aufgabe 10: Auf welche Rechtsnormen wurde verwiesen?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Lara Berkemeier</dc:creator>
  <cp:lastModifiedBy>Lara Berkemeier</cp:lastModifiedBy>
  <cp:revision>2</cp:revision>
  <dcterms:created xsi:type="dcterms:W3CDTF">2025-04-08T10:22:13Z</dcterms:created>
  <dcterms:modified xsi:type="dcterms:W3CDTF">2025-04-08T11:28:47Z</dcterms:modified>
</cp:coreProperties>
</file>