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70" r:id="rId3"/>
    <p:sldId id="263" r:id="rId4"/>
    <p:sldId id="265" r:id="rId5"/>
    <p:sldId id="266" r:id="rId6"/>
    <p:sldId id="259" r:id="rId7"/>
    <p:sldId id="264" r:id="rId8"/>
    <p:sldId id="269" r:id="rId9"/>
    <p:sldId id="261" r:id="rId10"/>
    <p:sldId id="260" r:id="rId11"/>
    <p:sldId id="271" r:id="rId12"/>
    <p:sldId id="262" r:id="rId13"/>
    <p:sldId id="267" r:id="rId14"/>
    <p:sldId id="273" r:id="rId15"/>
    <p:sldId id="27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67253-0852-4262-9814-28F78447F1BD}" type="datetime1">
              <a:rPr lang="de-DE" smtClean="0"/>
              <a:t>08.04.2025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85A2-3888-4A43-BBE2-B36AD1381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09911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548A-4B8E-4CDD-9C13-2A85737C156C}" type="datetime1">
              <a:rPr lang="de-DE" smtClean="0"/>
              <a:t>08.04.2025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4638-D5F8-4808-97AC-9B75FD3DD1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279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CD15-9FB0-4D4B-A9F0-7D959C8B8299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93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F922-B33C-42F9-9437-E64AC51F5FCF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11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C444-91D6-463A-AAA2-5BE4480D6FEC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31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1C87-1270-4761-9482-3711C7EA3ED3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76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C070-40D8-470B-838D-8333A88D9B20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8132-0AD3-496C-99C4-2EE4E51933E5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155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A071-1D98-45D0-AED4-FC289CEEE72F}" type="datetime1">
              <a:rPr lang="de-DE" smtClean="0"/>
              <a:t>08.04.2025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888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A8CA-A2FF-4994-9377-AC9A05DA879D}" type="datetime1">
              <a:rPr lang="de-DE" smtClean="0"/>
              <a:t>08.04.2025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23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D1A9-E6C4-46CF-8819-CAA535073BC7}" type="datetime1">
              <a:rPr lang="de-DE" smtClean="0"/>
              <a:t>08.04.2025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116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8BF-C85D-49D3-A962-5765B81E2D76}" type="datetime1">
              <a:rPr lang="de-DE" smtClean="0"/>
              <a:t>08.04.2025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46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C49-2BE3-49EE-9387-A8840CDB5B7D}" type="datetime1">
              <a:rPr lang="de-DE" smtClean="0"/>
              <a:t>08.04.2025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6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755" y="1038226"/>
            <a:ext cx="10515600" cy="1325563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005012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6D91-1F0E-405E-8A4F-25FEDC318DC3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755" y="120423"/>
            <a:ext cx="2664959" cy="12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5F66-12A7-4E17-BB58-871868A6AEA5}" type="datetime1">
              <a:rPr lang="de-DE" smtClean="0"/>
              <a:t>08.04.2025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24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CCF7-28E6-4986-9F6D-C488ACE1D2AD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57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8868-970E-46BB-9793-1D474A5B1423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58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9F28-14F9-44C2-BB2D-4BE2BAE71256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8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D305-90D4-4018-B9E6-E30D2F76552C}" type="datetime1">
              <a:rPr lang="de-DE" smtClean="0"/>
              <a:t>08.04.2025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71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21FC-87F8-4ECB-BB34-74E0FDF53A80}" type="datetime1">
              <a:rPr lang="de-DE" smtClean="0"/>
              <a:t>08.04.2025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65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EDB8-ABDE-46F2-982D-F9BDA7960991}" type="datetime1">
              <a:rPr lang="de-DE" smtClean="0"/>
              <a:t>08.04.2025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45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C041-68A4-46F8-864A-8D6061DD57FB}" type="datetime1">
              <a:rPr lang="de-DE" smtClean="0"/>
              <a:t>08.04.2025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7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22EE-310A-4653-929C-7FBE0FC46C4F}" type="datetime1">
              <a:rPr lang="de-DE" smtClean="0"/>
              <a:t>08.04.2025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2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D84A-11D0-409A-A033-280305BFC3EE}" type="datetime1">
              <a:rPr lang="de-DE" smtClean="0"/>
              <a:t>08.04.2025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2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87DF-905D-48F5-8CB7-599D0790F821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DA60-EFBC-4F93-A9E2-B139DF60C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7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EADE2-0AD2-4E89-B3C0-94D43EAE985A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Umweltrecht Gruppe 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4210-327B-4184-8CC8-8A81FB546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16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225-324E-46CC-91E1-E27F886465C4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67318" y="6110129"/>
            <a:ext cx="5827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NUMIS 2021 (UVP-Bericht MSW-Chemie GmbH, 2022)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77" y="1471997"/>
            <a:ext cx="6643046" cy="4598868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272955" y="1534393"/>
            <a:ext cx="4558351" cy="45286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u="sng" dirty="0" smtClean="0"/>
              <a:t>UVP-Bericht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dirty="0" smtClean="0"/>
              <a:t>Errichtung</a:t>
            </a:r>
            <a:r>
              <a:rPr lang="de-DE" b="0" dirty="0" smtClean="0"/>
              <a:t> einer </a:t>
            </a:r>
            <a:r>
              <a:rPr lang="de-DE" dirty="0" smtClean="0"/>
              <a:t>Produktionsanlage</a:t>
            </a:r>
            <a:r>
              <a:rPr lang="de-DE" b="0" dirty="0" smtClean="0"/>
              <a:t> zur Herstellung</a:t>
            </a:r>
            <a:br>
              <a:rPr lang="de-DE" b="0" dirty="0" smtClean="0"/>
            </a:br>
            <a:r>
              <a:rPr lang="de-DE" b="0" dirty="0" smtClean="0"/>
              <a:t>eines neuartigen </a:t>
            </a:r>
            <a:r>
              <a:rPr lang="de-DE" dirty="0" smtClean="0"/>
              <a:t>Emulsionssprengstoffs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am bestehenden </a:t>
            </a:r>
            <a:r>
              <a:rPr lang="de-DE" dirty="0" smtClean="0"/>
              <a:t>Betriebsstandort </a:t>
            </a:r>
            <a:r>
              <a:rPr lang="de-DE" dirty="0" err="1" smtClean="0"/>
              <a:t>Langelsheim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MSW-Chemie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0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74A2-E051-4546-BC42-09C6554C9C3E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03" y="1298314"/>
            <a:ext cx="5778690" cy="456410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57751" y="5862423"/>
            <a:ext cx="5827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UVP-Bericht MSW-Chemie GmbH, S.113, 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Vor-/ Nachteile des Vorhabens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5FDF-06A2-4D4C-8C99-B9BAC93126B3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11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55588"/>
            <a:ext cx="5476875" cy="3802264"/>
          </a:xfrm>
          <a:prstGeom prst="rect">
            <a:avLst/>
          </a:prstGeom>
          <a:ln>
            <a:noFill/>
          </a:ln>
        </p:spPr>
      </p:pic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3" y="2155588"/>
            <a:ext cx="2838450" cy="3409950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0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Argumentation für Entscheidung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363789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b="1" dirty="0" smtClean="0"/>
              <a:t>Beschreibung des Vorhabens</a:t>
            </a:r>
            <a:endParaRPr lang="de-DE" dirty="0"/>
          </a:p>
          <a:p>
            <a:pPr>
              <a:buFontTx/>
              <a:buChar char="-"/>
            </a:pPr>
            <a:r>
              <a:rPr lang="de-DE" b="1" dirty="0" smtClean="0"/>
              <a:t>Wirkfaktoren</a:t>
            </a:r>
            <a:r>
              <a:rPr lang="de-DE" dirty="0" smtClean="0"/>
              <a:t> (z. B. Licht, Emissionen)</a:t>
            </a:r>
          </a:p>
          <a:p>
            <a:pPr>
              <a:buFontTx/>
              <a:buChar char="-"/>
            </a:pPr>
            <a:r>
              <a:rPr lang="de-DE" b="1" dirty="0" smtClean="0"/>
              <a:t>Auswirkungen auf die Schutzgüter</a:t>
            </a:r>
            <a:r>
              <a:rPr lang="de-DE" dirty="0" smtClean="0"/>
              <a:t> (z. B. Mensch, Tiere, Pflanzen, biologische Vielfalt)</a:t>
            </a:r>
          </a:p>
          <a:p>
            <a:pPr>
              <a:buFontTx/>
              <a:buChar char="-"/>
            </a:pPr>
            <a:r>
              <a:rPr lang="de-DE" b="1" dirty="0" smtClean="0"/>
              <a:t>Natura-2000-Gebiete</a:t>
            </a:r>
            <a:endParaRPr lang="de-DE" dirty="0"/>
          </a:p>
          <a:p>
            <a:pPr>
              <a:buFontTx/>
              <a:buChar char="-"/>
            </a:pPr>
            <a:r>
              <a:rPr lang="de-DE" b="1" dirty="0" smtClean="0"/>
              <a:t>Landschaftspflegerischer Begleitplan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BBA9-9C66-4C8B-81E9-F5A86C9BBBAC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4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0" y="1363568"/>
            <a:ext cx="4715440" cy="4351337"/>
          </a:xfrm>
          <a:ln>
            <a:solidFill>
              <a:schemeClr val="tx1"/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6D91-1F0E-405E-8A4F-25FEDC318DC3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38280" y="5789406"/>
            <a:ext cx="5827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UVP-Bericht MSW-Chemie GmbH, S.108, 2022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755" y="1201999"/>
            <a:ext cx="10515600" cy="1325563"/>
          </a:xfrm>
        </p:spPr>
        <p:txBody>
          <a:bodyPr/>
          <a:lstStyle/>
          <a:p>
            <a:r>
              <a:rPr lang="de-DE" dirty="0" smtClean="0"/>
              <a:t>Auf welche Rechtsnormen wird verwiesen? Beispiele…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370137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Inhalt und Umfang wird nach den Rechtsvorschriften bestimmt § 16 UVPG</a:t>
            </a:r>
          </a:p>
          <a:p>
            <a:pPr>
              <a:buFontTx/>
              <a:buChar char="-"/>
            </a:pPr>
            <a:r>
              <a:rPr lang="de-DE" dirty="0" smtClean="0"/>
              <a:t>der Verursacher des Eingriffes ist nach § 15 BNatSchG verpflichtet, den Eingriff …</a:t>
            </a:r>
          </a:p>
          <a:p>
            <a:pPr>
              <a:buFontTx/>
              <a:buChar char="-"/>
            </a:pPr>
            <a:r>
              <a:rPr lang="de-DE" dirty="0" smtClean="0"/>
              <a:t>die Anlage ist genehmigungsbedürftig nach § 4 in Verbindung mit § 10 BImSchG</a:t>
            </a:r>
          </a:p>
          <a:p>
            <a:pPr>
              <a:buFontTx/>
              <a:buChar char="-"/>
            </a:pPr>
            <a:r>
              <a:rPr lang="de-DE" dirty="0" smtClean="0"/>
              <a:t>hier gelten die Anforderungen des Wasserhaushaltsgesetzes (WHG), mit der Verordnung über Anlagen zum Umgang mit wassergefährdenden Stoffen (</a:t>
            </a:r>
            <a:r>
              <a:rPr lang="de-DE" dirty="0" err="1" smtClean="0"/>
              <a:t>AwSV</a:t>
            </a:r>
            <a:r>
              <a:rPr lang="de-DE" dirty="0" smtClean="0"/>
              <a:t>)</a:t>
            </a:r>
          </a:p>
          <a:p>
            <a:pPr>
              <a:buFontTx/>
              <a:buChar char="-"/>
            </a:pPr>
            <a:r>
              <a:rPr lang="de-DE" dirty="0" smtClean="0"/>
              <a:t>gemäß den Bestimmungen der 2. Sprengstoffverordnung ist der neue Emulsionssprengstoff… </a:t>
            </a:r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6D91-1F0E-405E-8A4F-25FEDC318DC3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5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Notwendigkeit der Prüfung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Bau eines neuen Produktionsgebäudes zur Herstellung von Sprengstoff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In diesem Fall Greift der § 1 Abs. 1 Satz 1 UVPG Anhang 1 Nr. 10.1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Folgendes sagt er aus: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Das</a:t>
            </a:r>
            <a:r>
              <a:rPr lang="de-DE" b="1" dirty="0" smtClean="0"/>
              <a:t> X </a:t>
            </a:r>
            <a:r>
              <a:rPr lang="de-DE" dirty="0" smtClean="0"/>
              <a:t>besagt in diesem Fall, dass das Vorhaben UVP-pflichtig ist.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6C2-1876-4DC1-B76D-7C1894130FE8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2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3" y="3411305"/>
            <a:ext cx="11929753" cy="40839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31123" y="3819696"/>
            <a:ext cx="947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Gesetz über die Umweltverträglichkeitsprüfung (UVPG) Anlage 1 Liste „UVP-pflichtige Vorhaben“, S. 565-582, 2021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755" y="1201999"/>
            <a:ext cx="10515600" cy="1325563"/>
          </a:xfrm>
        </p:spPr>
        <p:txBody>
          <a:bodyPr/>
          <a:lstStyle/>
          <a:p>
            <a:r>
              <a:rPr lang="de-DE" dirty="0" smtClean="0"/>
              <a:t>Um welche Art von Prüfung handelt es sich?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187574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Umweltverträglichkeitsprüfung (UVP)</a:t>
            </a:r>
          </a:p>
          <a:p>
            <a:pPr>
              <a:buFontTx/>
              <a:buChar char="-"/>
            </a:pPr>
            <a:r>
              <a:rPr lang="de-DE" dirty="0" smtClean="0"/>
              <a:t>Beschreibung und Bewertung potenzieller Umweltauswirkungen des Vorhabens</a:t>
            </a:r>
          </a:p>
          <a:p>
            <a:pPr marL="0" indent="0">
              <a:buNone/>
            </a:pPr>
            <a:r>
              <a:rPr lang="de-DE" dirty="0" smtClean="0"/>
              <a:t>- … und der Auswirkung auf Schutzgüter (z.B. auf Tiere, Pflanzen, Böden, Wasser, Klima, </a:t>
            </a:r>
            <a:r>
              <a:rPr lang="de-DE" smtClean="0"/>
              <a:t>Luft usw.)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/>
              <a:t>u</a:t>
            </a:r>
            <a:r>
              <a:rPr lang="de-DE" dirty="0" smtClean="0"/>
              <a:t>nselbstständiger Teil (abhängig von übergeordnetem Teil </a:t>
            </a:r>
            <a:r>
              <a:rPr lang="de-DE" dirty="0" smtClean="0">
                <a:sym typeface="Wingdings" panose="05000000000000000000" pitchFamily="2" charset="2"/>
              </a:rPr>
              <a:t> Genehmigung nur nach Betrachtung des gesamten Verfahrens möglich)</a:t>
            </a:r>
          </a:p>
          <a:p>
            <a:pPr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1BBC-E2B1-4746-A8CC-9AC1621F8FBC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5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 des Berichts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2300" b="1" dirty="0" smtClean="0"/>
              <a:t>Zusammenfassung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1. Aufgabenstellung, 2.Planungsraum, 3.Umweltauswirkungen, 4.Maßnahmen </a:t>
            </a:r>
          </a:p>
          <a:p>
            <a:pPr marL="0" indent="0">
              <a:buNone/>
            </a:pPr>
            <a:r>
              <a:rPr lang="de-DE" sz="2300" b="1" dirty="0" smtClean="0"/>
              <a:t>Klärung der Rechtlichen Rahmenbedingungen:</a:t>
            </a:r>
            <a:r>
              <a:rPr lang="de-DE" sz="2300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-  </a:t>
            </a:r>
            <a:r>
              <a:rPr lang="de-DE" dirty="0" err="1" smtClean="0"/>
              <a:t>BlmSchG</a:t>
            </a:r>
            <a:r>
              <a:rPr lang="de-DE" dirty="0" smtClean="0"/>
              <a:t>, Sprengstoffgesetz, WHG, UVPG. </a:t>
            </a:r>
          </a:p>
          <a:p>
            <a:pPr marL="0" indent="0">
              <a:buNone/>
            </a:pPr>
            <a:r>
              <a:rPr lang="de-DE" sz="2300" b="1" dirty="0" smtClean="0"/>
              <a:t>Erläuterung der Methodik</a:t>
            </a:r>
            <a:r>
              <a:rPr lang="de-DE" sz="2300" dirty="0" smtClean="0"/>
              <a:t>: </a:t>
            </a:r>
          </a:p>
          <a:p>
            <a:pPr marL="0" indent="0">
              <a:buNone/>
            </a:pPr>
            <a:r>
              <a:rPr lang="de-DE" dirty="0" smtClean="0"/>
              <a:t>-  Untersuchungsräume, Schutzgüter, Prognose- und Beurteilungsmethoden. </a:t>
            </a:r>
          </a:p>
          <a:p>
            <a:pPr marL="0" indent="0">
              <a:buNone/>
            </a:pPr>
            <a:r>
              <a:rPr lang="de-DE" sz="2300" b="1" dirty="0" smtClean="0"/>
              <a:t>Behördliche Vorgaben und Planung </a:t>
            </a:r>
          </a:p>
          <a:p>
            <a:pPr marL="0" indent="0">
              <a:buNone/>
            </a:pPr>
            <a:r>
              <a:rPr lang="de-DE" b="1" dirty="0" smtClean="0"/>
              <a:t>Beschreibung des Vorhabens: </a:t>
            </a:r>
          </a:p>
          <a:p>
            <a:pPr marL="0" indent="0">
              <a:buNone/>
            </a:pPr>
            <a:r>
              <a:rPr lang="de-DE" dirty="0" smtClean="0"/>
              <a:t>- Beschreibung des Standortes, </a:t>
            </a:r>
            <a:r>
              <a:rPr lang="de-DE" dirty="0" err="1" smtClean="0"/>
              <a:t>Alternativenprüfung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b="1" dirty="0" smtClean="0"/>
              <a:t>Umweltbelastungen auf verschiedene Faktoren heute und in </a:t>
            </a:r>
            <a:r>
              <a:rPr lang="de-DE" b="1" dirty="0"/>
              <a:t>Z</a:t>
            </a:r>
            <a:r>
              <a:rPr lang="de-DE" b="1" dirty="0" smtClean="0"/>
              <a:t>ukunft </a:t>
            </a:r>
          </a:p>
          <a:p>
            <a:pPr marL="0" indent="0">
              <a:buNone/>
            </a:pPr>
            <a:r>
              <a:rPr lang="de-DE" b="1" dirty="0" smtClean="0"/>
              <a:t>-  </a:t>
            </a:r>
            <a:r>
              <a:rPr lang="de-DE" dirty="0" smtClean="0"/>
              <a:t>Flächennutzung, Emissionen, Verkehr, Abfälle. </a:t>
            </a:r>
          </a:p>
          <a:p>
            <a:pPr marL="0" indent="0">
              <a:buNone/>
            </a:pPr>
            <a:r>
              <a:rPr lang="de-DE" b="1" dirty="0" smtClean="0"/>
              <a:t>Schutzgüteranalyse: </a:t>
            </a:r>
          </a:p>
          <a:p>
            <a:pPr marL="0" indent="0">
              <a:buNone/>
            </a:pPr>
            <a:r>
              <a:rPr lang="de-DE" dirty="0" smtClean="0"/>
              <a:t>- Mensch, Boden, Wasser, Tiere/Pflanzen, Landschaft. </a:t>
            </a:r>
          </a:p>
          <a:p>
            <a:pPr marL="0" indent="0">
              <a:buNone/>
            </a:pPr>
            <a:r>
              <a:rPr lang="de-DE" b="1" dirty="0" smtClean="0"/>
              <a:t>Gutachten und vermeiden von Naturschutzrelevanten Faktoren </a:t>
            </a:r>
          </a:p>
          <a:p>
            <a:pPr marL="0" indent="0">
              <a:buNone/>
            </a:pPr>
            <a:r>
              <a:rPr lang="de-DE" dirty="0" smtClean="0"/>
              <a:t>-  </a:t>
            </a:r>
            <a:r>
              <a:rPr lang="de-DE" dirty="0"/>
              <a:t>b</a:t>
            </a:r>
            <a:r>
              <a:rPr lang="de-DE" dirty="0" smtClean="0"/>
              <a:t>spw. Vermeidung von Tötungen bzw. Störung von diversen Tieren und Schutzmöglichkeiten und Bewertung der Landschaftlichen Veränderung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27FD3-3FD5-4EEE-8F05-165E799AA2D6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6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755" y="1188351"/>
            <a:ext cx="10515600" cy="1325563"/>
          </a:xfrm>
        </p:spPr>
        <p:txBody>
          <a:bodyPr/>
          <a:lstStyle/>
          <a:p>
            <a:r>
              <a:rPr lang="de-DE" dirty="0" smtClean="0"/>
              <a:t>Rechtliche Grundlagen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184401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 Umweltverträglichkeitsprüfungsgesetz (</a:t>
            </a:r>
            <a:r>
              <a:rPr lang="de-DE" b="1" dirty="0" smtClean="0"/>
              <a:t>UVPG</a:t>
            </a:r>
            <a:r>
              <a:rPr lang="de-DE" dirty="0" smtClean="0"/>
              <a:t>) </a:t>
            </a:r>
          </a:p>
          <a:p>
            <a:pPr>
              <a:buFontTx/>
              <a:buChar char="-"/>
            </a:pPr>
            <a:r>
              <a:rPr lang="de-DE" dirty="0" smtClean="0"/>
              <a:t> Bundes-Immissionsschutzgesetz (</a:t>
            </a:r>
            <a:r>
              <a:rPr lang="de-DE" b="1" dirty="0" smtClean="0"/>
              <a:t>BImSchG</a:t>
            </a:r>
            <a:r>
              <a:rPr lang="de-DE" dirty="0" smtClean="0"/>
              <a:t>) 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Zweite Verordnung zum Sprengstoffgesetz 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Wasserhaushaltsgesetz (</a:t>
            </a:r>
            <a:r>
              <a:rPr lang="de-DE" b="1" dirty="0" smtClean="0"/>
              <a:t>WHG</a:t>
            </a:r>
            <a:r>
              <a:rPr lang="de-DE" dirty="0" smtClean="0"/>
              <a:t>) 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Verordnung über Anlagen zum Umgang mit wassergefährdenden Stoffen (</a:t>
            </a:r>
            <a:r>
              <a:rPr lang="de-DE" b="1" dirty="0" err="1" smtClean="0"/>
              <a:t>AwSV</a:t>
            </a:r>
            <a:r>
              <a:rPr lang="de-DE" dirty="0" smtClean="0"/>
              <a:t>)</a:t>
            </a:r>
          </a:p>
          <a:p>
            <a:pPr>
              <a:buFontTx/>
              <a:buChar char="-"/>
            </a:pPr>
            <a:r>
              <a:rPr lang="de-DE" dirty="0"/>
              <a:t> </a:t>
            </a:r>
            <a:r>
              <a:rPr lang="de-DE" dirty="0" smtClean="0"/>
              <a:t>Kreislaufwirtschaftsgesetz (</a:t>
            </a:r>
            <a:r>
              <a:rPr lang="de-DE" b="1" dirty="0" err="1" smtClean="0"/>
              <a:t>KrWG</a:t>
            </a:r>
            <a:r>
              <a:rPr lang="de-DE" dirty="0" smtClean="0"/>
              <a:t>)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B74-3862-4B30-A05D-0EF348E8201B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82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755" y="1340303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Wer ist für das Vorhaben verantwortlich?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335439"/>
            <a:ext cx="10515600" cy="4351338"/>
          </a:xfrm>
        </p:spPr>
        <p:txBody>
          <a:bodyPr/>
          <a:lstStyle/>
          <a:p>
            <a:r>
              <a:rPr lang="de-DE" b="1" u="sng" dirty="0"/>
              <a:t>Vorhabenträger</a:t>
            </a:r>
            <a:r>
              <a:rPr lang="de-DE" b="1" u="sng" dirty="0" smtClean="0"/>
              <a:t>:</a:t>
            </a:r>
            <a:br>
              <a:rPr lang="de-DE" b="1" u="sng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/>
              <a:t>-&gt;  MSW-Chemie GmbH</a:t>
            </a:r>
            <a:r>
              <a:rPr lang="de-DE" dirty="0"/>
              <a:t>, </a:t>
            </a:r>
            <a:r>
              <a:rPr lang="de-DE" dirty="0" err="1"/>
              <a:t>Langelsheim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    (Betreiber der bestehenden Produktionsstätte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/>
              <a:t>-&gt;  UVP-Bericht erstellt durch: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  </a:t>
            </a:r>
            <a:r>
              <a:rPr lang="de-DE" b="1" dirty="0"/>
              <a:t>   </a:t>
            </a:r>
            <a:r>
              <a:rPr lang="de-DE" b="1" dirty="0" err="1"/>
              <a:t>Energy</a:t>
            </a:r>
            <a:r>
              <a:rPr lang="de-DE" b="1" dirty="0"/>
              <a:t> Transmission </a:t>
            </a:r>
            <a:r>
              <a:rPr lang="de-DE" b="1" dirty="0" err="1"/>
              <a:t>Consult</a:t>
            </a:r>
            <a:r>
              <a:rPr lang="de-DE" b="1" dirty="0"/>
              <a:t> GmbH (ETC)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     (Fachgutachter für Umweltprüfungen</a:t>
            </a:r>
            <a:r>
              <a:rPr lang="de-DE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955A-2E76-42B7-9A69-E1AFD68BB232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1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Sinn und Zweck des Vorhabens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755" y="20050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-&gt;</a:t>
            </a:r>
            <a:r>
              <a:rPr lang="de-DE" dirty="0"/>
              <a:t> Errichtung einer neuen Produktionsanlage zur Herstellung eines </a:t>
            </a:r>
            <a:r>
              <a:rPr lang="de-DE" dirty="0" smtClean="0"/>
              <a:t>neuartigen Emulsionssprengstoffs</a:t>
            </a:r>
          </a:p>
          <a:p>
            <a:pPr marL="0" indent="0">
              <a:buNone/>
            </a:pPr>
            <a:r>
              <a:rPr lang="de-DE" b="1" dirty="0" smtClean="0"/>
              <a:t>Ziel</a:t>
            </a:r>
            <a:r>
              <a:rPr lang="de-DE" b="1" dirty="0"/>
              <a:t>: </a:t>
            </a:r>
            <a:endParaRPr lang="de-DE" dirty="0" smtClean="0"/>
          </a:p>
          <a:p>
            <a:r>
              <a:rPr lang="de-DE" dirty="0"/>
              <a:t>Verbesserung des Gesundheitsschutzes im untertägigen </a:t>
            </a:r>
            <a:r>
              <a:rPr lang="de-DE" dirty="0" smtClean="0"/>
              <a:t>Bergbau</a:t>
            </a:r>
          </a:p>
          <a:p>
            <a:r>
              <a:rPr lang="de-DE" dirty="0"/>
              <a:t>Herstellung eines </a:t>
            </a:r>
            <a:r>
              <a:rPr lang="de-DE" b="1" dirty="0"/>
              <a:t>neuartigen Emulsionssprengstoffs</a:t>
            </a:r>
            <a:r>
              <a:rPr lang="de-DE" dirty="0"/>
              <a:t>-&gt;  emissionsärmer und gesundheitsschonender bei Einsatz im </a:t>
            </a:r>
            <a:r>
              <a:rPr lang="de-DE" dirty="0" smtClean="0"/>
              <a:t>Bergbau</a:t>
            </a:r>
          </a:p>
          <a:p>
            <a:pPr marL="0" indent="0">
              <a:buNone/>
            </a:pPr>
            <a:r>
              <a:rPr lang="de-DE" b="1" dirty="0"/>
              <a:t>Vorteil: </a:t>
            </a:r>
            <a:endParaRPr lang="de-DE" dirty="0" smtClean="0"/>
          </a:p>
          <a:p>
            <a:r>
              <a:rPr lang="de-DE" dirty="0"/>
              <a:t>Verbesserung des Arbeitsschutzes untertage &amp; Einhaltung zukünftiger gesetzlicher Anforderungen </a:t>
            </a:r>
            <a:br>
              <a:rPr lang="de-DE" dirty="0"/>
            </a:br>
            <a:endParaRPr lang="de-DE" dirty="0" smtClean="0"/>
          </a:p>
          <a:p>
            <a:pPr marL="0" indent="0">
              <a:buNone/>
            </a:pPr>
            <a:r>
              <a:rPr lang="de-DE" b="1" dirty="0"/>
              <a:t>-&gt;</a:t>
            </a:r>
            <a:r>
              <a:rPr lang="de-DE" dirty="0"/>
              <a:t> Emission deutlich weniger toxischer Sprenggase, insbesondere Stickoxide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BB21C-F6A2-42BA-84EF-956805278D17}" type="datetime1">
              <a:rPr lang="de-DE" smtClean="0"/>
              <a:t>08.04.2025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57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beurteilt das Vorhaben?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8938" y="1952626"/>
            <a:ext cx="10515600" cy="44037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zuständige Behörde im Rahmen des Genehmigungsverfahrens nach dem BImSchG</a:t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Staatliches Gewerbeaufsichtsamt Braunschweig (Behörde für Arbeits-, Umwelt- und Verbraucherschutz) </a:t>
            </a:r>
            <a:r>
              <a:rPr lang="de-DE" b="1" dirty="0" smtClean="0"/>
              <a:t>= Genehmigungsbehörde </a:t>
            </a:r>
            <a:br>
              <a:rPr lang="de-DE" b="1" dirty="0" smtClean="0"/>
            </a:b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Fachgutachten und Berichte anderer Behörden: </a:t>
            </a:r>
          </a:p>
          <a:p>
            <a:pPr>
              <a:buFontTx/>
              <a:buChar char="-"/>
            </a:pPr>
            <a:r>
              <a:rPr lang="de-DE" dirty="0" smtClean="0"/>
              <a:t>ETC (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Transmissions</a:t>
            </a:r>
            <a:r>
              <a:rPr lang="de-DE" dirty="0" smtClean="0"/>
              <a:t> </a:t>
            </a:r>
            <a:r>
              <a:rPr lang="de-DE" dirty="0" err="1" smtClean="0"/>
              <a:t>Consult</a:t>
            </a:r>
            <a:r>
              <a:rPr lang="de-DE" dirty="0" smtClean="0"/>
              <a:t> GmbH) – </a:t>
            </a:r>
            <a:r>
              <a:rPr lang="de-DE" b="1" dirty="0" smtClean="0"/>
              <a:t>Betrachtung von Schallemissionen </a:t>
            </a:r>
          </a:p>
          <a:p>
            <a:pPr>
              <a:buFontTx/>
              <a:buChar char="-"/>
            </a:pPr>
            <a:r>
              <a:rPr lang="de-DE" dirty="0" smtClean="0"/>
              <a:t>ISC (</a:t>
            </a:r>
            <a:r>
              <a:rPr lang="de-DE" dirty="0" err="1" smtClean="0"/>
              <a:t>Inherent</a:t>
            </a:r>
            <a:r>
              <a:rPr lang="de-DE" dirty="0" smtClean="0"/>
              <a:t> Solutions GmbH &amp; Co. KG) – </a:t>
            </a:r>
            <a:r>
              <a:rPr lang="de-DE" b="1" dirty="0" smtClean="0"/>
              <a:t>Gutachten zur Ermittlung von angemessenen Sicherheitsabständen </a:t>
            </a:r>
            <a:r>
              <a:rPr lang="de-DE" dirty="0" smtClean="0"/>
              <a:t>gemäß §50 BImSchG </a:t>
            </a:r>
          </a:p>
          <a:p>
            <a:pPr>
              <a:buFontTx/>
              <a:buChar char="-"/>
            </a:pPr>
            <a:r>
              <a:rPr lang="de-DE" dirty="0" smtClean="0"/>
              <a:t>Bosch &amp; Partner GmbH </a:t>
            </a:r>
            <a:r>
              <a:rPr lang="de-DE" b="1" dirty="0" smtClean="0"/>
              <a:t>– Angaben zum besonderen Artenschutz</a:t>
            </a:r>
            <a:r>
              <a:rPr lang="de-DE" dirty="0" smtClean="0"/>
              <a:t> gem. §44 BNatSchG -&gt; LBG (Landschaftspflegerischer Begleitplan) </a:t>
            </a:r>
          </a:p>
          <a:p>
            <a:pPr>
              <a:buFontTx/>
              <a:buChar char="-"/>
            </a:pPr>
            <a:r>
              <a:rPr lang="de-DE" dirty="0" smtClean="0"/>
              <a:t>ETC (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Transmissions</a:t>
            </a:r>
            <a:r>
              <a:rPr lang="de-DE" dirty="0" smtClean="0"/>
              <a:t> </a:t>
            </a:r>
            <a:r>
              <a:rPr lang="de-DE" dirty="0" err="1" smtClean="0"/>
              <a:t>Consult</a:t>
            </a:r>
            <a:r>
              <a:rPr lang="de-DE" dirty="0" smtClean="0"/>
              <a:t> GmbH) – </a:t>
            </a:r>
            <a:r>
              <a:rPr lang="de-DE" b="1" dirty="0" smtClean="0"/>
              <a:t>UVP-Bericht</a:t>
            </a:r>
            <a:br>
              <a:rPr lang="de-DE" b="1" dirty="0" smtClean="0"/>
            </a:b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b="1" dirty="0" smtClean="0"/>
              <a:t>Beteiligung der Öffentlichkeit und anderer Behörden:  </a:t>
            </a:r>
          </a:p>
          <a:p>
            <a:pPr>
              <a:buFontTx/>
              <a:buChar char="-"/>
            </a:pPr>
            <a:r>
              <a:rPr lang="de-DE" b="1" dirty="0" smtClean="0"/>
              <a:t>Ergebnisse</a:t>
            </a:r>
            <a:r>
              <a:rPr lang="de-DE" dirty="0" smtClean="0"/>
              <a:t> der Beurteilung im UVP-Bericht </a:t>
            </a:r>
            <a:r>
              <a:rPr lang="de-DE" b="1" dirty="0" smtClean="0"/>
              <a:t>zusammengefasst</a:t>
            </a:r>
            <a:r>
              <a:rPr lang="de-DE" dirty="0" smtClean="0"/>
              <a:t> und </a:t>
            </a:r>
            <a:r>
              <a:rPr lang="de-DE" b="1" dirty="0" smtClean="0"/>
              <a:t>veröffentlicht</a:t>
            </a:r>
            <a:r>
              <a:rPr lang="de-DE" dirty="0" smtClean="0"/>
              <a:t> (Internet UVP-Portal)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BürgerInnen</a:t>
            </a:r>
            <a:r>
              <a:rPr lang="de-DE" dirty="0" smtClean="0"/>
              <a:t> können nun erkennen ob sie vom Vorhaben betroffen sind und eventuelle Einwendungen einbringen (Quelle: Umweltbundesamt / </a:t>
            </a:r>
            <a:r>
              <a:rPr lang="de-DE" dirty="0" err="1" smtClean="0"/>
              <a:t>Maresch</a:t>
            </a:r>
            <a:r>
              <a:rPr lang="de-DE" dirty="0" smtClean="0"/>
              <a:t> &amp; Sturm) </a:t>
            </a:r>
          </a:p>
          <a:p>
            <a:pPr>
              <a:buFontTx/>
              <a:buChar char="-"/>
            </a:pPr>
            <a:r>
              <a:rPr lang="de-DE" b="1" dirty="0" smtClean="0"/>
              <a:t>Einwendungsfrist </a:t>
            </a:r>
          </a:p>
          <a:p>
            <a:pPr>
              <a:buFontTx/>
              <a:buChar char="-"/>
            </a:pPr>
            <a:r>
              <a:rPr lang="de-DE" dirty="0"/>
              <a:t>e</a:t>
            </a:r>
            <a:r>
              <a:rPr lang="de-DE" dirty="0" smtClean="0"/>
              <a:t>vtl. </a:t>
            </a:r>
            <a:r>
              <a:rPr lang="de-DE" b="1" dirty="0" smtClean="0"/>
              <a:t>Erörterungstermin</a:t>
            </a:r>
            <a:r>
              <a:rPr lang="de-DE" dirty="0" smtClean="0"/>
              <a:t> (zur Erläuterung der Einwendungen) (UVP-Verbund, 2022)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34F6-54C9-463B-B607-27D624C83EF3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5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Maßnahmen werden vereinbart?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Einrichten einer Umweltbaubegleitung für die Dauer der Bauphase</a:t>
            </a:r>
          </a:p>
          <a:p>
            <a:pPr>
              <a:buFontTx/>
              <a:buChar char="-"/>
            </a:pPr>
            <a:r>
              <a:rPr lang="de-DE" dirty="0" smtClean="0"/>
              <a:t>Schutz des Bodens und der Gewässer im Baustellenbereich</a:t>
            </a:r>
          </a:p>
          <a:p>
            <a:pPr>
              <a:buFontTx/>
              <a:buChar char="-"/>
            </a:pPr>
            <a:r>
              <a:rPr lang="de-DE" dirty="0" smtClean="0"/>
              <a:t>Errichtung von Schutzzäunen zur Begrenzung des Baufeldes und Schutz   </a:t>
            </a:r>
          </a:p>
          <a:p>
            <a:pPr marL="0" indent="0">
              <a:buNone/>
            </a:pPr>
            <a:r>
              <a:rPr lang="de-DE" dirty="0" smtClean="0"/>
              <a:t>    wertvoller Biotopstrukturen</a:t>
            </a:r>
          </a:p>
          <a:p>
            <a:pPr>
              <a:buFontTx/>
              <a:buChar char="-"/>
            </a:pPr>
            <a:r>
              <a:rPr lang="de-DE" dirty="0" smtClean="0"/>
              <a:t>Schutz von Tieren durch Reptilienschutzzäune</a:t>
            </a:r>
          </a:p>
          <a:p>
            <a:pPr>
              <a:buFontTx/>
              <a:buChar char="-"/>
            </a:pPr>
            <a:r>
              <a:rPr lang="de-DE" dirty="0" smtClean="0"/>
              <a:t>Schutz von Tieren durch Bauzeitenregelungen</a:t>
            </a:r>
          </a:p>
          <a:p>
            <a:pPr>
              <a:buFontTx/>
              <a:buChar char="-"/>
            </a:pPr>
            <a:r>
              <a:rPr lang="de-DE" dirty="0" smtClean="0"/>
              <a:t>Kontrolle von Bauwerken auf Fledermausbesatz</a:t>
            </a:r>
          </a:p>
          <a:p>
            <a:pPr>
              <a:buFontTx/>
              <a:buChar char="-"/>
            </a:pPr>
            <a:r>
              <a:rPr lang="de-DE" dirty="0" smtClean="0"/>
              <a:t>Schutz von Insekten und Fledermäusen durch angepasste Beleuchtungseinrichtungen</a:t>
            </a:r>
          </a:p>
          <a:p>
            <a:pPr>
              <a:buFontTx/>
              <a:buChar char="-"/>
            </a:pPr>
            <a:r>
              <a:rPr lang="de-DE" dirty="0" smtClean="0"/>
              <a:t>Ersatzaufforstung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9DD1-EB45-4A81-B8E4-C1927575C27F}" type="datetime1">
              <a:rPr lang="de-DE" smtClean="0"/>
              <a:t>08.04.2025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Umweltrecht Gruppe 6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DA60-EFBC-4F93-A9E2-B139DF60CDA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Breitbild</PresentationFormat>
  <Paragraphs>127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</vt:lpstr>
      <vt:lpstr>Benutzerdefiniertes Design</vt:lpstr>
      <vt:lpstr>PowerPoint-Präsentation</vt:lpstr>
      <vt:lpstr>Notwendigkeit der Prüfung</vt:lpstr>
      <vt:lpstr>Um welche Art von Prüfung handelt es sich?</vt:lpstr>
      <vt:lpstr>Struktur des Berichts</vt:lpstr>
      <vt:lpstr>Rechtliche Grundlagen</vt:lpstr>
      <vt:lpstr>Wer ist für das Vorhaben verantwortlich?</vt:lpstr>
      <vt:lpstr>Sinn und Zweck des Vorhabens </vt:lpstr>
      <vt:lpstr>Wer beurteilt das Vorhaben?</vt:lpstr>
      <vt:lpstr>Welche Maßnahmen werden vereinbart?</vt:lpstr>
      <vt:lpstr>PowerPoint-Präsentation</vt:lpstr>
      <vt:lpstr>Vor-/ Nachteile des Vorhabens </vt:lpstr>
      <vt:lpstr>Analyse der Argumentation für Entscheidung</vt:lpstr>
      <vt:lpstr>PowerPoint-Präsentation</vt:lpstr>
      <vt:lpstr>Auf welche Rechtsnormen wird verwiesen? Beispiele…</vt:lpstr>
    </vt:vector>
  </TitlesOfParts>
  <Company>HNE Eberswalde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Weinhold, Clemens</dc:creator>
  <cp:lastModifiedBy>Weinhold, Clemens</cp:lastModifiedBy>
  <cp:revision>23</cp:revision>
  <dcterms:created xsi:type="dcterms:W3CDTF">2025-04-08T07:50:16Z</dcterms:created>
  <dcterms:modified xsi:type="dcterms:W3CDTF">2025-04-08T11:48:11Z</dcterms:modified>
</cp:coreProperties>
</file>