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Lst>
  <p:notesMasterIdLst>
    <p:notesMasterId r:id="rId126"/>
  </p:notesMasterIdLst>
  <p:handoutMasterIdLst>
    <p:handoutMasterId r:id="rId127"/>
  </p:handoutMasterIdLst>
  <p:sldIdLst>
    <p:sldId id="262" r:id="rId2"/>
    <p:sldId id="295" r:id="rId3"/>
    <p:sldId id="310" r:id="rId4"/>
    <p:sldId id="296" r:id="rId5"/>
    <p:sldId id="297" r:id="rId6"/>
    <p:sldId id="561" r:id="rId7"/>
    <p:sldId id="333" r:id="rId8"/>
    <p:sldId id="632" r:id="rId9"/>
    <p:sldId id="335" r:id="rId10"/>
    <p:sldId id="510" r:id="rId11"/>
    <p:sldId id="498" r:id="rId12"/>
    <p:sldId id="743" r:id="rId13"/>
    <p:sldId id="581" r:id="rId14"/>
    <p:sldId id="749" r:id="rId15"/>
    <p:sldId id="773" r:id="rId16"/>
    <p:sldId id="774" r:id="rId17"/>
    <p:sldId id="775" r:id="rId18"/>
    <p:sldId id="777" r:id="rId19"/>
    <p:sldId id="776" r:id="rId20"/>
    <p:sldId id="755" r:id="rId21"/>
    <p:sldId id="778" r:id="rId22"/>
    <p:sldId id="779" r:id="rId23"/>
    <p:sldId id="780" r:id="rId24"/>
    <p:sldId id="781" r:id="rId25"/>
    <p:sldId id="782" r:id="rId26"/>
    <p:sldId id="564" r:id="rId27"/>
    <p:sldId id="576" r:id="rId28"/>
    <p:sldId id="758" r:id="rId29"/>
    <p:sldId id="759" r:id="rId30"/>
    <p:sldId id="760" r:id="rId31"/>
    <p:sldId id="757" r:id="rId32"/>
    <p:sldId id="763" r:id="rId33"/>
    <p:sldId id="762" r:id="rId34"/>
    <p:sldId id="740" r:id="rId35"/>
    <p:sldId id="764" r:id="rId36"/>
    <p:sldId id="741" r:id="rId37"/>
    <p:sldId id="742" r:id="rId38"/>
    <p:sldId id="766" r:id="rId39"/>
    <p:sldId id="765" r:id="rId40"/>
    <p:sldId id="750" r:id="rId41"/>
    <p:sldId id="767" r:id="rId42"/>
    <p:sldId id="768" r:id="rId43"/>
    <p:sldId id="769" r:id="rId44"/>
    <p:sldId id="771" r:id="rId45"/>
    <p:sldId id="751" r:id="rId46"/>
    <p:sldId id="753" r:id="rId47"/>
    <p:sldId id="738" r:id="rId48"/>
    <p:sldId id="739" r:id="rId49"/>
    <p:sldId id="747" r:id="rId50"/>
    <p:sldId id="748" r:id="rId51"/>
    <p:sldId id="772" r:id="rId52"/>
    <p:sldId id="744" r:id="rId53"/>
    <p:sldId id="746" r:id="rId54"/>
    <p:sldId id="745" r:id="rId55"/>
    <p:sldId id="756" r:id="rId56"/>
    <p:sldId id="783" r:id="rId57"/>
    <p:sldId id="464" r:id="rId58"/>
    <p:sldId id="465" r:id="rId59"/>
    <p:sldId id="733" r:id="rId60"/>
    <p:sldId id="466" r:id="rId61"/>
    <p:sldId id="737" r:id="rId62"/>
    <p:sldId id="734" r:id="rId63"/>
    <p:sldId id="467" r:id="rId64"/>
    <p:sldId id="480" r:id="rId65"/>
    <p:sldId id="469" r:id="rId66"/>
    <p:sldId id="481" r:id="rId67"/>
    <p:sldId id="482" r:id="rId68"/>
    <p:sldId id="483" r:id="rId69"/>
    <p:sldId id="486" r:id="rId70"/>
    <p:sldId id="485" r:id="rId71"/>
    <p:sldId id="736" r:id="rId72"/>
    <p:sldId id="487" r:id="rId73"/>
    <p:sldId id="488" r:id="rId74"/>
    <p:sldId id="489" r:id="rId75"/>
    <p:sldId id="490" r:id="rId76"/>
    <p:sldId id="492" r:id="rId77"/>
    <p:sldId id="491" r:id="rId78"/>
    <p:sldId id="735" r:id="rId79"/>
    <p:sldId id="472" r:id="rId80"/>
    <p:sldId id="493" r:id="rId81"/>
    <p:sldId id="494" r:id="rId82"/>
    <p:sldId id="496" r:id="rId83"/>
    <p:sldId id="495" r:id="rId84"/>
    <p:sldId id="732" r:id="rId85"/>
    <p:sldId id="633" r:id="rId86"/>
    <p:sldId id="338" r:id="rId87"/>
    <p:sldId id="300" r:id="rId88"/>
    <p:sldId id="340" r:id="rId89"/>
    <p:sldId id="302" r:id="rId90"/>
    <p:sldId id="305" r:id="rId91"/>
    <p:sldId id="307" r:id="rId92"/>
    <p:sldId id="543" r:id="rId93"/>
    <p:sldId id="320" r:id="rId94"/>
    <p:sldId id="784" r:id="rId95"/>
    <p:sldId id="322" r:id="rId96"/>
    <p:sldId id="545" r:id="rId97"/>
    <p:sldId id="327" r:id="rId98"/>
    <p:sldId id="381" r:id="rId99"/>
    <p:sldId id="435" r:id="rId100"/>
    <p:sldId id="436" r:id="rId101"/>
    <p:sldId id="437" r:id="rId102"/>
    <p:sldId id="438" r:id="rId103"/>
    <p:sldId id="439" r:id="rId104"/>
    <p:sldId id="421" r:id="rId105"/>
    <p:sldId id="422" r:id="rId106"/>
    <p:sldId id="423" r:id="rId107"/>
    <p:sldId id="424" r:id="rId108"/>
    <p:sldId id="425" r:id="rId109"/>
    <p:sldId id="546" r:id="rId110"/>
    <p:sldId id="547" r:id="rId111"/>
    <p:sldId id="428" r:id="rId112"/>
    <p:sldId id="414" r:id="rId113"/>
    <p:sldId id="382" r:id="rId114"/>
    <p:sldId id="635" r:id="rId115"/>
    <p:sldId id="386" r:id="rId116"/>
    <p:sldId id="387" r:id="rId117"/>
    <p:sldId id="429" r:id="rId118"/>
    <p:sldId id="389" r:id="rId119"/>
    <p:sldId id="390" r:id="rId120"/>
    <p:sldId id="391" r:id="rId121"/>
    <p:sldId id="392" r:id="rId122"/>
    <p:sldId id="395" r:id="rId123"/>
    <p:sldId id="396" r:id="rId124"/>
    <p:sldId id="294" r:id="rId12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führung und Organisation" id="{94ED695C-DF7A-4BE3-9547-2ABD48B9487D}">
          <p14:sldIdLst>
            <p14:sldId id="262"/>
            <p14:sldId id="295"/>
            <p14:sldId id="310"/>
            <p14:sldId id="296"/>
            <p14:sldId id="297"/>
            <p14:sldId id="561"/>
            <p14:sldId id="333"/>
            <p14:sldId id="632"/>
            <p14:sldId id="335"/>
          </p14:sldIdLst>
        </p14:section>
        <p14:section name="Inhalt_Grundlagen der Pädagogik und Didaktik" id="{9859F3CF-5264-483C-9220-CA4A41F261E3}">
          <p14:sldIdLst>
            <p14:sldId id="510"/>
            <p14:sldId id="498"/>
          </p14:sldIdLst>
        </p14:section>
        <p14:section name="Pädagogik" id="{7DAC632F-64FD-4A39-B288-2198ABF2EDF9}">
          <p14:sldIdLst>
            <p14:sldId id="743"/>
            <p14:sldId id="581"/>
            <p14:sldId id="749"/>
            <p14:sldId id="773"/>
            <p14:sldId id="774"/>
            <p14:sldId id="775"/>
            <p14:sldId id="777"/>
            <p14:sldId id="776"/>
            <p14:sldId id="755"/>
            <p14:sldId id="778"/>
            <p14:sldId id="779"/>
            <p14:sldId id="780"/>
            <p14:sldId id="781"/>
            <p14:sldId id="782"/>
          </p14:sldIdLst>
        </p14:section>
        <p14:section name="Waldpädagogik" id="{1DCD0A37-1CCF-40FB-8535-E6FED1198A75}">
          <p14:sldIdLst>
            <p14:sldId id="564"/>
            <p14:sldId id="576"/>
            <p14:sldId id="758"/>
            <p14:sldId id="759"/>
            <p14:sldId id="760"/>
            <p14:sldId id="757"/>
            <p14:sldId id="763"/>
            <p14:sldId id="762"/>
          </p14:sldIdLst>
        </p14:section>
        <p14:section name="Bildung für nachhaltige Entwicklung (BNE)" id="{88CEE8D4-A82D-4E07-BBE8-7938B082BF41}">
          <p14:sldIdLst>
            <p14:sldId id="740"/>
            <p14:sldId id="764"/>
            <p14:sldId id="741"/>
            <p14:sldId id="742"/>
            <p14:sldId id="766"/>
            <p14:sldId id="765"/>
            <p14:sldId id="750"/>
            <p14:sldId id="767"/>
            <p14:sldId id="768"/>
            <p14:sldId id="769"/>
            <p14:sldId id="771"/>
          </p14:sldIdLst>
        </p14:section>
        <p14:section name="Außerschulische BNE" id="{61DF5124-8F9A-44B0-A8FB-056C20D3A6A0}">
          <p14:sldIdLst>
            <p14:sldId id="751"/>
            <p14:sldId id="753"/>
          </p14:sldIdLst>
        </p14:section>
        <p14:section name="Außerschulische Lernorte" id="{C5FA52E4-4776-4920-9BFB-60DFFF776FB4}">
          <p14:sldIdLst>
            <p14:sldId id="738"/>
            <p14:sldId id="739"/>
            <p14:sldId id="747"/>
            <p14:sldId id="748"/>
            <p14:sldId id="772"/>
            <p14:sldId id="744"/>
            <p14:sldId id="746"/>
            <p14:sldId id="745"/>
            <p14:sldId id="756"/>
          </p14:sldIdLst>
        </p14:section>
        <p14:section name="Reformpädagogik" id="{78EBAEF8-D4AB-41B7-889F-64822FC963D1}">
          <p14:sldIdLst>
            <p14:sldId id="783"/>
            <p14:sldId id="464"/>
            <p14:sldId id="465"/>
            <p14:sldId id="733"/>
            <p14:sldId id="466"/>
            <p14:sldId id="737"/>
            <p14:sldId id="734"/>
            <p14:sldId id="467"/>
            <p14:sldId id="480"/>
            <p14:sldId id="469"/>
            <p14:sldId id="481"/>
            <p14:sldId id="482"/>
            <p14:sldId id="483"/>
            <p14:sldId id="486"/>
            <p14:sldId id="485"/>
            <p14:sldId id="736"/>
            <p14:sldId id="487"/>
            <p14:sldId id="488"/>
            <p14:sldId id="489"/>
            <p14:sldId id="490"/>
            <p14:sldId id="492"/>
            <p14:sldId id="491"/>
            <p14:sldId id="735"/>
            <p14:sldId id="472"/>
            <p14:sldId id="493"/>
            <p14:sldId id="494"/>
            <p14:sldId id="496"/>
            <p14:sldId id="495"/>
            <p14:sldId id="732"/>
          </p14:sldIdLst>
        </p14:section>
        <p14:section name="Allgemeine Didaktik" id="{A211EEA0-3DFD-43AF-BAE4-A8F9976CF176}">
          <p14:sldIdLst>
            <p14:sldId id="633"/>
            <p14:sldId id="338"/>
            <p14:sldId id="300"/>
            <p14:sldId id="340"/>
            <p14:sldId id="302"/>
            <p14:sldId id="305"/>
            <p14:sldId id="307"/>
            <p14:sldId id="543"/>
            <p14:sldId id="320"/>
            <p14:sldId id="784"/>
          </p14:sldIdLst>
        </p14:section>
        <p14:section name="Exkurs: Bildung als Allgemeinbildung" id="{150EC447-7C98-4D42-AB75-90393F171AC9}">
          <p14:sldIdLst>
            <p14:sldId id="322"/>
            <p14:sldId id="545"/>
            <p14:sldId id="327"/>
            <p14:sldId id="381"/>
            <p14:sldId id="435"/>
            <p14:sldId id="436"/>
            <p14:sldId id="437"/>
            <p14:sldId id="438"/>
            <p14:sldId id="439"/>
            <p14:sldId id="421"/>
            <p14:sldId id="422"/>
            <p14:sldId id="423"/>
            <p14:sldId id="424"/>
            <p14:sldId id="425"/>
            <p14:sldId id="546"/>
            <p14:sldId id="547"/>
            <p14:sldId id="428"/>
            <p14:sldId id="414"/>
            <p14:sldId id="382"/>
            <p14:sldId id="635"/>
          </p14:sldIdLst>
        </p14:section>
        <p14:section name="Allgemeindidaktische Modelle" id="{7D9EACB5-9FB8-4222-A28D-B28DBD40DCC0}">
          <p14:sldIdLst>
            <p14:sldId id="386"/>
            <p14:sldId id="387"/>
            <p14:sldId id="429"/>
            <p14:sldId id="389"/>
            <p14:sldId id="390"/>
            <p14:sldId id="391"/>
            <p14:sldId id="392"/>
            <p14:sldId id="395"/>
            <p14:sldId id="396"/>
          </p14:sldIdLst>
        </p14:section>
        <p14:section name="Ende" id="{9B7201B8-2013-49F5-B0BB-CE044B332314}">
          <p14:sldIdLst>
            <p14:sldId id="2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e" initials="C" lastIdx="2" clrIdx="0">
    <p:extLst>
      <p:ext uri="{19B8F6BF-5375-455C-9EA6-DF929625EA0E}">
        <p15:presenceInfo xmlns:p15="http://schemas.microsoft.com/office/powerpoint/2012/main" userId="Caroline" providerId="None"/>
      </p:ext>
    </p:extLst>
  </p:cmAuthor>
  <p:cmAuthor id="2" name="Gina-Marie Peisker" initials="GMP" lastIdx="55" clrIdx="1">
    <p:extLst>
      <p:ext uri="{19B8F6BF-5375-455C-9EA6-DF929625EA0E}">
        <p15:presenceInfo xmlns:p15="http://schemas.microsoft.com/office/powerpoint/2012/main" userId="4565685b04f95e97" providerId="Windows Live"/>
      </p:ext>
    </p:extLst>
  </p:cmAuthor>
  <p:cmAuthor id="3" name="User" initials="U" lastIdx="10" clrIdx="2">
    <p:extLst>
      <p:ext uri="{19B8F6BF-5375-455C-9EA6-DF929625EA0E}">
        <p15:presenceInfo xmlns:p15="http://schemas.microsoft.com/office/powerpoint/2012/main" userId="9cfd400e4e4d17ce" providerId="Windows Live"/>
      </p:ext>
    </p:extLst>
  </p:cmAuthor>
  <p:cmAuthor id="4" name="Björn Egbert" initials="BE" lastIdx="1" clrIdx="3">
    <p:extLst>
      <p:ext uri="{19B8F6BF-5375-455C-9EA6-DF929625EA0E}">
        <p15:presenceInfo xmlns:p15="http://schemas.microsoft.com/office/powerpoint/2012/main" userId="Björn Egb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7D1"/>
    <a:srgbClr val="0D2C5A"/>
    <a:srgbClr val="F59C00"/>
    <a:srgbClr val="E4013A"/>
    <a:srgbClr val="51822F"/>
    <a:srgbClr val="EFF3EA"/>
    <a:srgbClr val="FFFDFB"/>
    <a:srgbClr val="F6E7E6"/>
    <a:srgbClr val="014260"/>
    <a:srgbClr val="008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5268" autoAdjust="0"/>
  </p:normalViewPr>
  <p:slideViewPr>
    <p:cSldViewPr>
      <p:cViewPr varScale="1">
        <p:scale>
          <a:sx n="73" d="100"/>
          <a:sy n="73" d="100"/>
        </p:scale>
        <p:origin x="1392" y="54"/>
      </p:cViewPr>
      <p:guideLst>
        <p:guide orient="horz" pos="2160"/>
        <p:guide pos="2880"/>
      </p:guideLst>
    </p:cSldViewPr>
  </p:slideViewPr>
  <p:outlineViewPr>
    <p:cViewPr>
      <p:scale>
        <a:sx n="33" d="100"/>
        <a:sy n="33" d="100"/>
      </p:scale>
      <p:origin x="0" y="-92490"/>
    </p:cViewPr>
  </p:outlineViewPr>
  <p:notesTextViewPr>
    <p:cViewPr>
      <p:scale>
        <a:sx n="20" d="100"/>
        <a:sy n="20" d="100"/>
      </p:scale>
      <p:origin x="0" y="0"/>
    </p:cViewPr>
  </p:notesTextViewPr>
  <p:sorterViewPr>
    <p:cViewPr varScale="1">
      <p:scale>
        <a:sx n="1" d="1"/>
        <a:sy n="1" d="1"/>
      </p:scale>
      <p:origin x="0" y="-6298"/>
    </p:cViewPr>
  </p:sorterViewPr>
  <p:notesViewPr>
    <p:cSldViewPr>
      <p:cViewPr varScale="1">
        <p:scale>
          <a:sx n="87" d="100"/>
          <a:sy n="87" d="100"/>
        </p:scale>
        <p:origin x="38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CD7CCE1-7BB7-4674-B379-7C4107854F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60353FC9-5386-4846-9494-9E1BD093D9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B6F5A8-6AB4-4C73-BA13-A2634794FE62}" type="datetimeFigureOut">
              <a:rPr lang="de-DE" smtClean="0"/>
              <a:t>09.01.2025</a:t>
            </a:fld>
            <a:endParaRPr lang="de-DE"/>
          </a:p>
        </p:txBody>
      </p:sp>
      <p:sp>
        <p:nvSpPr>
          <p:cNvPr id="4" name="Fußzeilenplatzhalter 3">
            <a:extLst>
              <a:ext uri="{FF2B5EF4-FFF2-40B4-BE49-F238E27FC236}">
                <a16:creationId xmlns:a16="http://schemas.microsoft.com/office/drawing/2014/main" id="{CBC5BF57-5302-4670-9347-E406E4DEC6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C37410D-2495-4C52-88E6-5F0925CBC4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AB4BE5-4BED-426C-BCE4-25152311FF20}" type="slidenum">
              <a:rPr lang="de-DE" smtClean="0"/>
              <a:t>‹Nr.›</a:t>
            </a:fld>
            <a:endParaRPr lang="de-DE"/>
          </a:p>
        </p:txBody>
      </p:sp>
    </p:spTree>
    <p:extLst>
      <p:ext uri="{BB962C8B-B14F-4D97-AF65-F5344CB8AC3E}">
        <p14:creationId xmlns:p14="http://schemas.microsoft.com/office/powerpoint/2010/main" val="307128191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3:49.244"/>
    </inkml:context>
    <inkml:brush xml:id="br0">
      <inkml:brushProperty name="width" value="0.2" units="cm"/>
      <inkml:brushProperty name="height" value="0.4" units="cm"/>
      <inkml:brushProperty name="color" value="#FEF4B8"/>
      <inkml:brushProperty name="tip" value="rectangle"/>
      <inkml:brushProperty name="rasterOp" value="maskPen"/>
      <inkml:brushProperty name="ignorePressure" value="1"/>
    </inkml:brush>
  </inkml:definitions>
  <inkml:trace contextRef="#ctx0" brushRef="#br0">1 1,'3524'0,"-3502"0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5:38.968"/>
    </inkml:context>
    <inkml:brush xml:id="br0">
      <inkml:brushProperty name="width" value="0.2" units="cm"/>
      <inkml:brushProperty name="height" value="0.4" units="cm"/>
      <inkml:brushProperty name="color" value="#FDDEB5"/>
      <inkml:brushProperty name="tip" value="rectangle"/>
      <inkml:brushProperty name="rasterOp" value="maskPen"/>
      <inkml:brushProperty name="ignorePressure" value="1"/>
    </inkml:brush>
  </inkml:definitions>
  <inkml:trace contextRef="#ctx0" brushRef="#br0">0 1,'3410'0,"-3395"0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3:59.423"/>
    </inkml:context>
    <inkml:brush xml:id="br0">
      <inkml:brushProperty name="width" value="0.2" units="cm"/>
      <inkml:brushProperty name="height" value="0.4" units="cm"/>
      <inkml:brushProperty name="color" value="#FEF4B8"/>
      <inkml:brushProperty name="tip" value="rectangle"/>
      <inkml:brushProperty name="rasterOp" value="maskPen"/>
      <inkml:brushProperty name="ignorePressure" value="1"/>
    </inkml:brush>
  </inkml:definitions>
  <inkml:trace contextRef="#ctx0" brushRef="#br0">0 0,'3041'0,"-3024"0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4:20.316"/>
    </inkml:context>
    <inkml:brush xml:id="br0">
      <inkml:brushProperty name="width" value="0.2" units="cm"/>
      <inkml:brushProperty name="height" value="0.4" units="cm"/>
      <inkml:brushProperty name="color" value="#FEF4B8"/>
      <inkml:brushProperty name="tip" value="rectangle"/>
      <inkml:brushProperty name="rasterOp" value="maskPen"/>
      <inkml:brushProperty name="ignorePressure" value="1"/>
    </inkml:brush>
  </inkml:definitions>
  <inkml:trace contextRef="#ctx0" brushRef="#br0">0 0,'3140'0,"-3121"0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5:36.480"/>
    </inkml:context>
    <inkml:brush xml:id="br0">
      <inkml:brushProperty name="width" value="0.2" units="cm"/>
      <inkml:brushProperty name="height" value="0.4" units="cm"/>
      <inkml:brushProperty name="color" value="#FDDEB5"/>
      <inkml:brushProperty name="tip" value="rectangle"/>
      <inkml:brushProperty name="rasterOp" value="maskPen"/>
      <inkml:brushProperty name="ignorePressure" value="1"/>
    </inkml:brush>
  </inkml:definitions>
  <inkml:trace contextRef="#ctx0" brushRef="#br0">0 1,'3605'0,"-3589"0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5:38.968"/>
    </inkml:context>
    <inkml:brush xml:id="br0">
      <inkml:brushProperty name="width" value="0.2" units="cm"/>
      <inkml:brushProperty name="height" value="0.4" units="cm"/>
      <inkml:brushProperty name="color" value="#FDDEB5"/>
      <inkml:brushProperty name="tip" value="rectangle"/>
      <inkml:brushProperty name="rasterOp" value="maskPen"/>
      <inkml:brushProperty name="ignorePressure" value="1"/>
    </inkml:brush>
  </inkml:definitions>
  <inkml:trace contextRef="#ctx0" brushRef="#br0">0 1,'3410'0,"-3395"0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3:49.244"/>
    </inkml:context>
    <inkml:brush xml:id="br0">
      <inkml:brushProperty name="width" value="0.2" units="cm"/>
      <inkml:brushProperty name="height" value="0.4" units="cm"/>
      <inkml:brushProperty name="color" value="#FEF4B8"/>
      <inkml:brushProperty name="tip" value="rectangle"/>
      <inkml:brushProperty name="rasterOp" value="maskPen"/>
      <inkml:brushProperty name="ignorePressure" value="1"/>
    </inkml:brush>
  </inkml:definitions>
  <inkml:trace contextRef="#ctx0" brushRef="#br0">1 1,'3524'0,"-3502"0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3:59.423"/>
    </inkml:context>
    <inkml:brush xml:id="br0">
      <inkml:brushProperty name="width" value="0.2" units="cm"/>
      <inkml:brushProperty name="height" value="0.4" units="cm"/>
      <inkml:brushProperty name="color" value="#FEF4B8"/>
      <inkml:brushProperty name="tip" value="rectangle"/>
      <inkml:brushProperty name="rasterOp" value="maskPen"/>
      <inkml:brushProperty name="ignorePressure" value="1"/>
    </inkml:brush>
  </inkml:definitions>
  <inkml:trace contextRef="#ctx0" brushRef="#br0">0 0,'3041'0,"-3024"0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4:20.316"/>
    </inkml:context>
    <inkml:brush xml:id="br0">
      <inkml:brushProperty name="width" value="0.2" units="cm"/>
      <inkml:brushProperty name="height" value="0.4" units="cm"/>
      <inkml:brushProperty name="color" value="#FEF4B8"/>
      <inkml:brushProperty name="tip" value="rectangle"/>
      <inkml:brushProperty name="rasterOp" value="maskPen"/>
      <inkml:brushProperty name="ignorePressure" value="1"/>
    </inkml:brush>
  </inkml:definitions>
  <inkml:trace contextRef="#ctx0" brushRef="#br0">0 0,'3140'0,"-3121"0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5T09:35:36.480"/>
    </inkml:context>
    <inkml:brush xml:id="br0">
      <inkml:brushProperty name="width" value="0.2" units="cm"/>
      <inkml:brushProperty name="height" value="0.4" units="cm"/>
      <inkml:brushProperty name="color" value="#FDDEB5"/>
      <inkml:brushProperty name="tip" value="rectangle"/>
      <inkml:brushProperty name="rasterOp" value="maskPen"/>
      <inkml:brushProperty name="ignorePressure" value="1"/>
    </inkml:brush>
  </inkml:definitions>
  <inkml:trace contextRef="#ctx0" brushRef="#br0">0 1,'3605'0,"-3589"0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EFDBDB-5AA7-4A90-B2F6-99BC9E663D82}" type="datetimeFigureOut">
              <a:rPr lang="de-DE" smtClean="0"/>
              <a:pPr/>
              <a:t>09.01.2025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9D7C0D-EF4E-4C29-871B-D1B2EF9E5DDF}" type="slidenum">
              <a:rPr lang="de-DE" smtClean="0"/>
              <a:pPr/>
              <a:t>‹Nr.›</a:t>
            </a:fld>
            <a:endParaRPr lang="de-DE"/>
          </a:p>
        </p:txBody>
      </p:sp>
    </p:spTree>
    <p:extLst>
      <p:ext uri="{BB962C8B-B14F-4D97-AF65-F5344CB8AC3E}">
        <p14:creationId xmlns:p14="http://schemas.microsoft.com/office/powerpoint/2010/main" val="356806462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3</a:t>
            </a:fld>
            <a:endParaRPr lang="de-DE"/>
          </a:p>
        </p:txBody>
      </p:sp>
    </p:spTree>
    <p:extLst>
      <p:ext uri="{BB962C8B-B14F-4D97-AF65-F5344CB8AC3E}">
        <p14:creationId xmlns:p14="http://schemas.microsoft.com/office/powerpoint/2010/main" val="374254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19</a:t>
            </a:fld>
            <a:endParaRPr lang="de-DE" dirty="0"/>
          </a:p>
        </p:txBody>
      </p:sp>
    </p:spTree>
    <p:extLst>
      <p:ext uri="{BB962C8B-B14F-4D97-AF65-F5344CB8AC3E}">
        <p14:creationId xmlns:p14="http://schemas.microsoft.com/office/powerpoint/2010/main" val="218824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20</a:t>
            </a:fld>
            <a:endParaRPr lang="de-DE" dirty="0"/>
          </a:p>
        </p:txBody>
      </p:sp>
    </p:spTree>
    <p:extLst>
      <p:ext uri="{BB962C8B-B14F-4D97-AF65-F5344CB8AC3E}">
        <p14:creationId xmlns:p14="http://schemas.microsoft.com/office/powerpoint/2010/main" val="185443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21</a:t>
            </a:fld>
            <a:endParaRPr lang="de-DE" dirty="0"/>
          </a:p>
        </p:txBody>
      </p:sp>
    </p:spTree>
    <p:extLst>
      <p:ext uri="{BB962C8B-B14F-4D97-AF65-F5344CB8AC3E}">
        <p14:creationId xmlns:p14="http://schemas.microsoft.com/office/powerpoint/2010/main" val="242967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22</a:t>
            </a:fld>
            <a:endParaRPr lang="de-DE" dirty="0"/>
          </a:p>
        </p:txBody>
      </p:sp>
    </p:spTree>
    <p:extLst>
      <p:ext uri="{BB962C8B-B14F-4D97-AF65-F5344CB8AC3E}">
        <p14:creationId xmlns:p14="http://schemas.microsoft.com/office/powerpoint/2010/main" val="140083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effectLst/>
                <a:latin typeface="+mn-lt"/>
                <a:ea typeface="+mn-ea"/>
                <a:cs typeface="+mn-cs"/>
              </a:rPr>
              <a:t>Jedem pädagogischen Handeln liegen bestimmte Menschenbilder zugrunde, die definieren, welche Handlungsaspekte sowie emotionale, geistige, körperliche, soziale und kulturelle Anteile den Menschen ausmachen, welche Bedürfnisse er hat und wie sich, darauf aufbauend, die Aufgaben der Pädagogik benennen lassen. (Stein 2017)</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23</a:t>
            </a:fld>
            <a:endParaRPr lang="de-DE" dirty="0"/>
          </a:p>
        </p:txBody>
      </p:sp>
    </p:spTree>
    <p:extLst>
      <p:ext uri="{BB962C8B-B14F-4D97-AF65-F5344CB8AC3E}">
        <p14:creationId xmlns:p14="http://schemas.microsoft.com/office/powerpoint/2010/main" val="285258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24</a:t>
            </a:fld>
            <a:endParaRPr lang="de-DE" dirty="0"/>
          </a:p>
        </p:txBody>
      </p:sp>
    </p:spTree>
    <p:extLst>
      <p:ext uri="{BB962C8B-B14F-4D97-AF65-F5344CB8AC3E}">
        <p14:creationId xmlns:p14="http://schemas.microsoft.com/office/powerpoint/2010/main" val="556723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effectLst/>
                <a:latin typeface="+mn-lt"/>
                <a:ea typeface="+mn-ea"/>
                <a:cs typeface="+mn-cs"/>
              </a:rPr>
              <a:t>Jedem pädagogischen Handeln liegen bestimmte Menschenbilder zugrunde, die definieren, welche Handlungsaspekte sowie emotionale, geistige, körperliche, soziale und kulturelle Anteile den Menschen ausmachen, welche Bedürfnisse er hat und wie sich, darauf aufbauend, die Aufgaben der Pädagogik benennen lassen. (Stein 2017)</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25</a:t>
            </a:fld>
            <a:endParaRPr lang="de-DE" dirty="0"/>
          </a:p>
        </p:txBody>
      </p:sp>
    </p:spTree>
    <p:extLst>
      <p:ext uri="{BB962C8B-B14F-4D97-AF65-F5344CB8AC3E}">
        <p14:creationId xmlns:p14="http://schemas.microsoft.com/office/powerpoint/2010/main" val="2682846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27</a:t>
            </a:fld>
            <a:endParaRPr lang="de-DE" dirty="0"/>
          </a:p>
        </p:txBody>
      </p:sp>
    </p:spTree>
    <p:extLst>
      <p:ext uri="{BB962C8B-B14F-4D97-AF65-F5344CB8AC3E}">
        <p14:creationId xmlns:p14="http://schemas.microsoft.com/office/powerpoint/2010/main" val="409952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28</a:t>
            </a:fld>
            <a:endParaRPr lang="de-DE" dirty="0"/>
          </a:p>
        </p:txBody>
      </p:sp>
    </p:spTree>
    <p:extLst>
      <p:ext uri="{BB962C8B-B14F-4D97-AF65-F5344CB8AC3E}">
        <p14:creationId xmlns:p14="http://schemas.microsoft.com/office/powerpoint/2010/main" val="2484194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29</a:t>
            </a:fld>
            <a:endParaRPr lang="de-DE" dirty="0"/>
          </a:p>
        </p:txBody>
      </p:sp>
    </p:spTree>
    <p:extLst>
      <p:ext uri="{BB962C8B-B14F-4D97-AF65-F5344CB8AC3E}">
        <p14:creationId xmlns:p14="http://schemas.microsoft.com/office/powerpoint/2010/main" val="367847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6</a:t>
            </a:fld>
            <a:endParaRPr lang="de-DE"/>
          </a:p>
        </p:txBody>
      </p:sp>
    </p:spTree>
    <p:extLst>
      <p:ext uri="{BB962C8B-B14F-4D97-AF65-F5344CB8AC3E}">
        <p14:creationId xmlns:p14="http://schemas.microsoft.com/office/powerpoint/2010/main" val="959975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30</a:t>
            </a:fld>
            <a:endParaRPr lang="de-DE" dirty="0"/>
          </a:p>
        </p:txBody>
      </p:sp>
    </p:spTree>
    <p:extLst>
      <p:ext uri="{BB962C8B-B14F-4D97-AF65-F5344CB8AC3E}">
        <p14:creationId xmlns:p14="http://schemas.microsoft.com/office/powerpoint/2010/main" val="2483630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31</a:t>
            </a:fld>
            <a:endParaRPr lang="de-DE" dirty="0"/>
          </a:p>
        </p:txBody>
      </p:sp>
    </p:spTree>
    <p:extLst>
      <p:ext uri="{BB962C8B-B14F-4D97-AF65-F5344CB8AC3E}">
        <p14:creationId xmlns:p14="http://schemas.microsoft.com/office/powerpoint/2010/main" val="1567638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32</a:t>
            </a:fld>
            <a:endParaRPr lang="de-DE" dirty="0"/>
          </a:p>
        </p:txBody>
      </p:sp>
    </p:spTree>
    <p:extLst>
      <p:ext uri="{BB962C8B-B14F-4D97-AF65-F5344CB8AC3E}">
        <p14:creationId xmlns:p14="http://schemas.microsoft.com/office/powerpoint/2010/main" val="924747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33</a:t>
            </a:fld>
            <a:endParaRPr lang="de-DE" dirty="0"/>
          </a:p>
        </p:txBody>
      </p:sp>
    </p:spTree>
    <p:extLst>
      <p:ext uri="{BB962C8B-B14F-4D97-AF65-F5344CB8AC3E}">
        <p14:creationId xmlns:p14="http://schemas.microsoft.com/office/powerpoint/2010/main" val="31818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Ursprung in dt. Forstwirtschaft:</a:t>
            </a:r>
          </a:p>
          <a:p>
            <a:r>
              <a:rPr lang="de-DE" dirty="0"/>
              <a:t>Erstmalig wurde das Nachhaltigkeitsprinzip im Jahr 1713 von Hans Carl von Carlowitz, dem sächsischen Oberberghauptmann, in seiner Schrift ‚</a:t>
            </a:r>
            <a:r>
              <a:rPr lang="de-DE" dirty="0" err="1"/>
              <a:t>Sylvicultura</a:t>
            </a:r>
            <a:r>
              <a:rPr lang="de-DE" dirty="0"/>
              <a:t> </a:t>
            </a:r>
            <a:r>
              <a:rPr lang="de-DE" dirty="0" err="1"/>
              <a:t>Oeconomica</a:t>
            </a:r>
            <a:r>
              <a:rPr lang="de-DE" dirty="0"/>
              <a:t>‘ vorgestellt und als fundamentales Prinzip verankert. Im Vordergrund stand am Anfang die ‚Flächennachhaltigkeit‘, die mit dem Ziel eines konstanten Waldanteils einer Region verbunden war. Darauf aufbauend wurde die ‚Massennachhaltigkeit‘ eingeführt, die mit dem Prinzip einhergeht, „dass nur soviel Holz in einer Periode eingeschlagen werden darf, wie auch im selben Zeitraum wieder nachwächst“ (Bolay &amp; Reichle, 2020, S. 15)</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34</a:t>
            </a:fld>
            <a:endParaRPr lang="de-DE" dirty="0"/>
          </a:p>
        </p:txBody>
      </p:sp>
    </p:spTree>
    <p:extLst>
      <p:ext uri="{BB962C8B-B14F-4D97-AF65-F5344CB8AC3E}">
        <p14:creationId xmlns:p14="http://schemas.microsoft.com/office/powerpoint/2010/main" val="366385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Ursprung in dt. Forstwirtschaft:</a:t>
            </a:r>
          </a:p>
          <a:p>
            <a:r>
              <a:rPr lang="de-DE" dirty="0"/>
              <a:t>Erstmalig wurde das Nachhaltigkeitsprinzip im Jahr 1713 von Hans Carl von Carlowitz, dem sächsischen Oberberghauptmann, in seiner Schrift ‚</a:t>
            </a:r>
            <a:r>
              <a:rPr lang="de-DE" dirty="0" err="1"/>
              <a:t>Sylvicultura</a:t>
            </a:r>
            <a:r>
              <a:rPr lang="de-DE" dirty="0"/>
              <a:t> </a:t>
            </a:r>
            <a:r>
              <a:rPr lang="de-DE" dirty="0" err="1"/>
              <a:t>Oeconomica</a:t>
            </a:r>
            <a:r>
              <a:rPr lang="de-DE" dirty="0"/>
              <a:t>‘ vorgestellt und als fundamentales Prinzip verankert. Im Vordergrund stand am Anfang die ‚Flächennachhaltigkeit‘, die mit dem Ziel eines konstanten Waldanteils einer Region verbunden war. Darauf aufbauend wurde die ‚Massennachhaltigkeit‘ eingeführt, die mit dem Prinzip einhergeht, „dass nur soviel Holz in einer Periode eingeschlagen werden darf, wie auch im selben Zeitraum wieder nachwächst“ (Bolay &amp; Reichle, 2020, S. 15)</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35</a:t>
            </a:fld>
            <a:endParaRPr lang="de-DE" dirty="0"/>
          </a:p>
        </p:txBody>
      </p:sp>
    </p:spTree>
    <p:extLst>
      <p:ext uri="{BB962C8B-B14F-4D97-AF65-F5344CB8AC3E}">
        <p14:creationId xmlns:p14="http://schemas.microsoft.com/office/powerpoint/2010/main" val="1496266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36</a:t>
            </a:fld>
            <a:endParaRPr lang="de-DE" dirty="0"/>
          </a:p>
        </p:txBody>
      </p:sp>
    </p:spTree>
    <p:extLst>
      <p:ext uri="{BB962C8B-B14F-4D97-AF65-F5344CB8AC3E}">
        <p14:creationId xmlns:p14="http://schemas.microsoft.com/office/powerpoint/2010/main" val="3056403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37</a:t>
            </a:fld>
            <a:endParaRPr lang="de-DE" dirty="0"/>
          </a:p>
        </p:txBody>
      </p:sp>
    </p:spTree>
    <p:extLst>
      <p:ext uri="{BB962C8B-B14F-4D97-AF65-F5344CB8AC3E}">
        <p14:creationId xmlns:p14="http://schemas.microsoft.com/office/powerpoint/2010/main" val="18679983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38</a:t>
            </a:fld>
            <a:endParaRPr lang="de-DE" dirty="0"/>
          </a:p>
        </p:txBody>
      </p:sp>
    </p:spTree>
    <p:extLst>
      <p:ext uri="{BB962C8B-B14F-4D97-AF65-F5344CB8AC3E}">
        <p14:creationId xmlns:p14="http://schemas.microsoft.com/office/powerpoint/2010/main" val="3138631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39</a:t>
            </a:fld>
            <a:endParaRPr lang="de-DE" dirty="0"/>
          </a:p>
        </p:txBody>
      </p:sp>
    </p:spTree>
    <p:extLst>
      <p:ext uri="{BB962C8B-B14F-4D97-AF65-F5344CB8AC3E}">
        <p14:creationId xmlns:p14="http://schemas.microsoft.com/office/powerpoint/2010/main" val="245180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B9D7C0D-EF4E-4C29-871B-D1B2EF9E5DDF}" type="slidenum">
              <a:rPr lang="de-DE" smtClean="0"/>
              <a:pPr/>
              <a:t>7</a:t>
            </a:fld>
            <a:endParaRPr lang="de-DE"/>
          </a:p>
        </p:txBody>
      </p:sp>
    </p:spTree>
    <p:extLst>
      <p:ext uri="{BB962C8B-B14F-4D97-AF65-F5344CB8AC3E}">
        <p14:creationId xmlns:p14="http://schemas.microsoft.com/office/powerpoint/2010/main" val="3092167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40</a:t>
            </a:fld>
            <a:endParaRPr lang="de-DE" dirty="0"/>
          </a:p>
        </p:txBody>
      </p:sp>
    </p:spTree>
    <p:extLst>
      <p:ext uri="{BB962C8B-B14F-4D97-AF65-F5344CB8AC3E}">
        <p14:creationId xmlns:p14="http://schemas.microsoft.com/office/powerpoint/2010/main" val="593342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41</a:t>
            </a:fld>
            <a:endParaRPr lang="de-DE" dirty="0"/>
          </a:p>
        </p:txBody>
      </p:sp>
    </p:spTree>
    <p:extLst>
      <p:ext uri="{BB962C8B-B14F-4D97-AF65-F5344CB8AC3E}">
        <p14:creationId xmlns:p14="http://schemas.microsoft.com/office/powerpoint/2010/main" val="74916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42</a:t>
            </a:fld>
            <a:endParaRPr lang="de-DE" dirty="0"/>
          </a:p>
        </p:txBody>
      </p:sp>
    </p:spTree>
    <p:extLst>
      <p:ext uri="{BB962C8B-B14F-4D97-AF65-F5344CB8AC3E}">
        <p14:creationId xmlns:p14="http://schemas.microsoft.com/office/powerpoint/2010/main" val="1883269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43</a:t>
            </a:fld>
            <a:endParaRPr lang="de-DE" dirty="0"/>
          </a:p>
        </p:txBody>
      </p:sp>
    </p:spTree>
    <p:extLst>
      <p:ext uri="{BB962C8B-B14F-4D97-AF65-F5344CB8AC3E}">
        <p14:creationId xmlns:p14="http://schemas.microsoft.com/office/powerpoint/2010/main" val="3854247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45</a:t>
            </a:fld>
            <a:endParaRPr lang="de-DE" dirty="0"/>
          </a:p>
        </p:txBody>
      </p:sp>
    </p:spTree>
    <p:extLst>
      <p:ext uri="{BB962C8B-B14F-4D97-AF65-F5344CB8AC3E}">
        <p14:creationId xmlns:p14="http://schemas.microsoft.com/office/powerpoint/2010/main" val="584108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46</a:t>
            </a:fld>
            <a:endParaRPr lang="de-DE" dirty="0"/>
          </a:p>
        </p:txBody>
      </p:sp>
    </p:spTree>
    <p:extLst>
      <p:ext uri="{BB962C8B-B14F-4D97-AF65-F5344CB8AC3E}">
        <p14:creationId xmlns:p14="http://schemas.microsoft.com/office/powerpoint/2010/main" val="3004980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47</a:t>
            </a:fld>
            <a:endParaRPr lang="de-DE" dirty="0"/>
          </a:p>
        </p:txBody>
      </p:sp>
    </p:spTree>
    <p:extLst>
      <p:ext uri="{BB962C8B-B14F-4D97-AF65-F5344CB8AC3E}">
        <p14:creationId xmlns:p14="http://schemas.microsoft.com/office/powerpoint/2010/main" val="25972508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48</a:t>
            </a:fld>
            <a:endParaRPr lang="de-DE" dirty="0"/>
          </a:p>
        </p:txBody>
      </p:sp>
    </p:spTree>
    <p:extLst>
      <p:ext uri="{BB962C8B-B14F-4D97-AF65-F5344CB8AC3E}">
        <p14:creationId xmlns:p14="http://schemas.microsoft.com/office/powerpoint/2010/main" val="2666006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4000"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49</a:t>
            </a:fld>
            <a:endParaRPr lang="de-DE" dirty="0"/>
          </a:p>
        </p:txBody>
      </p:sp>
    </p:spTree>
    <p:extLst>
      <p:ext uri="{BB962C8B-B14F-4D97-AF65-F5344CB8AC3E}">
        <p14:creationId xmlns:p14="http://schemas.microsoft.com/office/powerpoint/2010/main" val="1555279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50</a:t>
            </a:fld>
            <a:endParaRPr lang="de-DE" dirty="0"/>
          </a:p>
        </p:txBody>
      </p:sp>
    </p:spTree>
    <p:extLst>
      <p:ext uri="{BB962C8B-B14F-4D97-AF65-F5344CB8AC3E}">
        <p14:creationId xmlns:p14="http://schemas.microsoft.com/office/powerpoint/2010/main" val="2120937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12</a:t>
            </a:fld>
            <a:endParaRPr lang="de-DE" dirty="0"/>
          </a:p>
        </p:txBody>
      </p:sp>
    </p:spTree>
    <p:extLst>
      <p:ext uri="{BB962C8B-B14F-4D97-AF65-F5344CB8AC3E}">
        <p14:creationId xmlns:p14="http://schemas.microsoft.com/office/powerpoint/2010/main" val="3855760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51</a:t>
            </a:fld>
            <a:endParaRPr lang="de-DE" dirty="0"/>
          </a:p>
        </p:txBody>
      </p:sp>
    </p:spTree>
    <p:extLst>
      <p:ext uri="{BB962C8B-B14F-4D97-AF65-F5344CB8AC3E}">
        <p14:creationId xmlns:p14="http://schemas.microsoft.com/office/powerpoint/2010/main" val="887547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52</a:t>
            </a:fld>
            <a:endParaRPr lang="de-DE" dirty="0"/>
          </a:p>
        </p:txBody>
      </p:sp>
    </p:spTree>
    <p:extLst>
      <p:ext uri="{BB962C8B-B14F-4D97-AF65-F5344CB8AC3E}">
        <p14:creationId xmlns:p14="http://schemas.microsoft.com/office/powerpoint/2010/main" val="1642324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53</a:t>
            </a:fld>
            <a:endParaRPr lang="de-DE" dirty="0"/>
          </a:p>
        </p:txBody>
      </p:sp>
    </p:spTree>
    <p:extLst>
      <p:ext uri="{BB962C8B-B14F-4D97-AF65-F5344CB8AC3E}">
        <p14:creationId xmlns:p14="http://schemas.microsoft.com/office/powerpoint/2010/main" val="3308772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54</a:t>
            </a:fld>
            <a:endParaRPr lang="de-DE" dirty="0"/>
          </a:p>
        </p:txBody>
      </p:sp>
    </p:spTree>
    <p:extLst>
      <p:ext uri="{BB962C8B-B14F-4D97-AF65-F5344CB8AC3E}">
        <p14:creationId xmlns:p14="http://schemas.microsoft.com/office/powerpoint/2010/main" val="17143944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55</a:t>
            </a:fld>
            <a:endParaRPr lang="de-DE" dirty="0"/>
          </a:p>
        </p:txBody>
      </p:sp>
    </p:spTree>
    <p:extLst>
      <p:ext uri="{BB962C8B-B14F-4D97-AF65-F5344CB8AC3E}">
        <p14:creationId xmlns:p14="http://schemas.microsoft.com/office/powerpoint/2010/main" val="2206071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56</a:t>
            </a:fld>
            <a:endParaRPr lang="de-DE" dirty="0"/>
          </a:p>
        </p:txBody>
      </p:sp>
    </p:spTree>
    <p:extLst>
      <p:ext uri="{BB962C8B-B14F-4D97-AF65-F5344CB8AC3E}">
        <p14:creationId xmlns:p14="http://schemas.microsoft.com/office/powerpoint/2010/main" val="5070699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57</a:t>
            </a:fld>
            <a:endParaRPr lang="de-DE" dirty="0"/>
          </a:p>
        </p:txBody>
      </p:sp>
    </p:spTree>
    <p:extLst>
      <p:ext uri="{BB962C8B-B14F-4D97-AF65-F5344CB8AC3E}">
        <p14:creationId xmlns:p14="http://schemas.microsoft.com/office/powerpoint/2010/main" val="529109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DE" u="sng" dirty="0"/>
              <a:t>Merkmale</a:t>
            </a:r>
            <a:r>
              <a:rPr lang="de-DE" dirty="0"/>
              <a:t> </a:t>
            </a:r>
          </a:p>
          <a:p>
            <a:pPr marL="171450" indent="-171450">
              <a:buFont typeface="Arial" panose="020B0604020202020204" pitchFamily="34" charset="0"/>
              <a:buChar char="•"/>
            </a:pPr>
            <a:r>
              <a:rPr lang="de-DE" dirty="0"/>
              <a:t>Schule der Freiheit: Ermöglichung weitreichender Mitbestimmungsmöglichkeiten des Kindes, damit es sich entwickeln kann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Prinzip der natürlichen Entwicklung: Vertrauen in die Natur des Kindes, Kinder werden nicht als junge Erwachsene gesehen, natürliche Entwicklung aus dem Kind heraus steht im Mittelpunkt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Prinzip der Eigenverantwortung: Lernen wird den Kindern in weiten Bereichen eigenverantwortlich übertragen, Leistungsbewertungen und -beurteilungen sind stark individuell und persönlichkeitsbezogen (sind Hilfestellung, nicht Auslese)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Betonung der Schüleraktivität: selbstbestimmte Aktivität der Schüler*innen, setzt eine entsprechende Gestaltung einer anregenden Lernlandschaft voraus (Entwicklungsmaterialien)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Betonung der Lebensbezogenheit: alltägliches und unmittelbares Leben findet Einzug in die Schule → Aufhebung der künstliche Trennung zwischen Schule und Leben</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Schule als Lebensgemeinschaft: Schule wird als Gemeinschaft verstanden, in der zusammen gelebt und gelernt wird (Familie als Vorbild)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Schule als Ort der ganzheitlichen Menschbildung: nicht nur Vermittlung formalen Wissens, sondern ganzheitliche Menschenbildung, dafür auch soziale Lernsituationen vorgesehen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58</a:t>
            </a:fld>
            <a:endParaRPr lang="de-DE" dirty="0"/>
          </a:p>
        </p:txBody>
      </p:sp>
    </p:spTree>
    <p:extLst>
      <p:ext uri="{BB962C8B-B14F-4D97-AF65-F5344CB8AC3E}">
        <p14:creationId xmlns:p14="http://schemas.microsoft.com/office/powerpoint/2010/main" val="3235240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DE" u="sng" dirty="0"/>
              <a:t>Merkmale</a:t>
            </a:r>
            <a:r>
              <a:rPr lang="de-DE" dirty="0"/>
              <a:t> </a:t>
            </a:r>
          </a:p>
          <a:p>
            <a:pPr marL="171450" indent="-171450">
              <a:buFont typeface="Arial" panose="020B0604020202020204" pitchFamily="34" charset="0"/>
              <a:buChar char="•"/>
            </a:pPr>
            <a:r>
              <a:rPr lang="de-DE" dirty="0"/>
              <a:t>Schule der Freiheit: Ermöglichung weitreichender Mitbestimmungsmöglichkeiten des Kindes, damit es sich entwickeln kann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Prinzip der natürlichen Entwicklung: Vertrauen in die Natur des Kindes, Kinder werden nicht als junge Erwachsene gesehen, natürliche Entwicklung aus dem Kind heraus steht im Mittelpunkt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Prinzip der Eigenverantwortung: Lernen wird den Kindern in weiten Bereichen eigenverantwortlich übertragen, Leistungsbewertungen und -beurteilungen sind stark individuell und persönlichkeitsbezogen (sind Hilfestellung, nicht Auslese)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Betonung der Schüleraktivität: selbstbestimmte Aktivität der Schüler*innen, setzt eine entsprechende Gestaltung einer anregenden Lernlandschaft voraus (Entwicklungsmaterialien)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Betonung der Lebensbezogenheit: alltägliches und unmittelbares Leben findet Einzug in die Schule → Aufhebung der künstliche Trennung zwischen Schule und Leben</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Schule als Lebensgemeinschaft: Schule wird als Gemeinschaft verstanden, in der zusammen gelebt und gelernt wird (Familie als Vorbild)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Schule als Ort der ganzheitlichen Menschbildung: nicht nur Vermittlung formalen Wissens, sondern ganzheitliche Menschenbildung, dafür auch soziale Lernsituationen vorgesehen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59</a:t>
            </a:fld>
            <a:endParaRPr lang="de-DE" dirty="0"/>
          </a:p>
        </p:txBody>
      </p:sp>
    </p:spTree>
    <p:extLst>
      <p:ext uri="{BB962C8B-B14F-4D97-AF65-F5344CB8AC3E}">
        <p14:creationId xmlns:p14="http://schemas.microsoft.com/office/powerpoint/2010/main" val="1601129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DE" u="sng" dirty="0"/>
              <a:t>Merkmale</a:t>
            </a:r>
            <a:r>
              <a:rPr lang="de-DE" dirty="0"/>
              <a:t> </a:t>
            </a:r>
          </a:p>
          <a:p>
            <a:pPr marL="171450" indent="-171450">
              <a:buFont typeface="Arial" panose="020B0604020202020204" pitchFamily="34" charset="0"/>
              <a:buChar char="•"/>
            </a:pPr>
            <a:r>
              <a:rPr lang="de-DE" dirty="0"/>
              <a:t>Schule der Freiheit: Ermöglichung weitreichender Mitbestimmungsmöglichkeiten des Kindes, damit es sich entwickeln kann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Prinzip der natürlichen Entwicklung: Vertrauen in die Natur des Kindes, Kinder werden nicht als junge Erwachsene gesehen, natürliche Entwicklung aus dem Kind heraus steht im Mittelpunkt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Prinzip der Eigenverantwortung: Lernen wird den Kindern in weiten Bereichen eigenverantwortlich übertragen, Leistungsbewertungen und -beurteilungen sind stark individuell und persönlichkeitsbezogen (sind Hilfestellung, nicht Auslese)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Betonung der Schüleraktivität: selbstbestimmte Aktivität der Schüler*innen, setzt eine entsprechende Gestaltung einer anregenden Lernlandschaft voraus (Entwicklungsmaterialien)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Betonung der Lebensbezogenheit: alltägliches und unmittelbares Leben findet Einzug in die Schule → Aufhebung der künstliche Trennung zwischen Schule und Leben</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Schule als Lebensgemeinschaft: Schule wird als Gemeinschaft verstanden, in der zusammen gelebt und gelernt wird (Familie als Vorbild) </a:t>
            </a:r>
          </a:p>
          <a:p>
            <a:pPr marL="0" indent="0">
              <a:buFont typeface="Arial" panose="020B0604020202020204" pitchFamily="34" charset="0"/>
              <a:buNone/>
            </a:pPr>
            <a:endParaRPr lang="de-DE" dirty="0"/>
          </a:p>
          <a:p>
            <a:pPr marL="171450" indent="-171450">
              <a:buFont typeface="Arial" panose="020B0604020202020204" pitchFamily="34" charset="0"/>
              <a:buChar char="•"/>
            </a:pPr>
            <a:r>
              <a:rPr lang="de-DE" dirty="0"/>
              <a:t>Schule als Ort der ganzheitlichen Menschbildung: nicht nur Vermittlung formalen Wissens, sondern ganzheitliche Menschenbildung, dafür auch soziale Lernsituationen vorgesehen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60</a:t>
            </a:fld>
            <a:endParaRPr lang="de-DE" dirty="0"/>
          </a:p>
        </p:txBody>
      </p:sp>
    </p:spTree>
    <p:extLst>
      <p:ext uri="{BB962C8B-B14F-4D97-AF65-F5344CB8AC3E}">
        <p14:creationId xmlns:p14="http://schemas.microsoft.com/office/powerpoint/2010/main" val="233457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14</a:t>
            </a:fld>
            <a:endParaRPr lang="de-DE" dirty="0"/>
          </a:p>
        </p:txBody>
      </p:sp>
    </p:spTree>
    <p:extLst>
      <p:ext uri="{BB962C8B-B14F-4D97-AF65-F5344CB8AC3E}">
        <p14:creationId xmlns:p14="http://schemas.microsoft.com/office/powerpoint/2010/main" val="32266507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61</a:t>
            </a:fld>
            <a:endParaRPr lang="de-DE" dirty="0"/>
          </a:p>
        </p:txBody>
      </p:sp>
    </p:spTree>
    <p:extLst>
      <p:ext uri="{BB962C8B-B14F-4D97-AF65-F5344CB8AC3E}">
        <p14:creationId xmlns:p14="http://schemas.microsoft.com/office/powerpoint/2010/main" val="32037346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62</a:t>
            </a:fld>
            <a:endParaRPr lang="de-DE" dirty="0"/>
          </a:p>
        </p:txBody>
      </p:sp>
    </p:spTree>
    <p:extLst>
      <p:ext uri="{BB962C8B-B14F-4D97-AF65-F5344CB8AC3E}">
        <p14:creationId xmlns:p14="http://schemas.microsoft.com/office/powerpoint/2010/main" val="41679696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 typeface="Arial" panose="020B0604020202020204" pitchFamily="34" charset="0"/>
              <a:buChar char="•"/>
            </a:pPr>
            <a:r>
              <a:rPr lang="de-DE" dirty="0"/>
              <a:t>Die Entwicklung des Kindes vollzieht sich im Rahmen eines „natürlichen (endogenen) Bauplans“. </a:t>
            </a:r>
          </a:p>
          <a:p>
            <a:pPr marL="171450" indent="-171450">
              <a:buFont typeface="Arial" panose="020B0604020202020204" pitchFamily="34" charset="0"/>
              <a:buChar char="•"/>
            </a:pPr>
            <a:r>
              <a:rPr lang="de-DE" dirty="0"/>
              <a:t>Eine entscheidende Bedeutung kommt dabei den sensiblen Phasen zu. </a:t>
            </a:r>
          </a:p>
          <a:p>
            <a:pPr marL="628650" lvl="1" indent="-171450">
              <a:buFont typeface="Arial" panose="020B0604020202020204" pitchFamily="34" charset="0"/>
              <a:buChar char="•"/>
            </a:pPr>
            <a:r>
              <a:rPr lang="de-DE" b="1" dirty="0"/>
              <a:t>Sensible Phasen </a:t>
            </a:r>
            <a:r>
              <a:rPr lang="de-DE" dirty="0"/>
              <a:t>sind Phasen in der kindlichen Entwicklung, in denen das Kind eine besondere Empfänglichkeit, eine besondere Bereitschaft für den Erwerb bestimmter Fähigkeiten hat. </a:t>
            </a:r>
          </a:p>
          <a:p>
            <a:pPr marL="628650" lvl="1" indent="-171450">
              <a:buFont typeface="Arial" panose="020B0604020202020204" pitchFamily="34" charset="0"/>
              <a:buChar char="•"/>
            </a:pPr>
            <a:r>
              <a:rPr lang="de-DE" dirty="0"/>
              <a:t>Diese sind nur von begrenzter Dauer (meist 6-jährige Entwicklungsstufen mit Teilabschnitten). </a:t>
            </a:r>
          </a:p>
          <a:p>
            <a:pPr marL="628650" lvl="1" indent="-171450">
              <a:buFont typeface="Arial" panose="020B0604020202020204" pitchFamily="34" charset="0"/>
              <a:buChar char="•"/>
            </a:pPr>
            <a:r>
              <a:rPr lang="de-DE" dirty="0"/>
              <a:t>Während dieser sogenannten "sensiblen Phasen" richtet sich die Aufmerksamkeit des Kindes auf gewisse Bereiche seiner Umgebung. </a:t>
            </a:r>
          </a:p>
          <a:p>
            <a:pPr marL="171450" indent="-171450">
              <a:buFont typeface="Arial" panose="020B0604020202020204" pitchFamily="34" charset="0"/>
              <a:buChar char="•"/>
            </a:pPr>
            <a:r>
              <a:rPr lang="de-DE" dirty="0"/>
              <a:t>Beispiel: 0 bis 3 Jahre → Sensibilität für Ordnung, Bewegung, Sprache</a:t>
            </a:r>
          </a:p>
          <a:p>
            <a:pPr marL="0" indent="0">
              <a:buFont typeface="Arial" panose="020B0604020202020204" pitchFamily="34" charset="0"/>
              <a:buNone/>
            </a:pPr>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63</a:t>
            </a:fld>
            <a:endParaRPr lang="de-DE" dirty="0"/>
          </a:p>
        </p:txBody>
      </p:sp>
    </p:spTree>
    <p:extLst>
      <p:ext uri="{BB962C8B-B14F-4D97-AF65-F5344CB8AC3E}">
        <p14:creationId xmlns:p14="http://schemas.microsoft.com/office/powerpoint/2010/main" val="39876016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indent="0" fontAlgn="base">
              <a:buFont typeface="Arial" panose="020B0604020202020204" pitchFamily="34" charset="0"/>
              <a:buNone/>
            </a:pPr>
            <a:r>
              <a:rPr lang="de-DE" altLang="de-DE" sz="1200" dirty="0">
                <a:solidFill>
                  <a:srgbClr val="002060"/>
                </a:solidFill>
                <a:latin typeface="Calibri" panose="020F0502020204030204" pitchFamily="34" charset="0"/>
                <a:ea typeface="+mn-ea"/>
                <a:cs typeface="+mn-cs"/>
              </a:rPr>
              <a:t>Normalisation nach der durch fehlerhaftes Handeln der Erwachsenen verursachten Deviation findet mit Hilfe der „Polarisation der Aufmerksamkeit“ in sensitiven Perioden statt</a:t>
            </a:r>
          </a:p>
          <a:p>
            <a:pPr marL="0" indent="0" fontAlgn="base">
              <a:buFont typeface="Arial" panose="020B0604020202020204" pitchFamily="34" charset="0"/>
              <a:buNone/>
            </a:pPr>
            <a:endParaRPr lang="de-DE" altLang="de-DE" sz="1200" dirty="0">
              <a:solidFill>
                <a:srgbClr val="002060"/>
              </a:solidFill>
              <a:latin typeface="Calibri" panose="020F0502020204030204" pitchFamily="34" charset="0"/>
              <a:ea typeface="+mn-ea"/>
              <a:cs typeface="+mn-cs"/>
            </a:endParaRPr>
          </a:p>
          <a:p>
            <a:pPr marL="171450" indent="-171450" fontAlgn="base">
              <a:buFont typeface="Arial" panose="020B0604020202020204" pitchFamily="34" charset="0"/>
              <a:buChar char="•"/>
            </a:pPr>
            <a:r>
              <a:rPr lang="de-DE" altLang="de-DE" sz="1200" dirty="0">
                <a:solidFill>
                  <a:srgbClr val="002060"/>
                </a:solidFill>
                <a:latin typeface="Calibri" panose="020F0502020204030204" pitchFamily="34" charset="0"/>
                <a:ea typeface="+mn-ea"/>
                <a:cs typeface="+mn-cs"/>
              </a:rPr>
              <a:t>Normalisation: Wiederherstellung der natürlichen Entwicklung</a:t>
            </a:r>
          </a:p>
          <a:p>
            <a:pPr marL="171450" indent="-171450" fontAlgn="base">
              <a:buFont typeface="Arial" panose="020B0604020202020204" pitchFamily="34" charset="0"/>
              <a:buChar char="•"/>
            </a:pPr>
            <a:r>
              <a:rPr lang="de-DE" altLang="de-DE" sz="1200" dirty="0">
                <a:solidFill>
                  <a:srgbClr val="002060"/>
                </a:solidFill>
                <a:latin typeface="Calibri" panose="020F0502020204030204" pitchFamily="34" charset="0"/>
                <a:ea typeface="+mn-ea"/>
                <a:cs typeface="+mn-cs"/>
              </a:rPr>
              <a:t>Deviation: Abweichung vom göttlichen Bauplan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64</a:t>
            </a:fld>
            <a:endParaRPr lang="de-DE" dirty="0"/>
          </a:p>
        </p:txBody>
      </p:sp>
    </p:spTree>
    <p:extLst>
      <p:ext uri="{BB962C8B-B14F-4D97-AF65-F5344CB8AC3E}">
        <p14:creationId xmlns:p14="http://schemas.microsoft.com/office/powerpoint/2010/main" val="698316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65</a:t>
            </a:fld>
            <a:endParaRPr lang="de-DE" dirty="0"/>
          </a:p>
        </p:txBody>
      </p:sp>
    </p:spTree>
    <p:extLst>
      <p:ext uri="{BB962C8B-B14F-4D97-AF65-F5344CB8AC3E}">
        <p14:creationId xmlns:p14="http://schemas.microsoft.com/office/powerpoint/2010/main" val="3443145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66</a:t>
            </a:fld>
            <a:endParaRPr lang="de-DE" dirty="0"/>
          </a:p>
        </p:txBody>
      </p:sp>
    </p:spTree>
    <p:extLst>
      <p:ext uri="{BB962C8B-B14F-4D97-AF65-F5344CB8AC3E}">
        <p14:creationId xmlns:p14="http://schemas.microsoft.com/office/powerpoint/2010/main" val="17072180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67</a:t>
            </a:fld>
            <a:endParaRPr lang="de-DE" dirty="0"/>
          </a:p>
        </p:txBody>
      </p:sp>
    </p:spTree>
    <p:extLst>
      <p:ext uri="{BB962C8B-B14F-4D97-AF65-F5344CB8AC3E}">
        <p14:creationId xmlns:p14="http://schemas.microsoft.com/office/powerpoint/2010/main" val="3058398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68</a:t>
            </a:fld>
            <a:endParaRPr lang="de-DE" dirty="0"/>
          </a:p>
        </p:txBody>
      </p:sp>
    </p:spTree>
    <p:extLst>
      <p:ext uri="{BB962C8B-B14F-4D97-AF65-F5344CB8AC3E}">
        <p14:creationId xmlns:p14="http://schemas.microsoft.com/office/powerpoint/2010/main" val="1105842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69</a:t>
            </a:fld>
            <a:endParaRPr lang="de-DE" dirty="0"/>
          </a:p>
        </p:txBody>
      </p:sp>
    </p:spTree>
    <p:extLst>
      <p:ext uri="{BB962C8B-B14F-4D97-AF65-F5344CB8AC3E}">
        <p14:creationId xmlns:p14="http://schemas.microsoft.com/office/powerpoint/2010/main" val="34366908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70</a:t>
            </a:fld>
            <a:endParaRPr lang="de-DE" dirty="0"/>
          </a:p>
        </p:txBody>
      </p:sp>
    </p:spTree>
    <p:extLst>
      <p:ext uri="{BB962C8B-B14F-4D97-AF65-F5344CB8AC3E}">
        <p14:creationId xmlns:p14="http://schemas.microsoft.com/office/powerpoint/2010/main" val="1291674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15</a:t>
            </a:fld>
            <a:endParaRPr lang="de-DE" dirty="0"/>
          </a:p>
        </p:txBody>
      </p:sp>
    </p:spTree>
    <p:extLst>
      <p:ext uri="{BB962C8B-B14F-4D97-AF65-F5344CB8AC3E}">
        <p14:creationId xmlns:p14="http://schemas.microsoft.com/office/powerpoint/2010/main" val="397720994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71</a:t>
            </a:fld>
            <a:endParaRPr lang="de-DE" dirty="0"/>
          </a:p>
        </p:txBody>
      </p:sp>
    </p:spTree>
    <p:extLst>
      <p:ext uri="{BB962C8B-B14F-4D97-AF65-F5344CB8AC3E}">
        <p14:creationId xmlns:p14="http://schemas.microsoft.com/office/powerpoint/2010/main" val="2428700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72</a:t>
            </a:fld>
            <a:endParaRPr lang="de-DE" dirty="0"/>
          </a:p>
        </p:txBody>
      </p:sp>
    </p:spTree>
    <p:extLst>
      <p:ext uri="{BB962C8B-B14F-4D97-AF65-F5344CB8AC3E}">
        <p14:creationId xmlns:p14="http://schemas.microsoft.com/office/powerpoint/2010/main" val="13827352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73</a:t>
            </a:fld>
            <a:endParaRPr lang="de-DE" dirty="0"/>
          </a:p>
        </p:txBody>
      </p:sp>
    </p:spTree>
    <p:extLst>
      <p:ext uri="{BB962C8B-B14F-4D97-AF65-F5344CB8AC3E}">
        <p14:creationId xmlns:p14="http://schemas.microsoft.com/office/powerpoint/2010/main" val="29696876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Grundlage aller Lernprozesse sind Erfahrungen der Kinder im Denken, Fühlen und Handeln (Können) → daraus leiten sich seine intellektuell-kognitiven, künstlerisch-kreativen und handwerklich-praktischen Fähigkeiten ab </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74</a:t>
            </a:fld>
            <a:endParaRPr lang="de-DE" dirty="0"/>
          </a:p>
        </p:txBody>
      </p:sp>
    </p:spTree>
    <p:extLst>
      <p:ext uri="{BB962C8B-B14F-4D97-AF65-F5344CB8AC3E}">
        <p14:creationId xmlns:p14="http://schemas.microsoft.com/office/powerpoint/2010/main" val="236376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75</a:t>
            </a:fld>
            <a:endParaRPr lang="de-DE" dirty="0"/>
          </a:p>
        </p:txBody>
      </p:sp>
    </p:spTree>
    <p:extLst>
      <p:ext uri="{BB962C8B-B14F-4D97-AF65-F5344CB8AC3E}">
        <p14:creationId xmlns:p14="http://schemas.microsoft.com/office/powerpoint/2010/main" val="238284648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Fach </a:t>
            </a:r>
            <a:r>
              <a:rPr lang="de-DE" b="1" dirty="0"/>
              <a:t>Eurythmie</a:t>
            </a:r>
            <a:r>
              <a:rPr lang="de-DE" dirty="0"/>
              <a:t> → Tanzkunst, sprachliche/musische Äußerungen in körperliche Bewegung transformieren</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76</a:t>
            </a:fld>
            <a:endParaRPr lang="de-DE" dirty="0"/>
          </a:p>
        </p:txBody>
      </p:sp>
    </p:spTree>
    <p:extLst>
      <p:ext uri="{BB962C8B-B14F-4D97-AF65-F5344CB8AC3E}">
        <p14:creationId xmlns:p14="http://schemas.microsoft.com/office/powerpoint/2010/main" val="7582306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77</a:t>
            </a:fld>
            <a:endParaRPr lang="de-DE" dirty="0"/>
          </a:p>
        </p:txBody>
      </p:sp>
    </p:spTree>
    <p:extLst>
      <p:ext uri="{BB962C8B-B14F-4D97-AF65-F5344CB8AC3E}">
        <p14:creationId xmlns:p14="http://schemas.microsoft.com/office/powerpoint/2010/main" val="4066151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78</a:t>
            </a:fld>
            <a:endParaRPr lang="de-DE" dirty="0"/>
          </a:p>
        </p:txBody>
      </p:sp>
    </p:spTree>
    <p:extLst>
      <p:ext uri="{BB962C8B-B14F-4D97-AF65-F5344CB8AC3E}">
        <p14:creationId xmlns:p14="http://schemas.microsoft.com/office/powerpoint/2010/main" val="1670623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Forderung: Verbindung von Leben und Lernen sowie körperlicher und geistiger Arbeit, Wecken von Freude am Forschen und Experimentieren und Stärkung der Verantwortung in kooperativen Arbeitsgruppen</a:t>
            </a:r>
          </a:p>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79</a:t>
            </a:fld>
            <a:endParaRPr lang="de-DE" dirty="0"/>
          </a:p>
        </p:txBody>
      </p:sp>
    </p:spTree>
    <p:extLst>
      <p:ext uri="{BB962C8B-B14F-4D97-AF65-F5344CB8AC3E}">
        <p14:creationId xmlns:p14="http://schemas.microsoft.com/office/powerpoint/2010/main" val="35084404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Freier Ausdruck bedeutet, dass es innerhalb des Unterrichts und im Klassenraum örtliche, zeitliche und inhaltliche Freiräume gibt, in denen Kinder sich völlig frei mit ihren Mitteln, Möglichkeiten und Fähigkeiten ausdrücken können.</a:t>
            </a:r>
          </a:p>
          <a:p>
            <a:r>
              <a:rPr lang="de-DE" dirty="0"/>
              <a:t>Möglichkeiten: über Wort und Schrift, aber auch Malen und Zeichnen, Musik, Theater etc. (Skiera 2003, S. 321)</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80</a:t>
            </a:fld>
            <a:endParaRPr lang="de-DE" dirty="0"/>
          </a:p>
        </p:txBody>
      </p:sp>
    </p:spTree>
    <p:extLst>
      <p:ext uri="{BB962C8B-B14F-4D97-AF65-F5344CB8AC3E}">
        <p14:creationId xmlns:p14="http://schemas.microsoft.com/office/powerpoint/2010/main" val="95422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16</a:t>
            </a:fld>
            <a:endParaRPr lang="de-DE" dirty="0"/>
          </a:p>
        </p:txBody>
      </p:sp>
    </p:spTree>
    <p:extLst>
      <p:ext uri="{BB962C8B-B14F-4D97-AF65-F5344CB8AC3E}">
        <p14:creationId xmlns:p14="http://schemas.microsoft.com/office/powerpoint/2010/main" val="36167496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 typeface="Arial" panose="020B0604020202020204" pitchFamily="34" charset="0"/>
              <a:buChar char="•"/>
            </a:pPr>
            <a:r>
              <a:rPr lang="de-DE" dirty="0"/>
              <a:t>Arbeitsbücherei: großer Bestand an informativen und zur weiteren Forschung anregenden Sachheften, zum Teil in Verbindung mit audiovisuellem Material</a:t>
            </a:r>
          </a:p>
          <a:p>
            <a:pPr marL="171450" indent="-171450">
              <a:buFont typeface="Arial" panose="020B0604020202020204" pitchFamily="34" charset="0"/>
              <a:buChar char="•"/>
            </a:pPr>
            <a:r>
              <a:rPr lang="de-DE" dirty="0"/>
              <a:t>Versuchskartei: Anleitungen für Versuche im naturwissenschaftlichen und technischen Bereich</a:t>
            </a:r>
          </a:p>
          <a:p>
            <a:pPr marL="171450" indent="-171450">
              <a:buFont typeface="Arial" panose="020B0604020202020204" pitchFamily="34" charset="0"/>
              <a:buChar char="•"/>
            </a:pPr>
            <a:r>
              <a:rPr lang="de-DE" dirty="0"/>
              <a:t>Nachschlagekartei: eine kindgerechte, ausbaufähige Enzyklopädie, alphabetisch geordnet</a:t>
            </a:r>
          </a:p>
          <a:p>
            <a:pPr marL="171450" indent="-171450">
              <a:buFont typeface="Arial" panose="020B0604020202020204" pitchFamily="34" charset="0"/>
              <a:buChar char="•"/>
            </a:pPr>
            <a:r>
              <a:rPr lang="de-DE" dirty="0"/>
              <a:t>Arbeitskartei: gliedert den Grundlehrstoff; jeweils bestehend aus: Informations-, Aufgaben-, Lösungs- und Testkarten</a:t>
            </a:r>
          </a:p>
          <a:p>
            <a:pPr marL="171450" indent="-171450">
              <a:buFont typeface="Arial" panose="020B0604020202020204" pitchFamily="34" charset="0"/>
              <a:buChar char="•"/>
            </a:pPr>
            <a:r>
              <a:rPr lang="de-DE" dirty="0"/>
              <a:t>akustische Lernprogramme: besonders für den Sprach- und Sachunterricht</a:t>
            </a:r>
          </a:p>
          <a:p>
            <a:pPr marL="171450" indent="-171450">
              <a:buFont typeface="Arial" panose="020B0604020202020204" pitchFamily="34" charset="0"/>
              <a:buChar char="•"/>
            </a:pPr>
            <a:r>
              <a:rPr lang="de-DE" dirty="0"/>
              <a:t>Arbeit mit Projektor, Tonband, Film</a:t>
            </a:r>
          </a:p>
          <a:p>
            <a:pPr marL="171450" indent="-171450">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81</a:t>
            </a:fld>
            <a:endParaRPr lang="de-DE" dirty="0"/>
          </a:p>
        </p:txBody>
      </p:sp>
    </p:spTree>
    <p:extLst>
      <p:ext uri="{BB962C8B-B14F-4D97-AF65-F5344CB8AC3E}">
        <p14:creationId xmlns:p14="http://schemas.microsoft.com/office/powerpoint/2010/main" val="167109116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82</a:t>
            </a:fld>
            <a:endParaRPr lang="de-DE" dirty="0"/>
          </a:p>
        </p:txBody>
      </p:sp>
    </p:spTree>
    <p:extLst>
      <p:ext uri="{BB962C8B-B14F-4D97-AF65-F5344CB8AC3E}">
        <p14:creationId xmlns:p14="http://schemas.microsoft.com/office/powerpoint/2010/main" val="3252891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spcAft>
                <a:spcPts val="600"/>
              </a:spcAft>
              <a:buFont typeface="Arial" panose="020B0604020202020204" pitchFamily="34" charset="0"/>
              <a:buChar char="•"/>
            </a:pPr>
            <a:r>
              <a:rPr lang="de-DE" dirty="0"/>
              <a:t>der Klassenrat: gemeinschaftlicher Ausdruck der Schülerselbstverwaltung</a:t>
            </a:r>
          </a:p>
          <a:p>
            <a:pPr marL="171450" indent="-171450">
              <a:spcAft>
                <a:spcPts val="600"/>
              </a:spcAft>
              <a:buFont typeface="Arial" panose="020B0604020202020204" pitchFamily="34" charset="0"/>
              <a:buChar char="•"/>
            </a:pPr>
            <a:r>
              <a:rPr lang="de-DE" dirty="0"/>
              <a:t>individueller Arbeitsplan: am Anfang der Woche in gemeinsamer Absprache erstellt; mit Aufgaben in den verschiedenen Lernbereichen und einer persönlichen Leistungskurve zur Kontrolle</a:t>
            </a:r>
          </a:p>
          <a:p>
            <a:pPr marL="171450" indent="-171450">
              <a:spcAft>
                <a:spcPts val="600"/>
              </a:spcAft>
              <a:buFont typeface="Arial" panose="020B0604020202020204" pitchFamily="34" charset="0"/>
              <a:buChar char="•"/>
            </a:pPr>
            <a:r>
              <a:rPr lang="de-DE" dirty="0"/>
              <a:t>Wandzeitung: in ihr werden (mit Namen, niemals anonym) Kritik, Lob, Wünsche und außerdem Arbeitsergebnisse eingetragen.</a:t>
            </a:r>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83</a:t>
            </a:fld>
            <a:endParaRPr lang="de-DE" dirty="0"/>
          </a:p>
        </p:txBody>
      </p:sp>
    </p:spTree>
    <p:extLst>
      <p:ext uri="{BB962C8B-B14F-4D97-AF65-F5344CB8AC3E}">
        <p14:creationId xmlns:p14="http://schemas.microsoft.com/office/powerpoint/2010/main" val="28123078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84</a:t>
            </a:fld>
            <a:endParaRPr lang="de-DE" dirty="0"/>
          </a:p>
        </p:txBody>
      </p:sp>
    </p:spTree>
    <p:extLst>
      <p:ext uri="{BB962C8B-B14F-4D97-AF65-F5344CB8AC3E}">
        <p14:creationId xmlns:p14="http://schemas.microsoft.com/office/powerpoint/2010/main" val="9056972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98</a:t>
            </a:fld>
            <a:endParaRPr lang="de-DE" altLang="de-DE" dirty="0"/>
          </a:p>
        </p:txBody>
      </p:sp>
    </p:spTree>
    <p:extLst>
      <p:ext uri="{BB962C8B-B14F-4D97-AF65-F5344CB8AC3E}">
        <p14:creationId xmlns:p14="http://schemas.microsoft.com/office/powerpoint/2010/main" val="19187982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99</a:t>
            </a:fld>
            <a:endParaRPr lang="de-DE" altLang="de-DE" dirty="0"/>
          </a:p>
        </p:txBody>
      </p:sp>
    </p:spTree>
    <p:extLst>
      <p:ext uri="{BB962C8B-B14F-4D97-AF65-F5344CB8AC3E}">
        <p14:creationId xmlns:p14="http://schemas.microsoft.com/office/powerpoint/2010/main" val="27007383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100</a:t>
            </a:fld>
            <a:endParaRPr lang="de-DE" altLang="de-DE" dirty="0"/>
          </a:p>
        </p:txBody>
      </p:sp>
    </p:spTree>
    <p:extLst>
      <p:ext uri="{BB962C8B-B14F-4D97-AF65-F5344CB8AC3E}">
        <p14:creationId xmlns:p14="http://schemas.microsoft.com/office/powerpoint/2010/main" val="1706876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101</a:t>
            </a:fld>
            <a:endParaRPr lang="de-DE" altLang="de-DE" dirty="0"/>
          </a:p>
        </p:txBody>
      </p:sp>
    </p:spTree>
    <p:extLst>
      <p:ext uri="{BB962C8B-B14F-4D97-AF65-F5344CB8AC3E}">
        <p14:creationId xmlns:p14="http://schemas.microsoft.com/office/powerpoint/2010/main" val="36614356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102</a:t>
            </a:fld>
            <a:endParaRPr lang="de-DE" altLang="de-DE" dirty="0"/>
          </a:p>
        </p:txBody>
      </p:sp>
    </p:spTree>
    <p:extLst>
      <p:ext uri="{BB962C8B-B14F-4D97-AF65-F5344CB8AC3E}">
        <p14:creationId xmlns:p14="http://schemas.microsoft.com/office/powerpoint/2010/main" val="37191468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103</a:t>
            </a:fld>
            <a:endParaRPr lang="de-DE" altLang="de-DE" dirty="0"/>
          </a:p>
        </p:txBody>
      </p:sp>
    </p:spTree>
    <p:extLst>
      <p:ext uri="{BB962C8B-B14F-4D97-AF65-F5344CB8AC3E}">
        <p14:creationId xmlns:p14="http://schemas.microsoft.com/office/powerpoint/2010/main" val="786497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17</a:t>
            </a:fld>
            <a:endParaRPr lang="de-DE" dirty="0"/>
          </a:p>
        </p:txBody>
      </p:sp>
    </p:spTree>
    <p:extLst>
      <p:ext uri="{BB962C8B-B14F-4D97-AF65-F5344CB8AC3E}">
        <p14:creationId xmlns:p14="http://schemas.microsoft.com/office/powerpoint/2010/main" val="2169621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104</a:t>
            </a:fld>
            <a:endParaRPr lang="de-DE" altLang="de-DE" dirty="0"/>
          </a:p>
        </p:txBody>
      </p:sp>
    </p:spTree>
    <p:extLst>
      <p:ext uri="{BB962C8B-B14F-4D97-AF65-F5344CB8AC3E}">
        <p14:creationId xmlns:p14="http://schemas.microsoft.com/office/powerpoint/2010/main" val="7491875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105</a:t>
            </a:fld>
            <a:endParaRPr lang="de-DE" altLang="de-DE" dirty="0"/>
          </a:p>
        </p:txBody>
      </p:sp>
    </p:spTree>
    <p:extLst>
      <p:ext uri="{BB962C8B-B14F-4D97-AF65-F5344CB8AC3E}">
        <p14:creationId xmlns:p14="http://schemas.microsoft.com/office/powerpoint/2010/main" val="39268527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106</a:t>
            </a:fld>
            <a:endParaRPr lang="de-DE" altLang="de-DE" dirty="0"/>
          </a:p>
        </p:txBody>
      </p:sp>
    </p:spTree>
    <p:extLst>
      <p:ext uri="{BB962C8B-B14F-4D97-AF65-F5344CB8AC3E}">
        <p14:creationId xmlns:p14="http://schemas.microsoft.com/office/powerpoint/2010/main" val="36238363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107</a:t>
            </a:fld>
            <a:endParaRPr lang="de-DE" altLang="de-DE" dirty="0"/>
          </a:p>
        </p:txBody>
      </p:sp>
    </p:spTree>
    <p:extLst>
      <p:ext uri="{BB962C8B-B14F-4D97-AF65-F5344CB8AC3E}">
        <p14:creationId xmlns:p14="http://schemas.microsoft.com/office/powerpoint/2010/main" val="20897820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108</a:t>
            </a:fld>
            <a:endParaRPr lang="de-DE" altLang="de-DE" dirty="0"/>
          </a:p>
        </p:txBody>
      </p:sp>
    </p:spTree>
    <p:extLst>
      <p:ext uri="{BB962C8B-B14F-4D97-AF65-F5344CB8AC3E}">
        <p14:creationId xmlns:p14="http://schemas.microsoft.com/office/powerpoint/2010/main" val="14293603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109</a:t>
            </a:fld>
            <a:endParaRPr lang="de-DE" altLang="de-DE" dirty="0"/>
          </a:p>
        </p:txBody>
      </p:sp>
    </p:spTree>
    <p:extLst>
      <p:ext uri="{BB962C8B-B14F-4D97-AF65-F5344CB8AC3E}">
        <p14:creationId xmlns:p14="http://schemas.microsoft.com/office/powerpoint/2010/main" val="343641176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110</a:t>
            </a:fld>
            <a:endParaRPr lang="de-DE" altLang="de-DE" dirty="0"/>
          </a:p>
        </p:txBody>
      </p:sp>
    </p:spTree>
    <p:extLst>
      <p:ext uri="{BB962C8B-B14F-4D97-AF65-F5344CB8AC3E}">
        <p14:creationId xmlns:p14="http://schemas.microsoft.com/office/powerpoint/2010/main" val="3765286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111</a:t>
            </a:fld>
            <a:endParaRPr lang="de-DE" altLang="de-DE" dirty="0"/>
          </a:p>
        </p:txBody>
      </p:sp>
    </p:spTree>
    <p:extLst>
      <p:ext uri="{BB962C8B-B14F-4D97-AF65-F5344CB8AC3E}">
        <p14:creationId xmlns:p14="http://schemas.microsoft.com/office/powerpoint/2010/main" val="6798242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112</a:t>
            </a:fld>
            <a:endParaRPr lang="de-DE" altLang="de-DE" dirty="0"/>
          </a:p>
        </p:txBody>
      </p:sp>
    </p:spTree>
    <p:extLst>
      <p:ext uri="{BB962C8B-B14F-4D97-AF65-F5344CB8AC3E}">
        <p14:creationId xmlns:p14="http://schemas.microsoft.com/office/powerpoint/2010/main" val="16918465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buFont typeface="Wingdings" pitchFamily="2" charset="2"/>
              <a:buNone/>
            </a:pPr>
            <a:endParaRPr lang="de-DE" altLang="de-DE" dirty="0"/>
          </a:p>
        </p:txBody>
      </p:sp>
      <p:sp>
        <p:nvSpPr>
          <p:cNvPr id="54276" name="Foliennummernplatzhalt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15963" indent="-274638" eaLnBrk="0" hangingPunct="0">
              <a:spcBef>
                <a:spcPct val="30000"/>
              </a:spcBef>
              <a:defRPr sz="1200">
                <a:solidFill>
                  <a:schemeClr val="tx1"/>
                </a:solidFill>
                <a:latin typeface="Arial" charset="0"/>
              </a:defRPr>
            </a:lvl2pPr>
            <a:lvl3pPr marL="1101725" indent="-219075" eaLnBrk="0" hangingPunct="0">
              <a:spcBef>
                <a:spcPct val="30000"/>
              </a:spcBef>
              <a:defRPr sz="1200">
                <a:solidFill>
                  <a:schemeClr val="tx1"/>
                </a:solidFill>
                <a:latin typeface="Arial" charset="0"/>
              </a:defRPr>
            </a:lvl3pPr>
            <a:lvl4pPr marL="1543050" indent="-219075" eaLnBrk="0" hangingPunct="0">
              <a:spcBef>
                <a:spcPct val="30000"/>
              </a:spcBef>
              <a:defRPr sz="1200">
                <a:solidFill>
                  <a:schemeClr val="tx1"/>
                </a:solidFill>
                <a:latin typeface="Arial" charset="0"/>
              </a:defRPr>
            </a:lvl4pPr>
            <a:lvl5pPr marL="1984375" indent="-219075" eaLnBrk="0" hangingPunct="0">
              <a:spcBef>
                <a:spcPct val="30000"/>
              </a:spcBef>
              <a:defRPr sz="1200">
                <a:solidFill>
                  <a:schemeClr val="tx1"/>
                </a:solidFill>
                <a:latin typeface="Arial" charset="0"/>
              </a:defRPr>
            </a:lvl5pPr>
            <a:lvl6pPr marL="2441575" indent="-219075" eaLnBrk="0" fontAlgn="base" hangingPunct="0">
              <a:spcBef>
                <a:spcPct val="30000"/>
              </a:spcBef>
              <a:spcAft>
                <a:spcPct val="0"/>
              </a:spcAft>
              <a:defRPr sz="1200">
                <a:solidFill>
                  <a:schemeClr val="tx1"/>
                </a:solidFill>
                <a:latin typeface="Arial" charset="0"/>
              </a:defRPr>
            </a:lvl6pPr>
            <a:lvl7pPr marL="2898775" indent="-219075" eaLnBrk="0" fontAlgn="base" hangingPunct="0">
              <a:spcBef>
                <a:spcPct val="30000"/>
              </a:spcBef>
              <a:spcAft>
                <a:spcPct val="0"/>
              </a:spcAft>
              <a:defRPr sz="1200">
                <a:solidFill>
                  <a:schemeClr val="tx1"/>
                </a:solidFill>
                <a:latin typeface="Arial" charset="0"/>
              </a:defRPr>
            </a:lvl7pPr>
            <a:lvl8pPr marL="3355975" indent="-219075" eaLnBrk="0" fontAlgn="base" hangingPunct="0">
              <a:spcBef>
                <a:spcPct val="30000"/>
              </a:spcBef>
              <a:spcAft>
                <a:spcPct val="0"/>
              </a:spcAft>
              <a:defRPr sz="1200">
                <a:solidFill>
                  <a:schemeClr val="tx1"/>
                </a:solidFill>
                <a:latin typeface="Arial" charset="0"/>
              </a:defRPr>
            </a:lvl8pPr>
            <a:lvl9pPr marL="3813175" indent="-219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984477-7B26-44D2-861F-323449442A56}" type="slidenum">
              <a:rPr lang="de-DE" altLang="de-DE" smtClean="0"/>
              <a:pPr eaLnBrk="1" hangingPunct="1">
                <a:spcBef>
                  <a:spcPct val="0"/>
                </a:spcBef>
              </a:pPr>
              <a:t>113</a:t>
            </a:fld>
            <a:endParaRPr lang="de-DE" altLang="de-DE" dirty="0"/>
          </a:p>
        </p:txBody>
      </p:sp>
    </p:spTree>
    <p:extLst>
      <p:ext uri="{BB962C8B-B14F-4D97-AF65-F5344CB8AC3E}">
        <p14:creationId xmlns:p14="http://schemas.microsoft.com/office/powerpoint/2010/main" val="3640033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18</a:t>
            </a:fld>
            <a:endParaRPr lang="de-DE" dirty="0"/>
          </a:p>
        </p:txBody>
      </p:sp>
    </p:spTree>
    <p:extLst>
      <p:ext uri="{BB962C8B-B14F-4D97-AF65-F5344CB8AC3E}">
        <p14:creationId xmlns:p14="http://schemas.microsoft.com/office/powerpoint/2010/main" val="7206335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114</a:t>
            </a:fld>
            <a:endParaRPr lang="de-DE" dirty="0"/>
          </a:p>
        </p:txBody>
      </p:sp>
    </p:spTree>
    <p:extLst>
      <p:ext uri="{BB962C8B-B14F-4D97-AF65-F5344CB8AC3E}">
        <p14:creationId xmlns:p14="http://schemas.microsoft.com/office/powerpoint/2010/main" val="2450323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120</a:t>
            </a:fld>
            <a:endParaRPr lang="de-DE" dirty="0"/>
          </a:p>
        </p:txBody>
      </p:sp>
    </p:spTree>
    <p:extLst>
      <p:ext uri="{BB962C8B-B14F-4D97-AF65-F5344CB8AC3E}">
        <p14:creationId xmlns:p14="http://schemas.microsoft.com/office/powerpoint/2010/main" val="20811811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68457170-971A-4DBB-B373-DF7D3DE7158C}" type="slidenum">
              <a:rPr lang="de-DE" smtClean="0"/>
              <a:pPr>
                <a:defRPr/>
              </a:pPr>
              <a:t>121</a:t>
            </a:fld>
            <a:endParaRPr lang="de-DE" dirty="0"/>
          </a:p>
        </p:txBody>
      </p:sp>
    </p:spTree>
    <p:extLst>
      <p:ext uri="{BB962C8B-B14F-4D97-AF65-F5344CB8AC3E}">
        <p14:creationId xmlns:p14="http://schemas.microsoft.com/office/powerpoint/2010/main" val="335420194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4A3DF7E-A5C6-4B06-B990-E91811AA36F0}"/>
              </a:ext>
            </a:extLst>
          </p:cNvPr>
          <p:cNvSpPr>
            <a:spLocks noGrp="1"/>
          </p:cNvSpPr>
          <p:nvPr>
            <p:ph type="sldNum" sz="quarter" idx="5"/>
          </p:nvPr>
        </p:nvSpPr>
        <p:spPr/>
        <p:txBody>
          <a:bodyPr/>
          <a:lstStyle/>
          <a:p>
            <a:fld id="{FB9D7C0D-EF4E-4C29-871B-D1B2EF9E5DDF}" type="slidenum">
              <a:rPr lang="de-DE" smtClean="0"/>
              <a:pPr/>
              <a:t>124</a:t>
            </a:fld>
            <a:endParaRPr lang="de-DE"/>
          </a:p>
        </p:txBody>
      </p:sp>
    </p:spTree>
    <p:extLst>
      <p:ext uri="{BB962C8B-B14F-4D97-AF65-F5344CB8AC3E}">
        <p14:creationId xmlns:p14="http://schemas.microsoft.com/office/powerpoint/2010/main" val="383175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Datumsplatzhalter 3"/>
          <p:cNvSpPr txBox="1">
            <a:spLocks/>
          </p:cNvSpPr>
          <p:nvPr userDrawn="1"/>
        </p:nvSpPr>
        <p:spPr>
          <a:xfrm>
            <a:off x="714348" y="6356350"/>
            <a:ext cx="1500198"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10" name="Foliennummernplatzhalter 5"/>
          <p:cNvSpPr txBox="1">
            <a:spLocks/>
          </p:cNvSpPr>
          <p:nvPr userDrawn="1"/>
        </p:nvSpPr>
        <p:spPr>
          <a:xfrm>
            <a:off x="7236296" y="6356350"/>
            <a:ext cx="1479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itelplatzhalter 1"/>
          <p:cNvSpPr>
            <a:spLocks noGrp="1"/>
          </p:cNvSpPr>
          <p:nvPr>
            <p:ph type="title"/>
          </p:nvPr>
        </p:nvSpPr>
        <p:spPr>
          <a:xfrm>
            <a:off x="654326" y="1320875"/>
            <a:ext cx="7861023" cy="637952"/>
          </a:xfrm>
          <a:prstGeom prst="rect">
            <a:avLst/>
          </a:prstGeom>
        </p:spPr>
        <p:txBody>
          <a:bodyPr vert="horz" lIns="91440" tIns="45720" rIns="91440" bIns="45720" rtlCol="0" anchor="ctr">
            <a:normAutofit/>
          </a:bodyPr>
          <a:lstStyle>
            <a:lvl1pPr>
              <a:defRPr sz="2400">
                <a:latin typeface="+mj-lt"/>
              </a:defRPr>
            </a:lvl1pPr>
          </a:lstStyle>
          <a:p>
            <a:r>
              <a:rPr lang="de-DE" dirty="0"/>
              <a:t>Titelmasterformat durch Klicken bearbeiten</a:t>
            </a:r>
          </a:p>
        </p:txBody>
      </p:sp>
      <p:sp>
        <p:nvSpPr>
          <p:cNvPr id="6" name="Textplatzhalter 2"/>
          <p:cNvSpPr>
            <a:spLocks noGrp="1"/>
          </p:cNvSpPr>
          <p:nvPr>
            <p:ph idx="1"/>
          </p:nvPr>
        </p:nvSpPr>
        <p:spPr>
          <a:xfrm>
            <a:off x="628650" y="2060847"/>
            <a:ext cx="7886700" cy="411611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Fußzeilenplatzhalter 4"/>
          <p:cNvSpPr>
            <a:spLocks noGrp="1"/>
          </p:cNvSpPr>
          <p:nvPr>
            <p:ph type="ftr" sz="quarter" idx="3"/>
          </p:nvPr>
        </p:nvSpPr>
        <p:spPr>
          <a:xfrm>
            <a:off x="3028950" y="6481376"/>
            <a:ext cx="3086100" cy="376625"/>
          </a:xfrm>
          <a:prstGeom prst="rect">
            <a:avLst/>
          </a:prstGeom>
        </p:spPr>
        <p:txBody>
          <a:bodyPr vert="horz" lIns="91440" tIns="45720" rIns="91440" bIns="45720" rtlCol="0" anchor="ctr"/>
          <a:lstStyle>
            <a:lvl1pPr algn="ctr">
              <a:defRPr sz="1200">
                <a:solidFill>
                  <a:srgbClr val="0D2C5A"/>
                </a:solidFill>
              </a:defRPr>
            </a:lvl1pPr>
          </a:lstStyle>
          <a:p>
            <a:endParaRPr lang="de-DE" dirty="0"/>
          </a:p>
          <a:p>
            <a:r>
              <a:rPr lang="de-DE" dirty="0"/>
              <a:t>Prof. Dr. Björn Egbert</a:t>
            </a:r>
            <a:br>
              <a:rPr lang="de-DE" dirty="0"/>
            </a:br>
            <a:r>
              <a:rPr lang="de-DE" dirty="0"/>
              <a:t>egbert@uni-potsdam.de</a:t>
            </a:r>
          </a:p>
          <a:p>
            <a:endParaRPr lang="de-DE" dirty="0"/>
          </a:p>
        </p:txBody>
      </p:sp>
      <p:sp>
        <p:nvSpPr>
          <p:cNvPr id="11" name="Foliennummernplatzhalter 5"/>
          <p:cNvSpPr>
            <a:spLocks noGrp="1"/>
          </p:cNvSpPr>
          <p:nvPr>
            <p:ph type="sldNum" sz="quarter" idx="4"/>
          </p:nvPr>
        </p:nvSpPr>
        <p:spPr>
          <a:xfrm>
            <a:off x="6947150" y="6481376"/>
            <a:ext cx="2057400" cy="365125"/>
          </a:xfrm>
          <a:prstGeom prst="rect">
            <a:avLst/>
          </a:prstGeom>
        </p:spPr>
        <p:txBody>
          <a:bodyPr vert="horz" lIns="91440" tIns="45720" rIns="91440" bIns="45720" rtlCol="0" anchor="ctr"/>
          <a:lstStyle>
            <a:lvl1pPr algn="r">
              <a:defRPr sz="1200">
                <a:solidFill>
                  <a:srgbClr val="0D2C5A"/>
                </a:solidFill>
              </a:defRPr>
            </a:lvl1pPr>
          </a:lstStyle>
          <a:p>
            <a:fld id="{80820C91-F7CE-483F-AA17-44F7CB82C640}" type="slidenum">
              <a:rPr lang="de-DE" smtClean="0"/>
              <a:pPr/>
              <a:t>‹Nr.›</a:t>
            </a:fld>
            <a:endParaRPr lang="de-DE" dirty="0"/>
          </a:p>
        </p:txBody>
      </p:sp>
    </p:spTree>
    <p:extLst>
      <p:ext uri="{BB962C8B-B14F-4D97-AF65-F5344CB8AC3E}">
        <p14:creationId xmlns:p14="http://schemas.microsoft.com/office/powerpoint/2010/main" val="1501567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9552" y="1484785"/>
            <a:ext cx="7886700" cy="576064"/>
          </a:xfrm>
          <a:prstGeom prst="rect">
            <a:avLst/>
          </a:prstGeom>
        </p:spPr>
        <p:txBody>
          <a:bodyPr/>
          <a:lstStyle>
            <a:lvl1pPr>
              <a:defRPr>
                <a:latin typeface="+mj-lt"/>
              </a:defRPr>
            </a:lvl1pPr>
          </a:lstStyle>
          <a:p>
            <a:r>
              <a:rPr lang="de-DE" dirty="0"/>
              <a:t>Titelmasterformat durch Klicken bearbeiten</a:t>
            </a:r>
          </a:p>
        </p:txBody>
      </p:sp>
      <p:sp>
        <p:nvSpPr>
          <p:cNvPr id="4" name="Textplatzhalter 2"/>
          <p:cNvSpPr>
            <a:spLocks noGrp="1"/>
          </p:cNvSpPr>
          <p:nvPr>
            <p:ph idx="1"/>
          </p:nvPr>
        </p:nvSpPr>
        <p:spPr>
          <a:xfrm>
            <a:off x="539552" y="2060847"/>
            <a:ext cx="7975798" cy="4116115"/>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oliennummernplatzhalter 5">
            <a:extLst>
              <a:ext uri="{FF2B5EF4-FFF2-40B4-BE49-F238E27FC236}">
                <a16:creationId xmlns:a16="http://schemas.microsoft.com/office/drawing/2014/main" id="{6789866F-AD07-4591-AA43-73943E2C4A47}"/>
              </a:ext>
            </a:extLst>
          </p:cNvPr>
          <p:cNvSpPr>
            <a:spLocks noGrp="1"/>
          </p:cNvSpPr>
          <p:nvPr>
            <p:ph type="sldNum" sz="quarter" idx="4"/>
          </p:nvPr>
        </p:nvSpPr>
        <p:spPr>
          <a:xfrm>
            <a:off x="6947150" y="6481376"/>
            <a:ext cx="2196850" cy="365125"/>
          </a:xfrm>
          <a:prstGeom prst="rect">
            <a:avLst/>
          </a:prstGeom>
        </p:spPr>
        <p:txBody>
          <a:bodyPr vert="horz" lIns="91440" tIns="45720" rIns="91440" bIns="45720" rtlCol="0" anchor="ctr"/>
          <a:lstStyle>
            <a:lvl1pPr algn="r">
              <a:defRPr sz="1200">
                <a:solidFill>
                  <a:srgbClr val="0D2C5A"/>
                </a:solidFill>
              </a:defRPr>
            </a:lvl1pPr>
          </a:lstStyle>
          <a:p>
            <a:fld id="{80820C91-F7CE-483F-AA17-44F7CB82C640}" type="slidenum">
              <a:rPr lang="de-DE" smtClean="0"/>
              <a:pPr/>
              <a:t>‹Nr.›</a:t>
            </a:fld>
            <a:endParaRPr lang="de-DE" dirty="0"/>
          </a:p>
        </p:txBody>
      </p:sp>
      <p:sp>
        <p:nvSpPr>
          <p:cNvPr id="6" name="Fußzeilenplatzhalter 4">
            <a:extLst>
              <a:ext uri="{FF2B5EF4-FFF2-40B4-BE49-F238E27FC236}">
                <a16:creationId xmlns:a16="http://schemas.microsoft.com/office/drawing/2014/main" id="{3F62C464-5F5E-42B6-85B4-8EE5A1CB47A1}"/>
              </a:ext>
            </a:extLst>
          </p:cNvPr>
          <p:cNvSpPr>
            <a:spLocks noGrp="1"/>
          </p:cNvSpPr>
          <p:nvPr>
            <p:ph type="ftr" sz="quarter" idx="3"/>
          </p:nvPr>
        </p:nvSpPr>
        <p:spPr>
          <a:xfrm>
            <a:off x="3028950" y="6481376"/>
            <a:ext cx="3086100" cy="376625"/>
          </a:xfrm>
          <a:prstGeom prst="rect">
            <a:avLst/>
          </a:prstGeom>
        </p:spPr>
        <p:txBody>
          <a:bodyPr vert="horz" lIns="91440" tIns="45720" rIns="91440" bIns="45720" rtlCol="0" anchor="ctr"/>
          <a:lstStyle>
            <a:lvl1pPr algn="ctr">
              <a:defRPr sz="1200">
                <a:solidFill>
                  <a:srgbClr val="0D2C5A"/>
                </a:solidFill>
              </a:defRPr>
            </a:lvl1pPr>
          </a:lstStyle>
          <a:p>
            <a:endParaRPr lang="de-DE" dirty="0"/>
          </a:p>
          <a:p>
            <a:r>
              <a:rPr lang="de-DE" dirty="0"/>
              <a:t>Prof. Dr. Björn Egbert</a:t>
            </a:r>
            <a:br>
              <a:rPr lang="de-DE" dirty="0"/>
            </a:br>
            <a:r>
              <a:rPr lang="de-DE" dirty="0"/>
              <a:t>egbert@uni-potsdam.de</a:t>
            </a:r>
          </a:p>
          <a:p>
            <a:endParaRPr lang="de-DE" dirty="0"/>
          </a:p>
        </p:txBody>
      </p:sp>
    </p:spTree>
    <p:extLst>
      <p:ext uri="{BB962C8B-B14F-4D97-AF65-F5344CB8AC3E}">
        <p14:creationId xmlns:p14="http://schemas.microsoft.com/office/powerpoint/2010/main" val="210016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23528" y="1628800"/>
            <a:ext cx="8229600" cy="1084982"/>
          </a:xfrm>
        </p:spPr>
        <p:txBody>
          <a:bodyPr/>
          <a:lstStyle>
            <a:lvl1pPr>
              <a:defRPr>
                <a:latin typeface="+mj-lt"/>
              </a:defRPr>
            </a:lvl1pPr>
          </a:lstStyle>
          <a:p>
            <a:r>
              <a:rPr lang="de-DE" dirty="0"/>
              <a:t>Titelmasterformat durch Klicken bearbeiten</a:t>
            </a:r>
          </a:p>
        </p:txBody>
      </p:sp>
      <p:sp>
        <p:nvSpPr>
          <p:cNvPr id="3" name="Inhaltsplatzhalter 2"/>
          <p:cNvSpPr>
            <a:spLocks noGrp="1"/>
          </p:cNvSpPr>
          <p:nvPr>
            <p:ph idx="1"/>
          </p:nvPr>
        </p:nvSpPr>
        <p:spPr/>
        <p:txBody>
          <a:bodyPr/>
          <a:lstStyle>
            <a:lvl1pPr>
              <a:defRPr>
                <a:latin typeface="+mj-lt"/>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1"/>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endParaRPr lang="de-DE"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ltLang="en-US" dirty="0"/>
          </a:p>
        </p:txBody>
      </p:sp>
      <p:sp>
        <p:nvSpPr>
          <p:cNvPr id="6" name="Rectangle 6"/>
          <p:cNvSpPr>
            <a:spLocks noGrp="1" noChangeArrowheads="1"/>
          </p:cNvSpPr>
          <p:nvPr>
            <p:ph type="sldNum" sz="quarter" idx="12"/>
          </p:nvPr>
        </p:nvSpPr>
        <p:spPr>
          <a:ln/>
        </p:spPr>
        <p:style>
          <a:lnRef idx="2">
            <a:schemeClr val="accent6"/>
          </a:lnRef>
          <a:fillRef idx="1">
            <a:schemeClr val="lt1"/>
          </a:fillRef>
          <a:effectRef idx="0">
            <a:schemeClr val="accent6"/>
          </a:effectRef>
          <a:fontRef idx="minor">
            <a:schemeClr val="dk1"/>
          </a:fontRef>
        </p:style>
        <p:txBody>
          <a:bodyPr/>
          <a:lstStyle>
            <a:lvl1pPr>
              <a:defRPr/>
            </a:lvl1pPr>
          </a:lstStyle>
          <a:p>
            <a:pPr>
              <a:defRPr/>
            </a:pPr>
            <a:endParaRPr lang="de-DE" altLang="en-US" dirty="0"/>
          </a:p>
        </p:txBody>
      </p:sp>
    </p:spTree>
    <p:extLst>
      <p:ext uri="{BB962C8B-B14F-4D97-AF65-F5344CB8AC3E}">
        <p14:creationId xmlns:p14="http://schemas.microsoft.com/office/powerpoint/2010/main" val="318650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hteck 12"/>
          <p:cNvSpPr/>
          <p:nvPr userDrawn="1"/>
        </p:nvSpPr>
        <p:spPr>
          <a:xfrm>
            <a:off x="0" y="0"/>
            <a:ext cx="9144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Datumsplatzhalter 3"/>
          <p:cNvSpPr txBox="1">
            <a:spLocks/>
          </p:cNvSpPr>
          <p:nvPr userDrawn="1"/>
        </p:nvSpPr>
        <p:spPr>
          <a:xfrm>
            <a:off x="857224" y="6356350"/>
            <a:ext cx="1357322"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0" name="Foliennummernplatzhalter 5"/>
          <p:cNvSpPr txBox="1">
            <a:spLocks/>
          </p:cNvSpPr>
          <p:nvPr userDrawn="1"/>
        </p:nvSpPr>
        <p:spPr>
          <a:xfrm>
            <a:off x="7236296" y="6356350"/>
            <a:ext cx="1479108"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schemeClr val="tx1">
                  <a:tint val="75000"/>
                </a:schemeClr>
              </a:solidFill>
              <a:effectLst/>
              <a:uLnTx/>
              <a:uFillTx/>
              <a:latin typeface="Verdana" pitchFamily="34" charset="0"/>
              <a:ea typeface="+mn-ea"/>
              <a:cs typeface="+mn-cs"/>
            </a:endParaRPr>
          </a:p>
        </p:txBody>
      </p:sp>
      <p:sp>
        <p:nvSpPr>
          <p:cNvPr id="19" name="Rechteck 18"/>
          <p:cNvSpPr/>
          <p:nvPr userDrawn="1"/>
        </p:nvSpPr>
        <p:spPr>
          <a:xfrm>
            <a:off x="0" y="6492875"/>
            <a:ext cx="9144000" cy="365125"/>
          </a:xfrm>
          <a:prstGeom prst="rect">
            <a:avLst/>
          </a:prstGeom>
          <a:solidFill>
            <a:srgbClr val="F5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Kopfzeilenplatzhalter Logo 4" descr="Hintergrund Kopfbereich Logo Universität Potsdam Humanwissenschaftliche Fakultät" title="Hintergrund Kopfbereich Logo Universität Potsdam Humanwissenschaftliche Fakultät">
            <a:extLst>
              <a:ext uri="{FF2B5EF4-FFF2-40B4-BE49-F238E27FC236}">
                <a16:creationId xmlns:a16="http://schemas.microsoft.com/office/drawing/2014/main" id="{2C6BD4C7-94EC-4D01-A670-05F70E75473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498101"/>
            <a:ext cx="2817064" cy="913435"/>
          </a:xfrm>
          <a:prstGeom prst="rect">
            <a:avLst/>
          </a:prstGeom>
        </p:spPr>
      </p:pic>
    </p:spTree>
    <p:extLst>
      <p:ext uri="{BB962C8B-B14F-4D97-AF65-F5344CB8AC3E}">
        <p14:creationId xmlns:p14="http://schemas.microsoft.com/office/powerpoint/2010/main" val="129378834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dt="0"/>
  <p:txStyles>
    <p:titleStyle>
      <a:lvl1pPr algn="l" defTabSz="914400" rtl="0" eaLnBrk="1" latinLnBrk="0" hangingPunct="1">
        <a:spcBef>
          <a:spcPct val="0"/>
        </a:spcBef>
        <a:buNone/>
        <a:defRPr sz="24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5.xml"/><Relationship Id="rId3" Type="http://schemas.openxmlformats.org/officeDocument/2006/relationships/image" Target="../media/image6.png"/><Relationship Id="rId7" Type="http://schemas.openxmlformats.org/officeDocument/2006/relationships/customXml" Target="../ink/ink2.xml"/><Relationship Id="rId12"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3.xml"/><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uni-potsdam.d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10.xml"/><Relationship Id="rId3" Type="http://schemas.openxmlformats.org/officeDocument/2006/relationships/image" Target="../media/image6.png"/><Relationship Id="rId7" Type="http://schemas.openxmlformats.org/officeDocument/2006/relationships/customXml" Target="../ink/ink7.xml"/><Relationship Id="rId12"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customXml" Target="../ink/ink9.xml"/><Relationship Id="rId5" Type="http://schemas.openxmlformats.org/officeDocument/2006/relationships/customXml" Target="../ink/ink6.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8.xml"/><Relationship Id="rId14" Type="http://schemas.openxmlformats.org/officeDocument/2006/relationships/image" Target="../media/image12.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s://www.gs-linzgau.de/schulleben-1/vorbereitete-umgebung/"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71146" y="3212976"/>
            <a:ext cx="7561293" cy="3339376"/>
          </a:xfrm>
          <a:prstGeom prst="rect">
            <a:avLst/>
          </a:prstGeom>
          <a:noFill/>
        </p:spPr>
        <p:txBody>
          <a:bodyPr wrap="square" rtlCol="0">
            <a:spAutoFit/>
          </a:bodyPr>
          <a:lstStyle/>
          <a:p>
            <a:r>
              <a:rPr lang="de-DE" sz="2000" dirty="0">
                <a:solidFill>
                  <a:srgbClr val="0D2C5A"/>
                </a:solidFill>
              </a:rPr>
              <a:t>Professur für Grundschulpädagogik / Sachunterricht</a:t>
            </a:r>
          </a:p>
          <a:p>
            <a:endParaRPr lang="de-DE" sz="2000" dirty="0">
              <a:solidFill>
                <a:srgbClr val="0D2C5A"/>
              </a:solidFill>
            </a:endParaRPr>
          </a:p>
          <a:p>
            <a:r>
              <a:rPr lang="de-DE" dirty="0">
                <a:solidFill>
                  <a:srgbClr val="0D2C5A"/>
                </a:solidFill>
              </a:rPr>
              <a:t>Univ.- Prof. Dr. Björn Egbert</a:t>
            </a:r>
          </a:p>
          <a:p>
            <a:endParaRPr lang="de-DE" sz="1400" dirty="0">
              <a:solidFill>
                <a:srgbClr val="0D2C5A"/>
              </a:solidFill>
            </a:endParaRPr>
          </a:p>
          <a:p>
            <a:endParaRPr lang="de-DE" sz="1400" dirty="0">
              <a:solidFill>
                <a:srgbClr val="0D2C5A"/>
              </a:solidFill>
            </a:endParaRPr>
          </a:p>
          <a:p>
            <a:endParaRPr lang="de-DE" dirty="0">
              <a:solidFill>
                <a:srgbClr val="0D2C5A"/>
              </a:solidFill>
            </a:endParaRPr>
          </a:p>
          <a:p>
            <a:endParaRPr lang="de-DE" dirty="0">
              <a:solidFill>
                <a:srgbClr val="0D2C5A"/>
              </a:solidFill>
            </a:endParaRPr>
          </a:p>
          <a:p>
            <a:endParaRPr lang="de-DE" dirty="0">
              <a:solidFill>
                <a:srgbClr val="0D2C5A"/>
              </a:solidFill>
            </a:endParaRPr>
          </a:p>
          <a:p>
            <a:endParaRPr lang="de-DE" sz="900" dirty="0">
              <a:solidFill>
                <a:srgbClr val="0D2C5A"/>
              </a:solidFill>
            </a:endParaRPr>
          </a:p>
          <a:p>
            <a:endParaRPr lang="de-DE" dirty="0">
              <a:solidFill>
                <a:srgbClr val="0D2C5A"/>
              </a:solidFill>
            </a:endParaRPr>
          </a:p>
          <a:p>
            <a:endParaRPr lang="de-DE" dirty="0">
              <a:solidFill>
                <a:srgbClr val="0D2C5A"/>
              </a:solidFill>
            </a:endParaRPr>
          </a:p>
          <a:p>
            <a:r>
              <a:rPr lang="de-DE" dirty="0">
                <a:solidFill>
                  <a:srgbClr val="0D2C5A"/>
                </a:solidFill>
              </a:rPr>
              <a:t>					</a:t>
            </a:r>
            <a:endParaRPr lang="de-DE" sz="1600" i="1" dirty="0">
              <a:solidFill>
                <a:srgbClr val="0D2C5A"/>
              </a:solidFill>
            </a:endParaRPr>
          </a:p>
        </p:txBody>
      </p:sp>
      <p:pic>
        <p:nvPicPr>
          <p:cNvPr id="5" name="Grafik 4">
            <a:extLst>
              <a:ext uri="{FF2B5EF4-FFF2-40B4-BE49-F238E27FC236}">
                <a16:creationId xmlns:a16="http://schemas.microsoft.com/office/drawing/2014/main" id="{F319AD1E-7D06-4FF1-AB85-C266209A7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9" y="3767595"/>
            <a:ext cx="3492987" cy="223013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Rechteck 8">
            <a:extLst>
              <a:ext uri="{FF2B5EF4-FFF2-40B4-BE49-F238E27FC236}">
                <a16:creationId xmlns:a16="http://schemas.microsoft.com/office/drawing/2014/main" id="{F98FB589-6B8C-4C46-8F64-DEAEA45C6656}"/>
              </a:ext>
            </a:extLst>
          </p:cNvPr>
          <p:cNvSpPr/>
          <p:nvPr/>
        </p:nvSpPr>
        <p:spPr>
          <a:xfrm>
            <a:off x="611560" y="1556792"/>
            <a:ext cx="7920879" cy="1215717"/>
          </a:xfrm>
          <a:prstGeom prst="rect">
            <a:avLst/>
          </a:prstGeom>
          <a:noFill/>
        </p:spPr>
        <p:txBody>
          <a:bodyPr wrap="square" lIns="91440" tIns="45720" rIns="91440" bIns="45720">
            <a:spAutoFit/>
          </a:bodyPr>
          <a:lstStyle/>
          <a:p>
            <a:pPr algn="ctr">
              <a:spcAft>
                <a:spcPts val="600"/>
              </a:spcAft>
            </a:pPr>
            <a:r>
              <a:rPr lang="de-DE" sz="3600" b="0" cap="none" spc="0" dirty="0">
                <a:ln w="0"/>
                <a:solidFill>
                  <a:srgbClr val="0D2C5A"/>
                </a:solidFill>
                <a:effectLst>
                  <a:outerShdw blurRad="38100" dist="25400" dir="5400000" algn="ctr" rotWithShape="0">
                    <a:srgbClr val="6E747A">
                      <a:alpha val="43000"/>
                    </a:srgbClr>
                  </a:outerShdw>
                </a:effectLst>
              </a:rPr>
              <a:t>Veranstaltung:</a:t>
            </a:r>
          </a:p>
          <a:p>
            <a:pPr algn="ctr"/>
            <a:r>
              <a:rPr lang="de-DE" sz="3200" b="0" cap="none" spc="0" dirty="0">
                <a:ln w="0"/>
                <a:solidFill>
                  <a:srgbClr val="0D2C5A"/>
                </a:solidFill>
                <a:effectLst>
                  <a:outerShdw blurRad="38100" dist="25400" dir="5400000" algn="ctr" rotWithShape="0">
                    <a:srgbClr val="6E747A">
                      <a:alpha val="43000"/>
                    </a:srgbClr>
                  </a:outerShdw>
                </a:effectLst>
              </a:rPr>
              <a:t>Einführung in die Pädagogik und Didaktik</a:t>
            </a:r>
          </a:p>
        </p:txBody>
      </p:sp>
    </p:spTree>
    <p:extLst>
      <p:ext uri="{BB962C8B-B14F-4D97-AF65-F5344CB8AC3E}">
        <p14:creationId xmlns:p14="http://schemas.microsoft.com/office/powerpoint/2010/main" val="259849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AB72DA-0198-47B0-8305-C6CB6769590D}"/>
              </a:ext>
            </a:extLst>
          </p:cNvPr>
          <p:cNvSpPr>
            <a:spLocks noGrp="1"/>
          </p:cNvSpPr>
          <p:nvPr>
            <p:ph type="title"/>
          </p:nvPr>
        </p:nvSpPr>
        <p:spPr>
          <a:xfrm>
            <a:off x="628650" y="1586441"/>
            <a:ext cx="7861023" cy="637952"/>
          </a:xfrm>
        </p:spPr>
        <p:txBody>
          <a:bodyPr/>
          <a:lstStyle/>
          <a:p>
            <a:r>
              <a:rPr lang="de-DE" sz="2800" dirty="0">
                <a:solidFill>
                  <a:srgbClr val="002060"/>
                </a:solidFill>
              </a:rPr>
              <a:t>Inhalt</a:t>
            </a:r>
            <a:r>
              <a:rPr lang="de-DE" dirty="0">
                <a:solidFill>
                  <a:srgbClr val="002060"/>
                </a:solidFill>
              </a:rPr>
              <a:t>:</a:t>
            </a:r>
          </a:p>
        </p:txBody>
      </p:sp>
      <p:sp>
        <p:nvSpPr>
          <p:cNvPr id="3" name="Inhaltsplatzhalter 2">
            <a:extLst>
              <a:ext uri="{FF2B5EF4-FFF2-40B4-BE49-F238E27FC236}">
                <a16:creationId xmlns:a16="http://schemas.microsoft.com/office/drawing/2014/main" id="{86C9A1F1-451A-48EE-981C-5E0F8666832C}"/>
              </a:ext>
            </a:extLst>
          </p:cNvPr>
          <p:cNvSpPr>
            <a:spLocks noGrp="1"/>
          </p:cNvSpPr>
          <p:nvPr>
            <p:ph idx="1"/>
          </p:nvPr>
        </p:nvSpPr>
        <p:spPr>
          <a:xfrm>
            <a:off x="628650" y="2204864"/>
            <a:ext cx="7886700" cy="4116115"/>
          </a:xfrm>
        </p:spPr>
        <p:txBody>
          <a:bodyPr>
            <a:normAutofit/>
          </a:bodyPr>
          <a:lstStyle/>
          <a:p>
            <a:pPr marL="360000" indent="-457200">
              <a:spcAft>
                <a:spcPts val="600"/>
              </a:spcAft>
              <a:buFont typeface="+mj-lt"/>
              <a:buAutoNum type="arabicPeriod"/>
            </a:pPr>
            <a:r>
              <a:rPr lang="de-DE" sz="2200" dirty="0">
                <a:solidFill>
                  <a:srgbClr val="002060"/>
                </a:solidFill>
                <a:latin typeface="+mn-lt"/>
              </a:rPr>
              <a:t>Grundlagen der Pädagogik</a:t>
            </a:r>
            <a:endParaRPr lang="de-DE" sz="2200" dirty="0">
              <a:solidFill>
                <a:schemeClr val="tx2"/>
              </a:solidFill>
              <a:highlight>
                <a:srgbClr val="FFFF00"/>
              </a:highlight>
              <a:latin typeface="+mn-lt"/>
            </a:endParaRPr>
          </a:p>
          <a:p>
            <a:pPr marL="360000" indent="-457200">
              <a:spcAft>
                <a:spcPts val="600"/>
              </a:spcAft>
              <a:buFont typeface="+mj-lt"/>
              <a:buAutoNum type="arabicPeriod"/>
            </a:pPr>
            <a:r>
              <a:rPr lang="de-DE" sz="2200" dirty="0">
                <a:solidFill>
                  <a:schemeClr val="tx2"/>
                </a:solidFill>
                <a:latin typeface="+mn-lt"/>
              </a:rPr>
              <a:t>Waldpädagogik</a:t>
            </a:r>
          </a:p>
          <a:p>
            <a:pPr marL="360000" indent="-457200">
              <a:spcAft>
                <a:spcPts val="600"/>
              </a:spcAft>
              <a:buFont typeface="+mj-lt"/>
              <a:buAutoNum type="arabicPeriod"/>
            </a:pPr>
            <a:r>
              <a:rPr lang="de-DE" sz="2200" dirty="0">
                <a:solidFill>
                  <a:schemeClr val="tx2"/>
                </a:solidFill>
                <a:latin typeface="+mn-lt"/>
              </a:rPr>
              <a:t>Bildung für nachhaltige Entwicklung (BNE) </a:t>
            </a:r>
          </a:p>
          <a:p>
            <a:pPr marL="360000" indent="-457200">
              <a:spcAft>
                <a:spcPts val="600"/>
              </a:spcAft>
              <a:buFont typeface="+mj-lt"/>
              <a:buAutoNum type="arabicPeriod"/>
            </a:pPr>
            <a:r>
              <a:rPr lang="de-DE" sz="2200" dirty="0">
                <a:solidFill>
                  <a:schemeClr val="tx2"/>
                </a:solidFill>
                <a:latin typeface="+mn-lt"/>
              </a:rPr>
              <a:t>Exkurs: Außerschulische BNE am Lernort Wald </a:t>
            </a:r>
          </a:p>
          <a:p>
            <a:pPr marL="360000" indent="-457200">
              <a:spcAft>
                <a:spcPts val="600"/>
              </a:spcAft>
              <a:buFont typeface="+mj-lt"/>
              <a:buAutoNum type="arabicPeriod"/>
            </a:pPr>
            <a:r>
              <a:rPr lang="de-DE" sz="2200" dirty="0">
                <a:solidFill>
                  <a:schemeClr val="tx2"/>
                </a:solidFill>
                <a:latin typeface="+mn-lt"/>
              </a:rPr>
              <a:t>Außerschulische Lernorte</a:t>
            </a:r>
          </a:p>
          <a:p>
            <a:pPr marL="360000" indent="-457200">
              <a:spcAft>
                <a:spcPts val="600"/>
              </a:spcAft>
              <a:buFont typeface="+mj-lt"/>
              <a:buAutoNum type="arabicPeriod"/>
            </a:pPr>
            <a:r>
              <a:rPr lang="de-DE" sz="2200" dirty="0">
                <a:solidFill>
                  <a:schemeClr val="tx2"/>
                </a:solidFill>
                <a:latin typeface="+mn-lt"/>
              </a:rPr>
              <a:t>Exkurs: Reformpädagogik</a:t>
            </a:r>
          </a:p>
          <a:p>
            <a:pPr marL="468000" indent="-457200">
              <a:spcAft>
                <a:spcPts val="600"/>
              </a:spcAft>
              <a:buFont typeface="+mj-lt"/>
              <a:buAutoNum type="arabicPeriod"/>
            </a:pPr>
            <a:r>
              <a:rPr lang="de-DE" sz="2200" dirty="0">
                <a:solidFill>
                  <a:schemeClr val="tx2"/>
                </a:solidFill>
                <a:latin typeface="+mn-lt"/>
              </a:rPr>
              <a:t>Allgemeine Didaktik, Bildung als Allgemeinbildung und Allgemeindidaktische Modelle</a:t>
            </a:r>
          </a:p>
        </p:txBody>
      </p:sp>
      <p:sp>
        <p:nvSpPr>
          <p:cNvPr id="5" name="Foliennummernplatzhalter 1">
            <a:extLst>
              <a:ext uri="{FF2B5EF4-FFF2-40B4-BE49-F238E27FC236}">
                <a16:creationId xmlns:a16="http://schemas.microsoft.com/office/drawing/2014/main" id="{B8E584B8-A009-4BBA-BD20-3A0D7FBE73FB}"/>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r>
              <a:rPr lang="de-DE" sz="1200" dirty="0">
                <a:solidFill>
                  <a:srgbClr val="0D2C5A"/>
                </a:solidFill>
              </a:rPr>
              <a:t>12</a:t>
            </a:r>
          </a:p>
        </p:txBody>
      </p:sp>
      <p:sp>
        <p:nvSpPr>
          <p:cNvPr id="6" name="Textfeld 5">
            <a:extLst>
              <a:ext uri="{FF2B5EF4-FFF2-40B4-BE49-F238E27FC236}">
                <a16:creationId xmlns:a16="http://schemas.microsoft.com/office/drawing/2014/main" id="{7471FC87-B112-4976-8F38-0A2CBE80126B}"/>
              </a:ext>
            </a:extLst>
          </p:cNvPr>
          <p:cNvSpPr txBox="1"/>
          <p:nvPr/>
        </p:nvSpPr>
        <p:spPr>
          <a:xfrm>
            <a:off x="3711027" y="6454942"/>
            <a:ext cx="1721946" cy="461665"/>
          </a:xfrm>
          <a:prstGeom prst="rect">
            <a:avLst/>
          </a:prstGeom>
          <a:noFill/>
        </p:spPr>
        <p:txBody>
          <a:bodyPr wrap="none" rtlCol="0">
            <a:spAutoFit/>
          </a:bodyPr>
          <a:lstStyle/>
          <a:p>
            <a:pPr algn="ctr"/>
            <a:r>
              <a:rPr lang="de-DE" sz="1200" dirty="0">
                <a:solidFill>
                  <a:srgbClr val="0D2C5A"/>
                </a:solidFill>
              </a:rPr>
              <a:t>Prof. Dr. Björn Egbert</a:t>
            </a:r>
            <a:br>
              <a:rPr lang="de-DE" sz="1200" dirty="0">
                <a:solidFill>
                  <a:srgbClr val="0D2C5A"/>
                </a:solidFill>
              </a:rPr>
            </a:br>
            <a:r>
              <a:rPr lang="de-DE" sz="1200" dirty="0">
                <a:solidFill>
                  <a:srgbClr val="0D2C5A"/>
                </a:solidFill>
              </a:rPr>
              <a:t>egbert@uni-potsdam.de</a:t>
            </a:r>
          </a:p>
        </p:txBody>
      </p:sp>
      <p:sp>
        <p:nvSpPr>
          <p:cNvPr id="9" name="Titel 1">
            <a:extLst>
              <a:ext uri="{FF2B5EF4-FFF2-40B4-BE49-F238E27FC236}">
                <a16:creationId xmlns:a16="http://schemas.microsoft.com/office/drawing/2014/main" id="{401921F1-B6D1-4D1F-88C0-67815F679C49}"/>
              </a:ext>
            </a:extLst>
          </p:cNvPr>
          <p:cNvSpPr txBox="1">
            <a:spLocks/>
          </p:cNvSpPr>
          <p:nvPr/>
        </p:nvSpPr>
        <p:spPr>
          <a:xfrm>
            <a:off x="1439144" y="1052736"/>
            <a:ext cx="7704856"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514350" indent="-514350" algn="r">
              <a:buFont typeface="+mj-lt"/>
              <a:buAutoNum type="romanUcPeriod" startAt="3"/>
            </a:pPr>
            <a:r>
              <a:rPr lang="de-DE" b="0" dirty="0">
                <a:solidFill>
                  <a:srgbClr val="002060"/>
                </a:solidFill>
              </a:rPr>
              <a:t>Grundlagen der Pädagogik und Didaktik</a:t>
            </a:r>
            <a:endParaRPr lang="de-DE" b="0" dirty="0"/>
          </a:p>
        </p:txBody>
      </p:sp>
    </p:spTree>
    <p:extLst>
      <p:ext uri="{BB962C8B-B14F-4D97-AF65-F5344CB8AC3E}">
        <p14:creationId xmlns:p14="http://schemas.microsoft.com/office/powerpoint/2010/main" val="11897115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467544" y="1556792"/>
            <a:ext cx="8136904" cy="830997"/>
          </a:xfrm>
          <a:prstGeom prst="rect">
            <a:avLst/>
          </a:prstGeom>
          <a:noFill/>
        </p:spPr>
        <p:txBody>
          <a:bodyPr wrap="square" rtlCol="0">
            <a:spAutoFit/>
          </a:bodyPr>
          <a:lstStyle/>
          <a:p>
            <a:r>
              <a:rPr lang="de-DE" altLang="de-DE" sz="2400" b="1" dirty="0">
                <a:solidFill>
                  <a:schemeClr val="tx2">
                    <a:lumMod val="75000"/>
                  </a:schemeClr>
                </a:solidFill>
              </a:rPr>
              <a:t>Bildung als Allgemeinbildung? </a:t>
            </a:r>
          </a:p>
          <a:p>
            <a:r>
              <a:rPr lang="de-DE" altLang="de-DE" sz="2400" dirty="0">
                <a:solidFill>
                  <a:schemeClr val="tx2">
                    <a:lumMod val="75000"/>
                  </a:schemeClr>
                </a:solidFill>
              </a:rPr>
              <a:t>Gedanken aus der bildungstheoretischen Diskussion.</a:t>
            </a:r>
            <a:endParaRPr lang="de-DE" sz="2400" dirty="0">
              <a:solidFill>
                <a:schemeClr val="tx2">
                  <a:lumMod val="75000"/>
                </a:schemeClr>
              </a:solidFill>
            </a:endParaRPr>
          </a:p>
        </p:txBody>
      </p:sp>
      <p:sp>
        <p:nvSpPr>
          <p:cNvPr id="8" name="Textfeld 7">
            <a:extLst>
              <a:ext uri="{FF2B5EF4-FFF2-40B4-BE49-F238E27FC236}">
                <a16:creationId xmlns:a16="http://schemas.microsoft.com/office/drawing/2014/main" id="{7FF53251-DE16-41E6-9742-474E6B18034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9F4AE0A-16C4-49B8-834B-3D81B21DD35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100</a:t>
            </a:fld>
            <a:endParaRPr lang="de-DE" sz="1600" dirty="0">
              <a:solidFill>
                <a:srgbClr val="0D2C5A"/>
              </a:solidFill>
            </a:endParaRPr>
          </a:p>
        </p:txBody>
      </p:sp>
      <p:sp>
        <p:nvSpPr>
          <p:cNvPr id="9" name="Textfeld 8">
            <a:extLst>
              <a:ext uri="{FF2B5EF4-FFF2-40B4-BE49-F238E27FC236}">
                <a16:creationId xmlns:a16="http://schemas.microsoft.com/office/drawing/2014/main" id="{C34CF9B8-FE62-4687-9E1A-66DFB92781F4}"/>
              </a:ext>
            </a:extLst>
          </p:cNvPr>
          <p:cNvSpPr txBox="1"/>
          <p:nvPr/>
        </p:nvSpPr>
        <p:spPr>
          <a:xfrm>
            <a:off x="508595" y="2630523"/>
            <a:ext cx="8126808" cy="3539430"/>
          </a:xfrm>
          <a:prstGeom prst="rect">
            <a:avLst/>
          </a:prstGeom>
          <a:noFill/>
        </p:spPr>
        <p:txBody>
          <a:bodyPr wrap="square" rtlCol="0">
            <a:spAutoFit/>
          </a:bodyPr>
          <a:lstStyle/>
          <a:p>
            <a:pPr lvl="0" algn="just">
              <a:lnSpc>
                <a:spcPct val="150000"/>
              </a:lnSpc>
            </a:pPr>
            <a:r>
              <a:rPr lang="de-DE" sz="2400" dirty="0">
                <a:solidFill>
                  <a:schemeClr val="tx2">
                    <a:lumMod val="75000"/>
                  </a:schemeClr>
                </a:solidFill>
              </a:rPr>
              <a:t>Trennung von allgemeiner und spezieller Bildung!</a:t>
            </a:r>
          </a:p>
          <a:p>
            <a:pPr marL="800100" lvl="1" indent="-342900" algn="just">
              <a:lnSpc>
                <a:spcPct val="150000"/>
              </a:lnSpc>
              <a:buFont typeface="Symbol" panose="05050102010706020507" pitchFamily="18" charset="2"/>
              <a:buChar char="®"/>
            </a:pPr>
            <a:r>
              <a:rPr lang="de-DE" sz="2400" dirty="0">
                <a:solidFill>
                  <a:schemeClr val="tx2">
                    <a:lumMod val="75000"/>
                  </a:schemeClr>
                </a:solidFill>
              </a:rPr>
              <a:t> Trennung von allgemeinbildender und beruflicher Schule</a:t>
            </a:r>
          </a:p>
          <a:p>
            <a:pPr marL="800100" lvl="1" indent="-342900" algn="just">
              <a:lnSpc>
                <a:spcPct val="150000"/>
              </a:lnSpc>
              <a:buFont typeface="Symbol" panose="05050102010706020507" pitchFamily="18" charset="2"/>
              <a:buChar char="®"/>
            </a:pPr>
            <a:r>
              <a:rPr lang="de-DE" sz="2400" dirty="0">
                <a:solidFill>
                  <a:schemeClr val="tx2">
                    <a:lumMod val="75000"/>
                  </a:schemeClr>
                </a:solidFill>
              </a:rPr>
              <a:t> bis gegenwärtig in Form von Dualem Bildungssystem</a:t>
            </a:r>
          </a:p>
          <a:p>
            <a:pPr lvl="0" algn="just"/>
            <a:endParaRPr lang="de-DE" sz="2400" dirty="0">
              <a:solidFill>
                <a:schemeClr val="tx2">
                  <a:lumMod val="75000"/>
                </a:schemeClr>
              </a:solidFill>
            </a:endParaRPr>
          </a:p>
          <a:p>
            <a:pPr lvl="0" algn="just"/>
            <a:endParaRPr lang="de-DE" sz="2000" dirty="0">
              <a:solidFill>
                <a:schemeClr val="tx2">
                  <a:lumMod val="75000"/>
                </a:schemeClr>
              </a:solidFill>
            </a:endParaRPr>
          </a:p>
          <a:p>
            <a:pPr lvl="0" algn="just"/>
            <a:r>
              <a:rPr lang="de-DE" sz="2400" dirty="0">
                <a:solidFill>
                  <a:schemeClr val="tx2">
                    <a:lumMod val="75000"/>
                  </a:schemeClr>
                </a:solidFill>
              </a:rPr>
              <a:t>An den neuhumanistischen Bildungsidealen wurde deutliche Kritik geübt, da diese das realpraktische Leben ausklammerten (z. B. durch Kerschensteiner, Spranger und Litt).</a:t>
            </a:r>
          </a:p>
        </p:txBody>
      </p:sp>
      <p:sp>
        <p:nvSpPr>
          <p:cNvPr id="11" name="Titel 1">
            <a:extLst>
              <a:ext uri="{FF2B5EF4-FFF2-40B4-BE49-F238E27FC236}">
                <a16:creationId xmlns:a16="http://schemas.microsoft.com/office/drawing/2014/main" id="{E88C0EB3-5A3F-4120-8A94-4965CF34B31D}"/>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197550888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467544" y="1556792"/>
            <a:ext cx="8136904" cy="830997"/>
          </a:xfrm>
          <a:prstGeom prst="rect">
            <a:avLst/>
          </a:prstGeom>
          <a:noFill/>
        </p:spPr>
        <p:txBody>
          <a:bodyPr wrap="square" rtlCol="0">
            <a:spAutoFit/>
          </a:bodyPr>
          <a:lstStyle/>
          <a:p>
            <a:r>
              <a:rPr lang="de-DE" altLang="de-DE" sz="2400" b="1" dirty="0">
                <a:solidFill>
                  <a:schemeClr val="tx2">
                    <a:lumMod val="75000"/>
                  </a:schemeClr>
                </a:solidFill>
              </a:rPr>
              <a:t>Bildung als Allgemeinbildung? </a:t>
            </a:r>
          </a:p>
          <a:p>
            <a:r>
              <a:rPr lang="de-DE" altLang="de-DE" sz="2400" dirty="0">
                <a:solidFill>
                  <a:schemeClr val="tx2">
                    <a:lumMod val="75000"/>
                  </a:schemeClr>
                </a:solidFill>
              </a:rPr>
              <a:t>Gedanken aus der bildungstheoretischen Diskussion.</a:t>
            </a:r>
            <a:endParaRPr lang="de-DE" sz="2400" dirty="0">
              <a:solidFill>
                <a:schemeClr val="tx2">
                  <a:lumMod val="75000"/>
                </a:schemeClr>
              </a:solidFill>
            </a:endParaRPr>
          </a:p>
        </p:txBody>
      </p:sp>
      <p:sp>
        <p:nvSpPr>
          <p:cNvPr id="8" name="Textfeld 7">
            <a:extLst>
              <a:ext uri="{FF2B5EF4-FFF2-40B4-BE49-F238E27FC236}">
                <a16:creationId xmlns:a16="http://schemas.microsoft.com/office/drawing/2014/main" id="{7FF53251-DE16-41E6-9742-474E6B18034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9F4AE0A-16C4-49B8-834B-3D81B21DD35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101</a:t>
            </a:fld>
            <a:endParaRPr lang="de-DE" sz="1600" dirty="0">
              <a:solidFill>
                <a:srgbClr val="0D2C5A"/>
              </a:solidFill>
            </a:endParaRPr>
          </a:p>
        </p:txBody>
      </p:sp>
      <p:sp>
        <p:nvSpPr>
          <p:cNvPr id="10" name="Textfeld 9">
            <a:extLst>
              <a:ext uri="{FF2B5EF4-FFF2-40B4-BE49-F238E27FC236}">
                <a16:creationId xmlns:a16="http://schemas.microsoft.com/office/drawing/2014/main" id="{95432361-B494-4364-A2BD-78966DCB9D7E}"/>
              </a:ext>
            </a:extLst>
          </p:cNvPr>
          <p:cNvSpPr txBox="1"/>
          <p:nvPr/>
        </p:nvSpPr>
        <p:spPr>
          <a:xfrm>
            <a:off x="467544" y="2574771"/>
            <a:ext cx="8342832" cy="3662541"/>
          </a:xfrm>
          <a:prstGeom prst="rect">
            <a:avLst/>
          </a:prstGeom>
          <a:noFill/>
        </p:spPr>
        <p:txBody>
          <a:bodyPr wrap="square" rtlCol="0">
            <a:spAutoFit/>
          </a:bodyPr>
          <a:lstStyle/>
          <a:p>
            <a:pPr lvl="0"/>
            <a:r>
              <a:rPr lang="de-DE" sz="2400" dirty="0">
                <a:solidFill>
                  <a:schemeClr val="tx2">
                    <a:lumMod val="75000"/>
                  </a:schemeClr>
                </a:solidFill>
                <a:effectLst>
                  <a:outerShdw blurRad="38100" dist="38100" dir="2700000" algn="tl">
                    <a:srgbClr val="000000">
                      <a:alpha val="43137"/>
                    </a:srgbClr>
                  </a:outerShdw>
                </a:effectLst>
              </a:rPr>
              <a:t>Georg Kerschensteiner </a:t>
            </a:r>
            <a:r>
              <a:rPr lang="de-DE" sz="2400" dirty="0">
                <a:solidFill>
                  <a:schemeClr val="tx2">
                    <a:lumMod val="75000"/>
                  </a:schemeClr>
                </a:solidFill>
              </a:rPr>
              <a:t>(Reformpädagoge: Arbeitsschulansatz; 1854-1932):</a:t>
            </a:r>
          </a:p>
          <a:p>
            <a:pPr lvl="0"/>
            <a:endParaRPr lang="de-DE" sz="2400" dirty="0">
              <a:solidFill>
                <a:schemeClr val="tx2">
                  <a:lumMod val="75000"/>
                </a:schemeClr>
              </a:solidFill>
            </a:endParaRPr>
          </a:p>
          <a:p>
            <a:pPr marL="342900" lvl="0" indent="-342900">
              <a:spcAft>
                <a:spcPts val="600"/>
              </a:spcAft>
              <a:buFont typeface="Arial" panose="020B0604020202020204" pitchFamily="34" charset="0"/>
              <a:buChar char="•"/>
            </a:pPr>
            <a:r>
              <a:rPr lang="de-DE" sz="2400" dirty="0">
                <a:solidFill>
                  <a:schemeClr val="tx2">
                    <a:lumMod val="75000"/>
                  </a:schemeClr>
                </a:solidFill>
              </a:rPr>
              <a:t>Bildung solle für das praktische Leben tüchtig machen </a:t>
            </a:r>
          </a:p>
          <a:p>
            <a:pPr marL="342900" lvl="0" indent="-342900">
              <a:spcAft>
                <a:spcPts val="600"/>
              </a:spcAft>
              <a:buFont typeface="Arial" panose="020B0604020202020204" pitchFamily="34" charset="0"/>
              <a:buChar char="•"/>
            </a:pPr>
            <a:r>
              <a:rPr lang="de-DE" sz="2400" dirty="0">
                <a:solidFill>
                  <a:schemeClr val="tx2">
                    <a:lumMod val="75000"/>
                  </a:schemeClr>
                </a:solidFill>
              </a:rPr>
              <a:t>gegen die Ausklammerung des ‚Getriebe der Welt’, in dem sich die Gebildeten zu bewähren haben, aus dem Bildungsbegriff</a:t>
            </a:r>
          </a:p>
          <a:p>
            <a:pPr marL="342900" lvl="0" indent="-342900">
              <a:spcAft>
                <a:spcPts val="600"/>
              </a:spcAft>
              <a:buFont typeface="Arial" panose="020B0604020202020204" pitchFamily="34" charset="0"/>
              <a:buChar char="•"/>
            </a:pPr>
            <a:r>
              <a:rPr lang="de-DE" sz="2400" i="1" dirty="0">
                <a:solidFill>
                  <a:schemeClr val="tx2">
                    <a:lumMod val="75000"/>
                  </a:schemeClr>
                </a:solidFill>
              </a:rPr>
              <a:t>Nützlichkeit</a:t>
            </a:r>
            <a:r>
              <a:rPr lang="de-DE" sz="2400" dirty="0">
                <a:solidFill>
                  <a:schemeClr val="tx2">
                    <a:lumMod val="75000"/>
                  </a:schemeClr>
                </a:solidFill>
              </a:rPr>
              <a:t> als Dimension von Bildung</a:t>
            </a:r>
          </a:p>
          <a:p>
            <a:pPr marL="342900" lvl="0" indent="-342900">
              <a:spcAft>
                <a:spcPts val="600"/>
              </a:spcAft>
              <a:buFont typeface="Arial" panose="020B0604020202020204" pitchFamily="34" charset="0"/>
              <a:buChar char="•"/>
            </a:pPr>
            <a:r>
              <a:rPr lang="de-DE" sz="2400" dirty="0">
                <a:solidFill>
                  <a:schemeClr val="tx2">
                    <a:lumMod val="75000"/>
                  </a:schemeClr>
                </a:solidFill>
              </a:rPr>
              <a:t>Arbeit und Beruf als Fundamente der Bildung</a:t>
            </a:r>
          </a:p>
          <a:p>
            <a:endParaRPr lang="de-DE" sz="2000" dirty="0">
              <a:solidFill>
                <a:schemeClr val="tx2">
                  <a:lumMod val="75000"/>
                </a:schemeClr>
              </a:solidFill>
            </a:endParaRPr>
          </a:p>
        </p:txBody>
      </p:sp>
      <p:sp>
        <p:nvSpPr>
          <p:cNvPr id="11" name="Titel 1">
            <a:extLst>
              <a:ext uri="{FF2B5EF4-FFF2-40B4-BE49-F238E27FC236}">
                <a16:creationId xmlns:a16="http://schemas.microsoft.com/office/drawing/2014/main" id="{23910CA5-A181-4752-9DDD-D6D7BED40523}"/>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2818722428"/>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467544" y="1556792"/>
            <a:ext cx="813690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8" name="Textfeld 7">
            <a:extLst>
              <a:ext uri="{FF2B5EF4-FFF2-40B4-BE49-F238E27FC236}">
                <a16:creationId xmlns:a16="http://schemas.microsoft.com/office/drawing/2014/main" id="{7FF53251-DE16-41E6-9742-474E6B18034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9F4AE0A-16C4-49B8-834B-3D81B21DD35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a:solidFill>
                  <a:srgbClr val="0D2C5A"/>
                </a:solidFill>
              </a:rPr>
              <a:pPr lvl="3" algn="r"/>
              <a:t>102</a:t>
            </a:fld>
            <a:endParaRPr lang="de-DE" sz="1200" dirty="0">
              <a:solidFill>
                <a:srgbClr val="0D2C5A"/>
              </a:solidFill>
            </a:endParaRPr>
          </a:p>
        </p:txBody>
      </p:sp>
      <p:sp>
        <p:nvSpPr>
          <p:cNvPr id="10" name="Textfeld 9">
            <a:extLst>
              <a:ext uri="{FF2B5EF4-FFF2-40B4-BE49-F238E27FC236}">
                <a16:creationId xmlns:a16="http://schemas.microsoft.com/office/drawing/2014/main" id="{95432361-B494-4364-A2BD-78966DCB9D7E}"/>
              </a:ext>
            </a:extLst>
          </p:cNvPr>
          <p:cNvSpPr txBox="1"/>
          <p:nvPr/>
        </p:nvSpPr>
        <p:spPr>
          <a:xfrm>
            <a:off x="467544" y="2584643"/>
            <a:ext cx="8342832" cy="3508653"/>
          </a:xfrm>
          <a:prstGeom prst="rect">
            <a:avLst/>
          </a:prstGeom>
          <a:noFill/>
        </p:spPr>
        <p:txBody>
          <a:bodyPr wrap="square" rtlCol="0">
            <a:spAutoFit/>
          </a:bodyPr>
          <a:lstStyle/>
          <a:p>
            <a:pPr lvl="0"/>
            <a:r>
              <a:rPr lang="de-DE" sz="2400" dirty="0">
                <a:solidFill>
                  <a:schemeClr val="tx2">
                    <a:lumMod val="75000"/>
                  </a:schemeClr>
                </a:solidFill>
                <a:effectLst>
                  <a:outerShdw blurRad="38100" dist="38100" dir="2700000" algn="tl">
                    <a:srgbClr val="000000">
                      <a:alpha val="43137"/>
                    </a:srgbClr>
                  </a:outerShdw>
                </a:effectLst>
                <a:latin typeface="+mj-lt"/>
              </a:rPr>
              <a:t>Georg Kerschensteiner </a:t>
            </a:r>
            <a:r>
              <a:rPr lang="de-DE" sz="2400" dirty="0">
                <a:solidFill>
                  <a:schemeClr val="tx2">
                    <a:lumMod val="75000"/>
                  </a:schemeClr>
                </a:solidFill>
                <a:latin typeface="+mj-lt"/>
              </a:rPr>
              <a:t>(Reformpädagoge: Arbeitsschulansatz; 1854-1932):</a:t>
            </a:r>
          </a:p>
          <a:p>
            <a:pPr lvl="0"/>
            <a:endParaRPr lang="de-DE" sz="2400" dirty="0">
              <a:solidFill>
                <a:schemeClr val="tx2">
                  <a:lumMod val="75000"/>
                </a:schemeClr>
              </a:solidFill>
              <a:latin typeface="+mj-lt"/>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de-DE" sz="2400" b="0" i="0" u="none" strike="noStrike" kern="1200" cap="none" spc="0" normalizeH="0" baseline="0" noProof="0" dirty="0">
                <a:ln>
                  <a:noFill/>
                </a:ln>
                <a:solidFill>
                  <a:srgbClr val="1F497D">
                    <a:lumMod val="75000"/>
                  </a:srgbClr>
                </a:solidFill>
                <a:effectLst/>
                <a:uLnTx/>
                <a:uFillTx/>
                <a:latin typeface="Calibri"/>
                <a:ea typeface="+mn-ea"/>
                <a:cs typeface="+mn-cs"/>
              </a:rPr>
              <a:t>„Was man nicht nützt, ist eine schwere Last, und aller bloße Kenntniserwerb, der nicht früher oder später Beziehungen zum persönlichen, praktischen und öffentlichen Leben des einzelnen gewinnt, ist eine Danaidenarbeit.“ (Kerschensteiner 1904, zitiert nach Kruber 2006, S. 189)</a:t>
            </a:r>
          </a:p>
          <a:p>
            <a:endParaRPr lang="de-DE" sz="2000" dirty="0">
              <a:solidFill>
                <a:schemeClr val="tx2">
                  <a:lumMod val="75000"/>
                </a:schemeClr>
              </a:solidFill>
              <a:latin typeface="+mj-lt"/>
            </a:endParaRPr>
          </a:p>
        </p:txBody>
      </p:sp>
      <p:sp>
        <p:nvSpPr>
          <p:cNvPr id="11" name="Titel 1">
            <a:extLst>
              <a:ext uri="{FF2B5EF4-FFF2-40B4-BE49-F238E27FC236}">
                <a16:creationId xmlns:a16="http://schemas.microsoft.com/office/drawing/2014/main" id="{215CBD24-0A62-419D-A599-2FD04D9A0590}"/>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2705868707"/>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467544" y="1556792"/>
            <a:ext cx="813690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8" name="Textfeld 7">
            <a:extLst>
              <a:ext uri="{FF2B5EF4-FFF2-40B4-BE49-F238E27FC236}">
                <a16:creationId xmlns:a16="http://schemas.microsoft.com/office/drawing/2014/main" id="{7FF53251-DE16-41E6-9742-474E6B18034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9F4AE0A-16C4-49B8-834B-3D81B21DD35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103</a:t>
            </a:fld>
            <a:endParaRPr lang="de-DE" sz="1600" dirty="0">
              <a:solidFill>
                <a:srgbClr val="0D2C5A"/>
              </a:solidFill>
            </a:endParaRPr>
          </a:p>
        </p:txBody>
      </p:sp>
      <p:sp>
        <p:nvSpPr>
          <p:cNvPr id="10" name="Textfeld 9">
            <a:extLst>
              <a:ext uri="{FF2B5EF4-FFF2-40B4-BE49-F238E27FC236}">
                <a16:creationId xmlns:a16="http://schemas.microsoft.com/office/drawing/2014/main" id="{95432361-B494-4364-A2BD-78966DCB9D7E}"/>
              </a:ext>
            </a:extLst>
          </p:cNvPr>
          <p:cNvSpPr txBox="1"/>
          <p:nvPr/>
        </p:nvSpPr>
        <p:spPr>
          <a:xfrm>
            <a:off x="467544" y="2575351"/>
            <a:ext cx="7848872" cy="3877985"/>
          </a:xfrm>
          <a:prstGeom prst="rect">
            <a:avLst/>
          </a:prstGeom>
          <a:noFill/>
        </p:spPr>
        <p:txBody>
          <a:bodyPr wrap="square" rtlCol="0">
            <a:spAutoFit/>
          </a:bodyPr>
          <a:lstStyle/>
          <a:p>
            <a:pPr lvl="0"/>
            <a:r>
              <a:rPr lang="de-DE" sz="2400" dirty="0">
                <a:solidFill>
                  <a:schemeClr val="tx2">
                    <a:lumMod val="75000"/>
                  </a:schemeClr>
                </a:solidFill>
                <a:effectLst>
                  <a:outerShdw blurRad="38100" dist="38100" dir="2700000" algn="tl">
                    <a:srgbClr val="000000">
                      <a:alpha val="43137"/>
                    </a:srgbClr>
                  </a:outerShdw>
                </a:effectLst>
                <a:latin typeface="+mj-lt"/>
              </a:rPr>
              <a:t>Georg Kerschensteiner </a:t>
            </a:r>
            <a:r>
              <a:rPr lang="de-DE" sz="2400" dirty="0">
                <a:solidFill>
                  <a:schemeClr val="tx2">
                    <a:lumMod val="75000"/>
                  </a:schemeClr>
                </a:solidFill>
                <a:latin typeface="+mj-lt"/>
              </a:rPr>
              <a:t>(Reformpädagoge: Arbeitsschulansatz; 1854-1932):</a:t>
            </a:r>
          </a:p>
          <a:p>
            <a:pPr lvl="0"/>
            <a:endParaRPr lang="de-DE" sz="2400" dirty="0">
              <a:solidFill>
                <a:schemeClr val="tx2">
                  <a:lumMod val="75000"/>
                </a:schemeClr>
              </a:solidFill>
              <a:latin typeface="+mj-lt"/>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2200" b="0" i="0" u="none" strike="noStrike" kern="1200" cap="none" spc="0" normalizeH="0" baseline="0" noProof="0" dirty="0">
                <a:ln>
                  <a:noFill/>
                </a:ln>
                <a:solidFill>
                  <a:srgbClr val="1F497D">
                    <a:lumMod val="75000"/>
                  </a:srgbClr>
                </a:solidFill>
                <a:effectLst/>
                <a:uLnTx/>
                <a:uFillTx/>
                <a:latin typeface="Calibri"/>
                <a:ea typeface="+mn-ea"/>
                <a:cs typeface="+mn-cs"/>
              </a:rPr>
              <a:t>Gerade durch Einbeziehung bspw. der Arbeit in den Unterricht werden individuelle Begabungen gefördert und wichtige gesellschaftliche Einstellungen erworben.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de-DE" sz="22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2200" b="0" i="0" u="none" strike="noStrike" kern="1200" cap="none" spc="0" normalizeH="0" baseline="0" noProof="0" dirty="0">
                <a:ln>
                  <a:noFill/>
                </a:ln>
                <a:solidFill>
                  <a:srgbClr val="1F497D">
                    <a:lumMod val="75000"/>
                  </a:srgbClr>
                </a:solidFill>
                <a:effectLst/>
                <a:uLnTx/>
                <a:uFillTx/>
                <a:latin typeface="Calibri"/>
                <a:ea typeface="+mn-ea"/>
                <a:cs typeface="+mn-cs"/>
              </a:rPr>
              <a:t>Seine Vorstellung: </a:t>
            </a:r>
          </a:p>
          <a:p>
            <a:pPr marL="342900" marR="0" lvl="0" indent="-34290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de-DE" sz="2200" b="0" i="0" u="none" strike="noStrike" kern="1200" cap="none" spc="0" normalizeH="0" baseline="0" noProof="0" dirty="0">
                <a:ln>
                  <a:noFill/>
                </a:ln>
                <a:solidFill>
                  <a:srgbClr val="1F497D">
                    <a:lumMod val="75000"/>
                  </a:srgbClr>
                </a:solidFill>
                <a:effectLst/>
                <a:uLnTx/>
                <a:uFillTx/>
                <a:latin typeface="Calibri"/>
                <a:ea typeface="+mn-ea"/>
                <a:cs typeface="+mn-cs"/>
              </a:rPr>
              <a:t>Wechselseitige Ergänzung zwischen Allgemeinbildung und Berufsbildung zur ‚allgemeinen Menschenbildung’.</a:t>
            </a:r>
          </a:p>
          <a:p>
            <a:endParaRPr lang="de-DE" sz="2000" dirty="0">
              <a:solidFill>
                <a:schemeClr val="tx2">
                  <a:lumMod val="75000"/>
                </a:schemeClr>
              </a:solidFill>
              <a:latin typeface="+mj-lt"/>
            </a:endParaRPr>
          </a:p>
        </p:txBody>
      </p:sp>
      <p:sp>
        <p:nvSpPr>
          <p:cNvPr id="11" name="Titel 1">
            <a:extLst>
              <a:ext uri="{FF2B5EF4-FFF2-40B4-BE49-F238E27FC236}">
                <a16:creationId xmlns:a16="http://schemas.microsoft.com/office/drawing/2014/main" id="{B7E4EC4A-2F48-4144-B004-B407EDD46067}"/>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1759565459"/>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44116" y="2564904"/>
            <a:ext cx="7776864" cy="4231928"/>
          </a:xfrm>
          <a:prstGeom prst="rect">
            <a:avLst/>
          </a:prstGeom>
          <a:noFill/>
        </p:spPr>
        <p:txBody>
          <a:bodyPr wrap="square" rtlCol="0">
            <a:spAutoFit/>
          </a:bodyPr>
          <a:lstStyle/>
          <a:p>
            <a:pPr lvl="0"/>
            <a:r>
              <a:rPr lang="de-DE" sz="2200" dirty="0">
                <a:solidFill>
                  <a:srgbClr val="0D2C5A"/>
                </a:solidFill>
                <a:effectLst>
                  <a:outerShdw blurRad="38100" dist="38100" dir="2700000" algn="tl">
                    <a:srgbClr val="000000">
                      <a:alpha val="43137"/>
                    </a:srgbClr>
                  </a:outerShdw>
                </a:effectLst>
              </a:rPr>
              <a:t>Theodor Litt </a:t>
            </a:r>
            <a:r>
              <a:rPr lang="de-DE" sz="2200" dirty="0">
                <a:solidFill>
                  <a:srgbClr val="0D2C5A"/>
                </a:solidFill>
              </a:rPr>
              <a:t>(1880-1962), kann in Ansätzen der Reformpädagogik zugeordnet werden:</a:t>
            </a:r>
          </a:p>
          <a:p>
            <a:pPr marL="342900" lvl="0" indent="-342900">
              <a:spcBef>
                <a:spcPts val="1200"/>
              </a:spcBef>
              <a:spcAft>
                <a:spcPts val="600"/>
              </a:spcAft>
              <a:buFont typeface="Arial" panose="020B0604020202020204" pitchFamily="34" charset="0"/>
              <a:buChar char="•"/>
            </a:pPr>
            <a:r>
              <a:rPr lang="de-DE" sz="2200" dirty="0">
                <a:solidFill>
                  <a:srgbClr val="0D2C5A"/>
                </a:solidFill>
              </a:rPr>
              <a:t>Schule habe die Aufgabe, die Alltagstauglichkeit und die Eigenverantwortung des Heranwachsenden zu gewährleisten und zu unterstützen!</a:t>
            </a:r>
          </a:p>
          <a:p>
            <a:pPr marL="342900" lvl="0" indent="-342900">
              <a:spcAft>
                <a:spcPts val="600"/>
              </a:spcAft>
              <a:buFont typeface="Arial" panose="020B0604020202020204" pitchFamily="34" charset="0"/>
              <a:buChar char="•"/>
            </a:pPr>
            <a:r>
              <a:rPr lang="de-DE" sz="2200" dirty="0">
                <a:solidFill>
                  <a:srgbClr val="0D2C5A"/>
                </a:solidFill>
              </a:rPr>
              <a:t>Bildung nicht in </a:t>
            </a:r>
            <a:r>
              <a:rPr lang="de-DE" sz="2200" i="1" dirty="0">
                <a:solidFill>
                  <a:srgbClr val="0D2C5A"/>
                </a:solidFill>
              </a:rPr>
              <a:t>Schonraum</a:t>
            </a:r>
            <a:r>
              <a:rPr lang="de-DE" sz="2200" dirty="0">
                <a:solidFill>
                  <a:srgbClr val="0D2C5A"/>
                </a:solidFill>
              </a:rPr>
              <a:t> verlegen abseits der Lebensrealität</a:t>
            </a:r>
          </a:p>
          <a:p>
            <a:pPr marL="342900" lvl="0" indent="-342900">
              <a:spcAft>
                <a:spcPts val="600"/>
              </a:spcAft>
              <a:buFont typeface="Arial" panose="020B0604020202020204" pitchFamily="34" charset="0"/>
              <a:buChar char="•"/>
            </a:pPr>
            <a:r>
              <a:rPr lang="de-DE" sz="2200" dirty="0">
                <a:solidFill>
                  <a:srgbClr val="0D2C5A"/>
                </a:solidFill>
              </a:rPr>
              <a:t>Technik und Wirtschaft sind wichtiger Bestandteil</a:t>
            </a:r>
          </a:p>
          <a:p>
            <a:pPr lvl="0" algn="just"/>
            <a:r>
              <a:rPr lang="de-DE" sz="2200" dirty="0">
                <a:solidFill>
                  <a:srgbClr val="0D2C5A"/>
                </a:solidFill>
              </a:rPr>
              <a:t>Bildung bezieht sich auf das Ganze und Reale der menschlichen Existenz und auf das Bestehen des Selbst in der Welt</a:t>
            </a:r>
          </a:p>
          <a:p>
            <a:pPr lvl="0" algn="just"/>
            <a:r>
              <a:rPr lang="de-DE" sz="2200" dirty="0">
                <a:solidFill>
                  <a:srgbClr val="0D2C5A"/>
                </a:solidFill>
              </a:rPr>
              <a:t>(KLAFKI war Litt´s Schüler)</a:t>
            </a:r>
          </a:p>
          <a:p>
            <a:pPr lvl="0" algn="just"/>
            <a:endParaRPr lang="de-DE" sz="2400" dirty="0">
              <a:solidFill>
                <a:schemeClr val="tx2">
                  <a:lumMod val="75000"/>
                </a:schemeClr>
              </a:solidFill>
              <a:latin typeface="+mj-lt"/>
            </a:endParaRPr>
          </a:p>
        </p:txBody>
      </p:sp>
      <p:sp>
        <p:nvSpPr>
          <p:cNvPr id="7" name="Textfeld 6">
            <a:extLst>
              <a:ext uri="{FF2B5EF4-FFF2-40B4-BE49-F238E27FC236}">
                <a16:creationId xmlns:a16="http://schemas.microsoft.com/office/drawing/2014/main" id="{8BA3E1EF-0959-48FC-8BBE-190D0177FCF3}"/>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81E1807F-C46D-40F6-97B2-46EC375C914F}"/>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104</a:t>
            </a:fld>
            <a:endParaRPr lang="de-DE" sz="1600" dirty="0">
              <a:solidFill>
                <a:srgbClr val="0D2C5A"/>
              </a:solidFill>
            </a:endParaRPr>
          </a:p>
        </p:txBody>
      </p:sp>
      <p:sp>
        <p:nvSpPr>
          <p:cNvPr id="10" name="Titel 1">
            <a:extLst>
              <a:ext uri="{FF2B5EF4-FFF2-40B4-BE49-F238E27FC236}">
                <a16:creationId xmlns:a16="http://schemas.microsoft.com/office/drawing/2014/main" id="{FA1285F2-168D-4780-9328-FB36DC656C20}"/>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1801430954"/>
      </p:ext>
    </p:extLst>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49648" y="2564904"/>
            <a:ext cx="8342832" cy="3708708"/>
          </a:xfrm>
          <a:prstGeom prst="rect">
            <a:avLst/>
          </a:prstGeom>
          <a:noFill/>
        </p:spPr>
        <p:txBody>
          <a:bodyPr wrap="square" rtlCol="0">
            <a:spAutoFit/>
          </a:bodyPr>
          <a:lstStyle/>
          <a:p>
            <a:pPr lvl="0" algn="just">
              <a:spcAft>
                <a:spcPts val="600"/>
              </a:spcAft>
            </a:pPr>
            <a:r>
              <a:rPr lang="de-DE" sz="2200" dirty="0">
                <a:solidFill>
                  <a:srgbClr val="0D2C5A"/>
                </a:solidFill>
                <a:latin typeface="+mj-lt"/>
              </a:rPr>
              <a:t>Heute vorherrschender Bildungsbegriff geprägt durch </a:t>
            </a:r>
            <a:r>
              <a:rPr lang="de-DE" sz="2200" i="1" dirty="0">
                <a:solidFill>
                  <a:srgbClr val="0D2C5A"/>
                </a:solidFill>
                <a:latin typeface="+mj-lt"/>
              </a:rPr>
              <a:t>Robinsohn</a:t>
            </a:r>
            <a:r>
              <a:rPr lang="de-DE" sz="2200" dirty="0">
                <a:solidFill>
                  <a:srgbClr val="0D2C5A"/>
                </a:solidFill>
                <a:latin typeface="+mj-lt"/>
              </a:rPr>
              <a:t> und </a:t>
            </a:r>
            <a:r>
              <a:rPr lang="de-DE" sz="2200" i="1" dirty="0">
                <a:solidFill>
                  <a:srgbClr val="0D2C5A"/>
                </a:solidFill>
                <a:latin typeface="+mj-lt"/>
              </a:rPr>
              <a:t>Klafki</a:t>
            </a:r>
            <a:r>
              <a:rPr lang="de-DE" sz="2200" dirty="0">
                <a:solidFill>
                  <a:srgbClr val="0D2C5A"/>
                </a:solidFill>
                <a:latin typeface="+mj-lt"/>
              </a:rPr>
              <a:t>:</a:t>
            </a:r>
          </a:p>
          <a:p>
            <a:pPr lvl="0" algn="just"/>
            <a:r>
              <a:rPr lang="de-DE" sz="2200" u="sng" dirty="0">
                <a:solidFill>
                  <a:srgbClr val="0D2C5A"/>
                </a:solidFill>
                <a:latin typeface="+mj-lt"/>
              </a:rPr>
              <a:t>Saul Robinsohn (1916-1972):</a:t>
            </a:r>
          </a:p>
          <a:p>
            <a:pPr lvl="0" algn="just"/>
            <a:r>
              <a:rPr lang="de-DE" sz="2200" dirty="0">
                <a:solidFill>
                  <a:srgbClr val="0D2C5A"/>
                </a:solidFill>
                <a:latin typeface="+mj-lt"/>
              </a:rPr>
              <a:t>Stellte die deutsche humanistische Schultradition massiv in Frage!</a:t>
            </a:r>
          </a:p>
          <a:p>
            <a:pPr marL="342900" lvl="0" indent="-342900">
              <a:spcAft>
                <a:spcPts val="600"/>
              </a:spcAft>
              <a:buFont typeface="Arial" panose="020B0604020202020204" pitchFamily="34" charset="0"/>
              <a:buChar char="•"/>
            </a:pPr>
            <a:r>
              <a:rPr lang="de-DE" sz="2200" dirty="0">
                <a:solidFill>
                  <a:srgbClr val="0D2C5A"/>
                </a:solidFill>
                <a:latin typeface="+mj-lt"/>
              </a:rPr>
              <a:t>Kritik an Lehrplänen, die lediglich konservativ-reproduzierend waren</a:t>
            </a:r>
          </a:p>
          <a:p>
            <a:pPr marL="342900" lvl="0" indent="-342900">
              <a:spcAft>
                <a:spcPts val="600"/>
              </a:spcAft>
              <a:buFont typeface="Arial" panose="020B0604020202020204" pitchFamily="34" charset="0"/>
              <a:buChar char="•"/>
            </a:pPr>
            <a:r>
              <a:rPr lang="de-DE" sz="2200" dirty="0">
                <a:solidFill>
                  <a:srgbClr val="0D2C5A"/>
                </a:solidFill>
                <a:latin typeface="+mj-lt"/>
              </a:rPr>
              <a:t>Curriculumreform (statt Lehrplanbegriff), ausgerichtet an den Anforderungen gegenwärtiger und zukünftiger Lebenssituationen (insbesondere Arbeit und Beruf)</a:t>
            </a:r>
          </a:p>
          <a:p>
            <a:pPr marL="342900" lvl="0" indent="-342900">
              <a:spcAft>
                <a:spcPts val="600"/>
              </a:spcAft>
              <a:buFont typeface="Arial" panose="020B0604020202020204" pitchFamily="34" charset="0"/>
              <a:buChar char="•"/>
            </a:pPr>
            <a:r>
              <a:rPr lang="de-DE" sz="2200" b="1" dirty="0">
                <a:solidFill>
                  <a:srgbClr val="0D2C5A"/>
                </a:solidFill>
                <a:latin typeface="+mj-lt"/>
              </a:rPr>
              <a:t>Angriff</a:t>
            </a:r>
            <a:r>
              <a:rPr lang="de-DE" sz="2200" dirty="0">
                <a:solidFill>
                  <a:srgbClr val="0D2C5A"/>
                </a:solidFill>
                <a:latin typeface="+mj-lt"/>
              </a:rPr>
              <a:t> auf die übermächtige Stellung der alten Sprachen (am Gymnasium)</a:t>
            </a:r>
          </a:p>
        </p:txBody>
      </p:sp>
      <p:sp>
        <p:nvSpPr>
          <p:cNvPr id="7" name="Textfeld 6">
            <a:extLst>
              <a:ext uri="{FF2B5EF4-FFF2-40B4-BE49-F238E27FC236}">
                <a16:creationId xmlns:a16="http://schemas.microsoft.com/office/drawing/2014/main" id="{D90B440A-38BE-4AC9-B88B-19AF6447BFDC}"/>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D1C23E5D-3DBF-48E9-AB31-D6A860BFC63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105</a:t>
            </a:fld>
            <a:endParaRPr lang="de-DE" sz="1600" dirty="0">
              <a:solidFill>
                <a:srgbClr val="0D2C5A"/>
              </a:solidFill>
            </a:endParaRPr>
          </a:p>
        </p:txBody>
      </p:sp>
      <p:sp>
        <p:nvSpPr>
          <p:cNvPr id="10" name="Titel 1">
            <a:extLst>
              <a:ext uri="{FF2B5EF4-FFF2-40B4-BE49-F238E27FC236}">
                <a16:creationId xmlns:a16="http://schemas.microsoft.com/office/drawing/2014/main" id="{67F6A48E-16BA-4DB0-81DF-4976F37F1A20}"/>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3569457693"/>
      </p:ext>
    </p:extLst>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49648" y="2612911"/>
            <a:ext cx="8342832" cy="461665"/>
          </a:xfrm>
          <a:prstGeom prst="rect">
            <a:avLst/>
          </a:prstGeom>
          <a:noFill/>
        </p:spPr>
        <p:txBody>
          <a:bodyPr wrap="square" rtlCol="0">
            <a:spAutoFit/>
          </a:bodyPr>
          <a:lstStyle/>
          <a:p>
            <a:pPr lvl="0" algn="just"/>
            <a:r>
              <a:rPr lang="de-DE" sz="2400" u="sng" dirty="0">
                <a:solidFill>
                  <a:srgbClr val="0D2C5A"/>
                </a:solidFill>
              </a:rPr>
              <a:t>Saul Robinsohn (1916-1972):</a:t>
            </a:r>
          </a:p>
        </p:txBody>
      </p:sp>
      <p:pic>
        <p:nvPicPr>
          <p:cNvPr id="7" name="Grafik 6" descr="Unbenannt">
            <a:extLst>
              <a:ext uri="{FF2B5EF4-FFF2-40B4-BE49-F238E27FC236}">
                <a16:creationId xmlns:a16="http://schemas.microsoft.com/office/drawing/2014/main" id="{7F4B783C-52D2-4AE8-B768-BAEFEF75F725}"/>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644008" y="2464564"/>
            <a:ext cx="2489479" cy="30526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Rechteck 7">
            <a:extLst>
              <a:ext uri="{FF2B5EF4-FFF2-40B4-BE49-F238E27FC236}">
                <a16:creationId xmlns:a16="http://schemas.microsoft.com/office/drawing/2014/main" id="{0BDA7F84-4B13-4E81-99C0-68ACDEDFB321}"/>
              </a:ext>
            </a:extLst>
          </p:cNvPr>
          <p:cNvSpPr/>
          <p:nvPr/>
        </p:nvSpPr>
        <p:spPr>
          <a:xfrm>
            <a:off x="549648" y="5693767"/>
            <a:ext cx="8342832" cy="615553"/>
          </a:xfrm>
          <a:prstGeom prst="rect">
            <a:avLst/>
          </a:prstGeom>
        </p:spPr>
        <p:txBody>
          <a:bodyPr wrap="square">
            <a:spAutoFit/>
          </a:bodyPr>
          <a:lstStyle/>
          <a:p>
            <a:r>
              <a:rPr lang="de-DE" sz="1700" dirty="0">
                <a:solidFill>
                  <a:srgbClr val="002060"/>
                </a:solidFill>
                <a:latin typeface="+mj-lt"/>
              </a:rPr>
              <a:t>Robinsohn, Saul B. (1967): Bildungsreform als Revision des Curriculum und ein Strukturkonzept für Curriculumentwicklung</a:t>
            </a:r>
            <a:r>
              <a:rPr lang="de-DE" sz="1700" i="1" dirty="0">
                <a:solidFill>
                  <a:srgbClr val="002060"/>
                </a:solidFill>
                <a:latin typeface="+mj-lt"/>
              </a:rPr>
              <a:t>.</a:t>
            </a:r>
            <a:r>
              <a:rPr lang="de-DE" sz="1700" dirty="0">
                <a:solidFill>
                  <a:srgbClr val="002060"/>
                </a:solidFill>
                <a:latin typeface="+mj-lt"/>
              </a:rPr>
              <a:t> Neuwied: Luchterhand.</a:t>
            </a:r>
          </a:p>
        </p:txBody>
      </p:sp>
      <p:sp>
        <p:nvSpPr>
          <p:cNvPr id="9" name="Textfeld 8">
            <a:extLst>
              <a:ext uri="{FF2B5EF4-FFF2-40B4-BE49-F238E27FC236}">
                <a16:creationId xmlns:a16="http://schemas.microsoft.com/office/drawing/2014/main" id="{1253A9CC-562A-4842-9915-DE63386B5BB0}"/>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10" name="Foliennummernplatzhalter 1">
            <a:extLst>
              <a:ext uri="{FF2B5EF4-FFF2-40B4-BE49-F238E27FC236}">
                <a16:creationId xmlns:a16="http://schemas.microsoft.com/office/drawing/2014/main" id="{5CD7DCFE-8381-42D9-8D67-702D17D30185}"/>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106</a:t>
            </a:fld>
            <a:endParaRPr lang="de-DE" sz="1600" dirty="0">
              <a:solidFill>
                <a:srgbClr val="0D2C5A"/>
              </a:solidFill>
            </a:endParaRPr>
          </a:p>
        </p:txBody>
      </p:sp>
      <p:sp>
        <p:nvSpPr>
          <p:cNvPr id="12" name="Titel 1">
            <a:extLst>
              <a:ext uri="{FF2B5EF4-FFF2-40B4-BE49-F238E27FC236}">
                <a16:creationId xmlns:a16="http://schemas.microsoft.com/office/drawing/2014/main" id="{BBD2D54E-CB6F-4D02-BBB6-3E186468274C}"/>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2256258395"/>
      </p:ext>
    </p:extLst>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39552" y="2492896"/>
            <a:ext cx="7776864" cy="3524042"/>
          </a:xfrm>
          <a:prstGeom prst="rect">
            <a:avLst/>
          </a:prstGeom>
          <a:noFill/>
        </p:spPr>
        <p:txBody>
          <a:bodyPr wrap="square" rtlCol="0">
            <a:spAutoFit/>
          </a:bodyPr>
          <a:lstStyle/>
          <a:p>
            <a:pPr marL="342900" lvl="0" indent="-342900">
              <a:spcAft>
                <a:spcPts val="1000"/>
              </a:spcAft>
              <a:buFont typeface="Arial" panose="020B0604020202020204" pitchFamily="34" charset="0"/>
              <a:buChar char="•"/>
            </a:pPr>
            <a:r>
              <a:rPr lang="de-DE" sz="2200" dirty="0">
                <a:solidFill>
                  <a:srgbClr val="0D2C5A"/>
                </a:solidFill>
              </a:rPr>
              <a:t>Traditionelle Lehrinhalte seien nur dann akzeptabel, wenn sie vor der gegenwärtigen Kritik bestehen könnten</a:t>
            </a:r>
          </a:p>
          <a:p>
            <a:pPr marL="342900" lvl="0" indent="-342900">
              <a:spcAft>
                <a:spcPts val="1000"/>
              </a:spcAft>
              <a:buFont typeface="Arial" panose="020B0604020202020204" pitchFamily="34" charset="0"/>
              <a:buChar char="•"/>
            </a:pPr>
            <a:r>
              <a:rPr lang="de-DE" sz="2200" dirty="0">
                <a:solidFill>
                  <a:srgbClr val="0D2C5A"/>
                </a:solidFill>
              </a:rPr>
              <a:t>Bruch mit unreflektierten, kritiklos hingenommenen Lehrplan-Traditionen z. B.: Altgriechisch als Unterrichtsfach</a:t>
            </a:r>
          </a:p>
          <a:p>
            <a:pPr marL="342900" lvl="0" indent="-342900">
              <a:spcAft>
                <a:spcPts val="1000"/>
              </a:spcAft>
              <a:buFont typeface="Arial" panose="020B0604020202020204" pitchFamily="34" charset="0"/>
              <a:buChar char="•"/>
            </a:pPr>
            <a:r>
              <a:rPr lang="de-DE" sz="2200" dirty="0">
                <a:solidFill>
                  <a:srgbClr val="0D2C5A"/>
                </a:solidFill>
              </a:rPr>
              <a:t>Ausgangspunkt für Curriculum-Entwicklung sollte primär die Analyse von </a:t>
            </a:r>
            <a:r>
              <a:rPr lang="de-DE" sz="2200" b="1" dirty="0">
                <a:solidFill>
                  <a:srgbClr val="0D2C5A"/>
                </a:solidFill>
              </a:rPr>
              <a:t>Lebenssituationen</a:t>
            </a:r>
            <a:r>
              <a:rPr lang="de-DE" sz="2200" dirty="0">
                <a:solidFill>
                  <a:srgbClr val="0D2C5A"/>
                </a:solidFill>
              </a:rPr>
              <a:t> sein</a:t>
            </a:r>
          </a:p>
          <a:p>
            <a:pPr marL="342900" lvl="0" indent="-342900">
              <a:spcAft>
                <a:spcPts val="1000"/>
              </a:spcAft>
              <a:buFont typeface="Arial" panose="020B0604020202020204" pitchFamily="34" charset="0"/>
              <a:buChar char="•"/>
            </a:pPr>
            <a:r>
              <a:rPr lang="de-DE" sz="2200" dirty="0">
                <a:solidFill>
                  <a:srgbClr val="0D2C5A"/>
                </a:solidFill>
              </a:rPr>
              <a:t>Daraus sollten </a:t>
            </a:r>
            <a:r>
              <a:rPr lang="de-DE" sz="2200" b="1" dirty="0">
                <a:solidFill>
                  <a:srgbClr val="0D2C5A"/>
                </a:solidFill>
              </a:rPr>
              <a:t>Qualifikationen</a:t>
            </a:r>
            <a:r>
              <a:rPr lang="de-DE" sz="2200" dirty="0">
                <a:solidFill>
                  <a:srgbClr val="0D2C5A"/>
                </a:solidFill>
              </a:rPr>
              <a:t> abgeleitet werden. Diesen sollen wiederum Bildungsinhalte zugeordnet werden. (Qualifikationsansatz)</a:t>
            </a:r>
          </a:p>
        </p:txBody>
      </p:sp>
      <p:sp>
        <p:nvSpPr>
          <p:cNvPr id="9" name="Textfeld 8">
            <a:extLst>
              <a:ext uri="{FF2B5EF4-FFF2-40B4-BE49-F238E27FC236}">
                <a16:creationId xmlns:a16="http://schemas.microsoft.com/office/drawing/2014/main" id="{99658C68-1DAF-490B-BFA8-89005299B7C7}"/>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AE7E0A9-117C-4950-89B0-4285A19A58AB}"/>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107</a:t>
            </a:fld>
            <a:endParaRPr lang="de-DE" sz="1200" dirty="0">
              <a:solidFill>
                <a:srgbClr val="0D2C5A"/>
              </a:solidFill>
            </a:endParaRPr>
          </a:p>
        </p:txBody>
      </p:sp>
      <p:sp>
        <p:nvSpPr>
          <p:cNvPr id="8" name="Titel 1">
            <a:extLst>
              <a:ext uri="{FF2B5EF4-FFF2-40B4-BE49-F238E27FC236}">
                <a16:creationId xmlns:a16="http://schemas.microsoft.com/office/drawing/2014/main" id="{4CF3095A-3BED-4E27-954D-CDECB4FDDE3B}"/>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3674944030"/>
      </p:ext>
    </p:extLst>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26728" y="1519286"/>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26728" y="2350283"/>
            <a:ext cx="8342832" cy="3898503"/>
          </a:xfrm>
          <a:prstGeom prst="rect">
            <a:avLst/>
          </a:prstGeom>
          <a:noFill/>
        </p:spPr>
        <p:txBody>
          <a:bodyPr wrap="square" rtlCol="0">
            <a:spAutoFit/>
          </a:bodyPr>
          <a:lstStyle/>
          <a:p>
            <a:pPr lvl="0" algn="just"/>
            <a:r>
              <a:rPr lang="de-DE" sz="1900" b="1" u="sng" dirty="0">
                <a:solidFill>
                  <a:srgbClr val="0D2C5A"/>
                </a:solidFill>
                <a:latin typeface="+mj-lt"/>
              </a:rPr>
              <a:t>Saul Robinsohn (1916-1972):</a:t>
            </a:r>
          </a:p>
          <a:p>
            <a:pPr>
              <a:spcAft>
                <a:spcPts val="600"/>
              </a:spcAft>
            </a:pPr>
            <a:r>
              <a:rPr lang="de-DE" sz="1900" dirty="0">
                <a:solidFill>
                  <a:srgbClr val="0D2C5A"/>
                </a:solidFill>
                <a:latin typeface="+mj-lt"/>
              </a:rPr>
              <a:t>Auswahlkriterien für </a:t>
            </a:r>
            <a:r>
              <a:rPr lang="de-DE" sz="1900" b="1" dirty="0">
                <a:solidFill>
                  <a:srgbClr val="0D2C5A"/>
                </a:solidFill>
                <a:latin typeface="+mj-lt"/>
              </a:rPr>
              <a:t>fachliche Qualifikationen</a:t>
            </a:r>
            <a:endParaRPr lang="de-DE" sz="1900" dirty="0">
              <a:solidFill>
                <a:srgbClr val="0D2C5A"/>
              </a:solidFill>
              <a:latin typeface="+mj-lt"/>
            </a:endParaRPr>
          </a:p>
          <a:p>
            <a:pPr marL="342900" indent="-342900">
              <a:spcAft>
                <a:spcPts val="1000"/>
              </a:spcAft>
              <a:buFont typeface="Arial" panose="020B0604020202020204" pitchFamily="34" charset="0"/>
              <a:buChar char="•"/>
            </a:pPr>
            <a:r>
              <a:rPr lang="de-DE" sz="1900" b="1" dirty="0">
                <a:solidFill>
                  <a:srgbClr val="0D2C5A"/>
                </a:solidFill>
                <a:latin typeface="+mj-lt"/>
              </a:rPr>
              <a:t>die Gegenstände</a:t>
            </a:r>
            <a:r>
              <a:rPr lang="de-DE" sz="1900" dirty="0">
                <a:solidFill>
                  <a:srgbClr val="0D2C5A"/>
                </a:solidFill>
                <a:latin typeface="+mj-lt"/>
              </a:rPr>
              <a:t> müssen wirklich bedeutend sein innerhalb einer Fachwissenschaft</a:t>
            </a:r>
          </a:p>
          <a:p>
            <a:pPr marL="342900" indent="-342900">
              <a:spcAft>
                <a:spcPts val="1000"/>
              </a:spcAft>
              <a:buFont typeface="Arial" panose="020B0604020202020204" pitchFamily="34" charset="0"/>
              <a:buChar char="•"/>
            </a:pPr>
            <a:r>
              <a:rPr lang="de-DE" sz="1900" b="1" dirty="0">
                <a:solidFill>
                  <a:srgbClr val="0D2C5A"/>
                </a:solidFill>
                <a:latin typeface="+mj-lt"/>
              </a:rPr>
              <a:t>die Gegenstände</a:t>
            </a:r>
            <a:r>
              <a:rPr lang="de-DE" sz="1900" dirty="0">
                <a:solidFill>
                  <a:srgbClr val="0D2C5A"/>
                </a:solidFill>
                <a:latin typeface="+mj-lt"/>
              </a:rPr>
              <a:t> müssen auch Schlüssel sein zum allgemeinen Weltverstehen</a:t>
            </a:r>
          </a:p>
          <a:p>
            <a:pPr marL="342900" indent="-342900">
              <a:spcAft>
                <a:spcPts val="1000"/>
              </a:spcAft>
              <a:buFont typeface="Arial" panose="020B0604020202020204" pitchFamily="34" charset="0"/>
              <a:buChar char="•"/>
            </a:pPr>
            <a:r>
              <a:rPr lang="de-DE" sz="1900" b="1" dirty="0">
                <a:solidFill>
                  <a:srgbClr val="0D2C5A"/>
                </a:solidFill>
                <a:latin typeface="+mj-lt"/>
              </a:rPr>
              <a:t>die Gegenstände </a:t>
            </a:r>
            <a:r>
              <a:rPr lang="de-DE" sz="1900" dirty="0">
                <a:solidFill>
                  <a:srgbClr val="0D2C5A"/>
                </a:solidFill>
                <a:latin typeface="+mj-lt"/>
              </a:rPr>
              <a:t>müssen einsetzbar sein für lebenspraktische Verwendungssituationen</a:t>
            </a:r>
          </a:p>
          <a:p>
            <a:pPr marL="342900" indent="-342900">
              <a:spcAft>
                <a:spcPts val="1000"/>
              </a:spcAft>
              <a:buFont typeface="Arial" panose="020B0604020202020204" pitchFamily="34" charset="0"/>
              <a:buChar char="•"/>
            </a:pPr>
            <a:r>
              <a:rPr lang="de-DE" sz="1900" b="1" dirty="0">
                <a:solidFill>
                  <a:srgbClr val="0D2C5A"/>
                </a:solidFill>
                <a:latin typeface="+mj-lt"/>
              </a:rPr>
              <a:t>die speziellen schulfachlichen Gegenstände </a:t>
            </a:r>
            <a:r>
              <a:rPr lang="de-DE" sz="1900" dirty="0">
                <a:solidFill>
                  <a:srgbClr val="0D2C5A"/>
                </a:solidFill>
                <a:latin typeface="+mj-lt"/>
              </a:rPr>
              <a:t>müssen auch auf grundlegende Sach- oder Fachkategorien hinweisen, im Sinne des exemplarischen Lernens.</a:t>
            </a:r>
          </a:p>
          <a:p>
            <a:pPr marL="342900" indent="-342900">
              <a:buFont typeface="Wingdings" panose="05000000000000000000" pitchFamily="2" charset="2"/>
              <a:buChar char="Ø"/>
            </a:pPr>
            <a:r>
              <a:rPr lang="de-DE" sz="1900" i="1" dirty="0">
                <a:solidFill>
                  <a:srgbClr val="0D2C5A"/>
                </a:solidFill>
                <a:latin typeface="+mj-lt"/>
              </a:rPr>
              <a:t>Kritik am Qualifikationsansatz: verkürzter Bildungsbegriff, der einseitig auf Nützlichkeit und Anpassung zielt.</a:t>
            </a:r>
          </a:p>
        </p:txBody>
      </p:sp>
      <p:sp>
        <p:nvSpPr>
          <p:cNvPr id="7" name="Textfeld 6">
            <a:extLst>
              <a:ext uri="{FF2B5EF4-FFF2-40B4-BE49-F238E27FC236}">
                <a16:creationId xmlns:a16="http://schemas.microsoft.com/office/drawing/2014/main" id="{F8E549E7-DA59-47AC-B59C-A87CAF2EC72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CD359C1F-B3D9-4F45-A80B-70DF92567EC0}"/>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108</a:t>
            </a:fld>
            <a:endParaRPr lang="de-DE" sz="1600" dirty="0">
              <a:solidFill>
                <a:srgbClr val="0D2C5A"/>
              </a:solidFill>
            </a:endParaRPr>
          </a:p>
        </p:txBody>
      </p:sp>
      <p:sp>
        <p:nvSpPr>
          <p:cNvPr id="10" name="Titel 1">
            <a:extLst>
              <a:ext uri="{FF2B5EF4-FFF2-40B4-BE49-F238E27FC236}">
                <a16:creationId xmlns:a16="http://schemas.microsoft.com/office/drawing/2014/main" id="{6904EC5B-3F75-4912-AA74-1E40D199DB54}"/>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1453434598"/>
      </p:ext>
    </p:extLst>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39552" y="2458509"/>
            <a:ext cx="8342832" cy="3965188"/>
          </a:xfrm>
          <a:prstGeom prst="rect">
            <a:avLst/>
          </a:prstGeom>
          <a:noFill/>
        </p:spPr>
        <p:txBody>
          <a:bodyPr wrap="square" rtlCol="0">
            <a:spAutoFit/>
          </a:bodyPr>
          <a:lstStyle/>
          <a:p>
            <a:pPr lvl="0" algn="just"/>
            <a:r>
              <a:rPr lang="de-DE" sz="2200" b="1" u="sng" dirty="0">
                <a:solidFill>
                  <a:srgbClr val="0D2C5A"/>
                </a:solidFill>
                <a:latin typeface="+mj-lt"/>
              </a:rPr>
              <a:t>Wolfgang Klafki:</a:t>
            </a:r>
          </a:p>
          <a:p>
            <a:r>
              <a:rPr lang="de-DE" sz="2200" dirty="0">
                <a:solidFill>
                  <a:srgbClr val="0D2C5A"/>
                </a:solidFill>
                <a:latin typeface="+mj-lt"/>
              </a:rPr>
              <a:t>Neubestimmung und Orientierung des Bildungsbegriffs an Anforderungen von modernen, demokratischen Gesellschaften:</a:t>
            </a:r>
          </a:p>
          <a:p>
            <a:pPr marL="342900" lvl="0" indent="-342900">
              <a:spcBef>
                <a:spcPts val="600"/>
              </a:spcBef>
              <a:spcAft>
                <a:spcPts val="1000"/>
              </a:spcAft>
              <a:buFont typeface="Arial" panose="020B0604020202020204" pitchFamily="34" charset="0"/>
              <a:buChar char="•"/>
            </a:pPr>
            <a:r>
              <a:rPr lang="de-DE" sz="2200" dirty="0">
                <a:solidFill>
                  <a:srgbClr val="0D2C5A"/>
                </a:solidFill>
                <a:latin typeface="+mj-lt"/>
              </a:rPr>
              <a:t>Allgemeinbildung als Fähigkeit zur Selbstbestimmung, als Mitbestimmungsfähigkeit und als Solidaritätsfähigkeit</a:t>
            </a:r>
          </a:p>
          <a:p>
            <a:pPr marL="342900" lvl="0" indent="-342900">
              <a:spcBef>
                <a:spcPts val="600"/>
              </a:spcBef>
              <a:spcAft>
                <a:spcPts val="1000"/>
              </a:spcAft>
              <a:buFont typeface="Arial" panose="020B0604020202020204" pitchFamily="34" charset="0"/>
              <a:buChar char="•"/>
            </a:pPr>
            <a:r>
              <a:rPr lang="de-DE" sz="2200" dirty="0">
                <a:solidFill>
                  <a:srgbClr val="0D2C5A"/>
                </a:solidFill>
                <a:latin typeface="+mj-lt"/>
              </a:rPr>
              <a:t>Ökonomische, technische und politische Bildung als essentieller Bestandteil von Allgemeinbildung</a:t>
            </a:r>
          </a:p>
          <a:p>
            <a:pPr marL="342900" lvl="0" indent="-342900">
              <a:spcBef>
                <a:spcPts val="600"/>
              </a:spcBef>
              <a:spcAft>
                <a:spcPts val="1000"/>
              </a:spcAft>
              <a:buFont typeface="Arial" panose="020B0604020202020204" pitchFamily="34" charset="0"/>
              <a:buChar char="•"/>
            </a:pPr>
            <a:r>
              <a:rPr lang="de-DE" sz="2200" dirty="0">
                <a:solidFill>
                  <a:srgbClr val="0D2C5A"/>
                </a:solidFill>
                <a:latin typeface="+mj-lt"/>
              </a:rPr>
              <a:t>Allgemeine Bildung als Bildung für alle, die kognitive, technisch-ökonomische, ästhetische, ethische und politisch-soziale Entscheidungs- und Handlungsfähigkeit beinhaltet</a:t>
            </a:r>
          </a:p>
        </p:txBody>
      </p:sp>
      <p:sp>
        <p:nvSpPr>
          <p:cNvPr id="7" name="Textfeld 6">
            <a:extLst>
              <a:ext uri="{FF2B5EF4-FFF2-40B4-BE49-F238E27FC236}">
                <a16:creationId xmlns:a16="http://schemas.microsoft.com/office/drawing/2014/main" id="{CCA67997-3ECB-49B2-89D3-BA1623FC7DFE}"/>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DDB667FB-3F1C-4926-8F86-DA7D8A059D91}"/>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109</a:t>
            </a:fld>
            <a:endParaRPr lang="de-DE" sz="1600" dirty="0">
              <a:solidFill>
                <a:srgbClr val="0D2C5A"/>
              </a:solidFill>
            </a:endParaRPr>
          </a:p>
        </p:txBody>
      </p:sp>
      <p:sp>
        <p:nvSpPr>
          <p:cNvPr id="10" name="Titel 1">
            <a:extLst>
              <a:ext uri="{FF2B5EF4-FFF2-40B4-BE49-F238E27FC236}">
                <a16:creationId xmlns:a16="http://schemas.microsoft.com/office/drawing/2014/main" id="{F36C9438-9CC0-4A15-8EDD-8FCFF89E9A94}"/>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356494345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D9B5C1-C9BB-487E-AB9E-07BF52F4C762}"/>
              </a:ext>
            </a:extLst>
          </p:cNvPr>
          <p:cNvSpPr>
            <a:spLocks noGrp="1"/>
          </p:cNvSpPr>
          <p:nvPr>
            <p:ph type="title"/>
          </p:nvPr>
        </p:nvSpPr>
        <p:spPr>
          <a:xfrm>
            <a:off x="1439144" y="1052736"/>
            <a:ext cx="7704856" cy="576064"/>
          </a:xfrm>
        </p:spPr>
        <p:txBody>
          <a:bodyPr/>
          <a:lstStyle/>
          <a:p>
            <a:pPr algn="r"/>
            <a:r>
              <a:rPr lang="de-DE" b="0" dirty="0">
                <a:solidFill>
                  <a:srgbClr val="002060"/>
                </a:solidFill>
              </a:rPr>
              <a:t>Überblick</a:t>
            </a:r>
          </a:p>
        </p:txBody>
      </p:sp>
      <p:pic>
        <p:nvPicPr>
          <p:cNvPr id="7" name="Inhaltsplatzhalter 6">
            <a:extLst>
              <a:ext uri="{FF2B5EF4-FFF2-40B4-BE49-F238E27FC236}">
                <a16:creationId xmlns:a16="http://schemas.microsoft.com/office/drawing/2014/main" id="{F6EE4E5F-61F7-482C-9922-1B5016D0C8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889" r="1480" b="1945"/>
          <a:stretch/>
        </p:blipFill>
        <p:spPr>
          <a:xfrm>
            <a:off x="1007176" y="1475211"/>
            <a:ext cx="7129648" cy="4944704"/>
          </a:xfrm>
        </p:spPr>
      </p:pic>
      <p:sp>
        <p:nvSpPr>
          <p:cNvPr id="4" name="Foliennummernplatzhalter 3">
            <a:extLst>
              <a:ext uri="{FF2B5EF4-FFF2-40B4-BE49-F238E27FC236}">
                <a16:creationId xmlns:a16="http://schemas.microsoft.com/office/drawing/2014/main" id="{CD6AAC07-20E6-4399-947D-836BAA1431F4}"/>
              </a:ext>
            </a:extLst>
          </p:cNvPr>
          <p:cNvSpPr>
            <a:spLocks noGrp="1"/>
          </p:cNvSpPr>
          <p:nvPr>
            <p:ph type="sldNum" sz="quarter" idx="4"/>
          </p:nvPr>
        </p:nvSpPr>
        <p:spPr/>
        <p:txBody>
          <a:bodyPr/>
          <a:lstStyle/>
          <a:p>
            <a:fld id="{80820C91-F7CE-483F-AA17-44F7CB82C640}" type="slidenum">
              <a:rPr lang="de-DE" smtClean="0"/>
              <a:pPr/>
              <a:t>11</a:t>
            </a:fld>
            <a:endParaRPr lang="de-DE" dirty="0"/>
          </a:p>
        </p:txBody>
      </p:sp>
      <p:sp>
        <p:nvSpPr>
          <p:cNvPr id="5" name="Fußzeilenplatzhalter 4">
            <a:extLst>
              <a:ext uri="{FF2B5EF4-FFF2-40B4-BE49-F238E27FC236}">
                <a16:creationId xmlns:a16="http://schemas.microsoft.com/office/drawing/2014/main" id="{E5BD6B4A-0C07-47E4-80D6-5AF8022024A2}"/>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Tree>
    <p:extLst>
      <p:ext uri="{BB962C8B-B14F-4D97-AF65-F5344CB8AC3E}">
        <p14:creationId xmlns:p14="http://schemas.microsoft.com/office/powerpoint/2010/main" val="20602936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39552" y="2448141"/>
            <a:ext cx="7776864" cy="3139321"/>
          </a:xfrm>
          <a:prstGeom prst="rect">
            <a:avLst/>
          </a:prstGeom>
          <a:noFill/>
        </p:spPr>
        <p:txBody>
          <a:bodyPr wrap="square" rtlCol="0">
            <a:spAutoFit/>
          </a:bodyPr>
          <a:lstStyle/>
          <a:p>
            <a:pPr lvl="0" algn="just"/>
            <a:r>
              <a:rPr lang="de-DE" sz="2200" b="1" u="sng" dirty="0">
                <a:solidFill>
                  <a:srgbClr val="0D2C5A"/>
                </a:solidFill>
                <a:latin typeface="+mj-lt"/>
              </a:rPr>
              <a:t>Wolfgang Klafki:</a:t>
            </a:r>
          </a:p>
          <a:p>
            <a:pPr lvl="0" algn="just"/>
            <a:endParaRPr lang="de-DE" sz="2200" u="sng" dirty="0">
              <a:solidFill>
                <a:srgbClr val="0D2C5A"/>
              </a:solidFill>
              <a:latin typeface="+mj-lt"/>
            </a:endParaRPr>
          </a:p>
          <a:p>
            <a:r>
              <a:rPr lang="de-DE" sz="2200" dirty="0">
                <a:solidFill>
                  <a:srgbClr val="0D2C5A"/>
                </a:solidFill>
                <a:latin typeface="+mj-lt"/>
              </a:rPr>
              <a:t>Allgemeinbildung als Frage der Auswahl von Bildungsgegenständen:</a:t>
            </a:r>
          </a:p>
          <a:p>
            <a:pPr algn="just"/>
            <a:endParaRPr lang="de-DE" sz="2200" dirty="0">
              <a:solidFill>
                <a:srgbClr val="0D2C5A"/>
              </a:solidFill>
              <a:latin typeface="+mj-lt"/>
            </a:endParaRPr>
          </a:p>
          <a:p>
            <a:pPr algn="ctr"/>
            <a:r>
              <a:rPr lang="de-DE" sz="2200" i="1" dirty="0">
                <a:solidFill>
                  <a:schemeClr val="accent3">
                    <a:lumMod val="50000"/>
                  </a:schemeClr>
                </a:solidFill>
                <a:latin typeface="+mj-lt"/>
              </a:rPr>
              <a:t>Was muss ein Mensch gelernt, erworben oder sich angeeignet haben, um als gebildet (Selbstbestimmung, Mitbestimmung, Solidarität) zu gelten?</a:t>
            </a:r>
          </a:p>
          <a:p>
            <a:pPr lvl="0" algn="just"/>
            <a:endParaRPr lang="de-DE" sz="2200" dirty="0">
              <a:solidFill>
                <a:srgbClr val="0D2C5A"/>
              </a:solidFill>
              <a:latin typeface="+mj-lt"/>
            </a:endParaRPr>
          </a:p>
        </p:txBody>
      </p:sp>
      <p:sp>
        <p:nvSpPr>
          <p:cNvPr id="7" name="Textfeld 6">
            <a:extLst>
              <a:ext uri="{FF2B5EF4-FFF2-40B4-BE49-F238E27FC236}">
                <a16:creationId xmlns:a16="http://schemas.microsoft.com/office/drawing/2014/main" id="{DE8F412D-7271-4961-8771-3AAA0666DE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BD6EE694-3C6E-402E-B4A2-B568FF222A9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110</a:t>
            </a:fld>
            <a:endParaRPr lang="de-DE" sz="1600" dirty="0">
              <a:solidFill>
                <a:srgbClr val="0D2C5A"/>
              </a:solidFill>
            </a:endParaRPr>
          </a:p>
        </p:txBody>
      </p:sp>
      <p:sp>
        <p:nvSpPr>
          <p:cNvPr id="10" name="Titel 1">
            <a:extLst>
              <a:ext uri="{FF2B5EF4-FFF2-40B4-BE49-F238E27FC236}">
                <a16:creationId xmlns:a16="http://schemas.microsoft.com/office/drawing/2014/main" id="{5B9C9953-879B-4C5D-A11D-B539AF3E53F4}"/>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905152465"/>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539552" y="1521267"/>
            <a:ext cx="777686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539552" y="2564904"/>
            <a:ext cx="7776864" cy="2431435"/>
          </a:xfrm>
          <a:prstGeom prst="rect">
            <a:avLst/>
          </a:prstGeom>
          <a:noFill/>
        </p:spPr>
        <p:txBody>
          <a:bodyPr wrap="square" rtlCol="0">
            <a:spAutoFit/>
          </a:bodyPr>
          <a:lstStyle/>
          <a:p>
            <a:pPr lvl="0" algn="just"/>
            <a:r>
              <a:rPr lang="de-DE" sz="2300" u="sng" dirty="0">
                <a:solidFill>
                  <a:srgbClr val="0D2C5A"/>
                </a:solidFill>
                <a:latin typeface="+mj-lt"/>
              </a:rPr>
              <a:t>Versuch der Definition von Allgemeinbildung im gegenwärtigen Kontext:</a:t>
            </a:r>
          </a:p>
          <a:p>
            <a:pPr lvl="0" algn="just">
              <a:spcBef>
                <a:spcPts val="1200"/>
              </a:spcBef>
              <a:spcAft>
                <a:spcPts val="600"/>
              </a:spcAft>
            </a:pPr>
            <a:r>
              <a:rPr lang="de-DE" sz="2300" dirty="0">
                <a:solidFill>
                  <a:srgbClr val="0D2C5A"/>
                </a:solidFill>
                <a:latin typeface="+mj-lt"/>
              </a:rPr>
              <a:t>Zeitgemäße Allgemeinbildung als, dass Individuen „auf die Bewältigung von gegenwärtigen und zukünftigen Situationen im Alltags- und Berufsleben vor[zu]bereiten [sind]“ </a:t>
            </a:r>
            <a:r>
              <a:rPr lang="de-DE" sz="1050" dirty="0">
                <a:solidFill>
                  <a:srgbClr val="0D2C5A"/>
                </a:solidFill>
                <a:latin typeface="+mj-lt"/>
              </a:rPr>
              <a:t>(Meier, 2013, S. 5)</a:t>
            </a:r>
            <a:endParaRPr lang="de-DE" sz="2300" u="sng" dirty="0">
              <a:solidFill>
                <a:srgbClr val="0D2C5A"/>
              </a:solidFill>
              <a:latin typeface="+mj-lt"/>
            </a:endParaRPr>
          </a:p>
          <a:p>
            <a:pPr lvl="0" algn="just"/>
            <a:endParaRPr lang="de-DE" sz="2200" dirty="0">
              <a:solidFill>
                <a:srgbClr val="0D2C5A"/>
              </a:solidFill>
              <a:latin typeface="+mj-lt"/>
            </a:endParaRPr>
          </a:p>
        </p:txBody>
      </p:sp>
      <p:sp>
        <p:nvSpPr>
          <p:cNvPr id="7" name="Textfeld 6">
            <a:extLst>
              <a:ext uri="{FF2B5EF4-FFF2-40B4-BE49-F238E27FC236}">
                <a16:creationId xmlns:a16="http://schemas.microsoft.com/office/drawing/2014/main" id="{F5923CA0-49A5-445F-BF1D-101A5051FCBC}"/>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126A9EB5-1468-47CE-91C7-91CFCF92E4A7}"/>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111</a:t>
            </a:fld>
            <a:endParaRPr lang="de-DE" sz="1600" dirty="0">
              <a:solidFill>
                <a:srgbClr val="0D2C5A"/>
              </a:solidFill>
            </a:endParaRPr>
          </a:p>
        </p:txBody>
      </p:sp>
      <p:sp>
        <p:nvSpPr>
          <p:cNvPr id="10" name="Titel 1">
            <a:extLst>
              <a:ext uri="{FF2B5EF4-FFF2-40B4-BE49-F238E27FC236}">
                <a16:creationId xmlns:a16="http://schemas.microsoft.com/office/drawing/2014/main" id="{7A93E0AF-0A18-4953-8914-7F8854042478}"/>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2934130592"/>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39750" y="1628800"/>
            <a:ext cx="7992689" cy="4708981"/>
          </a:xfrm>
          <a:prstGeom prst="rect">
            <a:avLst/>
          </a:prstGeom>
        </p:spPr>
        <p:txBody>
          <a:bodyPr wrap="square">
            <a:spAutoFit/>
          </a:bodyPr>
          <a:lstStyle/>
          <a:p>
            <a:pPr eaLnBrk="1" hangingPunct="1"/>
            <a:r>
              <a:rPr lang="de-DE" altLang="de-DE" sz="2000" dirty="0">
                <a:solidFill>
                  <a:srgbClr val="002060"/>
                </a:solidFill>
                <a:latin typeface="+mj-lt"/>
              </a:rPr>
              <a:t>Modelle: stellen </a:t>
            </a:r>
            <a:r>
              <a:rPr lang="de-DE" altLang="de-DE" sz="2000" b="1" dirty="0">
                <a:solidFill>
                  <a:srgbClr val="002060"/>
                </a:solidFill>
                <a:latin typeface="+mj-lt"/>
              </a:rPr>
              <a:t>Nachbild einer wahrgenommenen oder Vorbild einer gewünschten Realität dar</a:t>
            </a:r>
          </a:p>
          <a:p>
            <a:pPr lvl="2" eaLnBrk="1" hangingPunct="1"/>
            <a:r>
              <a:rPr lang="de-DE" altLang="de-DE" sz="2000" dirty="0">
                <a:solidFill>
                  <a:srgbClr val="002060"/>
                </a:solidFill>
                <a:latin typeface="+mj-lt"/>
              </a:rPr>
              <a:t>Reduktion des Originals auf die für bedeutsam erachteten Elemente und Zusammenhänge.</a:t>
            </a:r>
          </a:p>
          <a:p>
            <a:pPr>
              <a:spcBef>
                <a:spcPts val="600"/>
              </a:spcBef>
              <a:spcAft>
                <a:spcPts val="600"/>
              </a:spcAft>
            </a:pPr>
            <a:r>
              <a:rPr lang="de-DE" sz="2000" dirty="0">
                <a:solidFill>
                  <a:srgbClr val="002060"/>
                </a:solidFill>
                <a:latin typeface="+mj-lt"/>
                <a:ea typeface="Arial Unicode MS"/>
              </a:rPr>
              <a:t>Didaktische Modelle: potenzielle (theoretische) </a:t>
            </a:r>
            <a:r>
              <a:rPr lang="de-DE" sz="2000" b="1" dirty="0">
                <a:solidFill>
                  <a:srgbClr val="002060"/>
                </a:solidFill>
                <a:latin typeface="+mj-lt"/>
                <a:ea typeface="Arial Unicode MS"/>
              </a:rPr>
              <a:t>Werkzeuge zur Bewältigung von Praxisanforderungen</a:t>
            </a:r>
            <a:endParaRPr lang="de-DE" sz="2000" dirty="0">
              <a:solidFill>
                <a:srgbClr val="002060"/>
              </a:solidFill>
              <a:latin typeface="+mj-lt"/>
              <a:ea typeface="Arial Unicode MS"/>
            </a:endParaRPr>
          </a:p>
          <a:p>
            <a:pPr marL="800100" lvl="1" indent="-342900" algn="just">
              <a:spcBef>
                <a:spcPts val="0"/>
              </a:spcBef>
              <a:spcAft>
                <a:spcPts val="0"/>
              </a:spcAft>
              <a:buFont typeface="Arial" panose="020B0604020202020204" pitchFamily="34" charset="0"/>
              <a:buChar char="•"/>
            </a:pPr>
            <a:r>
              <a:rPr lang="de-DE" sz="2000" dirty="0">
                <a:solidFill>
                  <a:srgbClr val="002060"/>
                </a:solidFill>
                <a:latin typeface="+mj-lt"/>
                <a:ea typeface="Arial Unicode MS"/>
              </a:rPr>
              <a:t>Weg von der Theorie in die Praxis nicht im Sinne eines Algorithmus</a:t>
            </a:r>
          </a:p>
          <a:p>
            <a:pPr marL="800100" lvl="1" indent="-342900" algn="just">
              <a:spcBef>
                <a:spcPts val="0"/>
              </a:spcBef>
              <a:spcAft>
                <a:spcPts val="0"/>
              </a:spcAft>
              <a:buFont typeface="Arial" panose="020B0604020202020204" pitchFamily="34" charset="0"/>
              <a:buChar char="•"/>
            </a:pPr>
            <a:r>
              <a:rPr lang="de-DE" sz="2000" dirty="0">
                <a:solidFill>
                  <a:srgbClr val="002060"/>
                </a:solidFill>
                <a:latin typeface="+mj-lt"/>
                <a:ea typeface="Arial Unicode MS"/>
              </a:rPr>
              <a:t>Theorie ist konkreten Veranstaltungssituation anzupassen</a:t>
            </a:r>
          </a:p>
          <a:p>
            <a:pPr>
              <a:spcBef>
                <a:spcPts val="600"/>
              </a:spcBef>
              <a:spcAft>
                <a:spcPts val="600"/>
              </a:spcAft>
            </a:pPr>
            <a:r>
              <a:rPr lang="de-DE" sz="2000" dirty="0">
                <a:solidFill>
                  <a:srgbClr val="002060"/>
                </a:solidFill>
                <a:latin typeface="+mj-lt"/>
                <a:ea typeface="Arial Unicode MS"/>
              </a:rPr>
              <a:t>Dennoch erfüllen Modelle folgende Aufgaben:</a:t>
            </a:r>
          </a:p>
          <a:p>
            <a:pPr marL="800100" lvl="1" indent="-342900">
              <a:buFont typeface="+mj-lt"/>
              <a:buAutoNum type="arabicPeriod"/>
            </a:pPr>
            <a:r>
              <a:rPr lang="de-DE" sz="2000" dirty="0">
                <a:solidFill>
                  <a:srgbClr val="002060"/>
                </a:solidFill>
                <a:uFill>
                  <a:solidFill>
                    <a:srgbClr val="000000"/>
                  </a:solidFill>
                </a:uFill>
                <a:latin typeface="+mj-lt"/>
                <a:ea typeface="Helvetica"/>
              </a:rPr>
              <a:t>Es liefert die theoretische Grundlage zur Analyse und Modellierung didaktischen Handelns in schulischen (und nichtschulischen) Handlungssituationen.</a:t>
            </a:r>
          </a:p>
          <a:p>
            <a:pPr marL="800100" lvl="1" indent="-342900">
              <a:buFont typeface="+mj-lt"/>
              <a:buAutoNum type="arabicPeriod"/>
            </a:pPr>
            <a:r>
              <a:rPr lang="de-DE" sz="2000" dirty="0">
                <a:solidFill>
                  <a:srgbClr val="002060"/>
                </a:solidFill>
                <a:uFill>
                  <a:solidFill>
                    <a:srgbClr val="000000"/>
                  </a:solidFill>
                </a:uFill>
                <a:latin typeface="+mj-lt"/>
                <a:ea typeface="Helvetica"/>
              </a:rPr>
              <a:t>Es erfüllt den Anspruch, Voraussetzungen, Möglichkeiten, Folgen und Grenzen des Lehrens und Lernens aufzuklären.</a:t>
            </a:r>
          </a:p>
        </p:txBody>
      </p:sp>
      <p:sp>
        <p:nvSpPr>
          <p:cNvPr id="6" name="Textfeld 5">
            <a:extLst>
              <a:ext uri="{FF2B5EF4-FFF2-40B4-BE49-F238E27FC236}">
                <a16:creationId xmlns:a16="http://schemas.microsoft.com/office/drawing/2014/main" id="{11E88F78-0214-4300-A70B-0C9B4E836699}"/>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cxnSp>
        <p:nvCxnSpPr>
          <p:cNvPr id="3" name="Gerade Verbindung mit Pfeil 2">
            <a:extLst>
              <a:ext uri="{FF2B5EF4-FFF2-40B4-BE49-F238E27FC236}">
                <a16:creationId xmlns:a16="http://schemas.microsoft.com/office/drawing/2014/main" id="{0728CD1C-7BD2-408C-8291-8F7CD425C92E}"/>
              </a:ext>
            </a:extLst>
          </p:cNvPr>
          <p:cNvCxnSpPr>
            <a:cxnSpLocks/>
          </p:cNvCxnSpPr>
          <p:nvPr/>
        </p:nvCxnSpPr>
        <p:spPr>
          <a:xfrm>
            <a:off x="971600" y="2420888"/>
            <a:ext cx="504056" cy="0"/>
          </a:xfrm>
          <a:prstGeom prst="straightConnector1">
            <a:avLst/>
          </a:prstGeom>
          <a:ln w="19050">
            <a:solidFill>
              <a:srgbClr val="0D2C5A"/>
            </a:solidFill>
            <a:tailEnd type="triangle"/>
          </a:ln>
        </p:spPr>
        <p:style>
          <a:lnRef idx="1">
            <a:schemeClr val="accent1"/>
          </a:lnRef>
          <a:fillRef idx="0">
            <a:schemeClr val="accent1"/>
          </a:fillRef>
          <a:effectRef idx="0">
            <a:schemeClr val="accent1"/>
          </a:effectRef>
          <a:fontRef idx="minor">
            <a:schemeClr val="tx1"/>
          </a:fontRef>
        </p:style>
      </p:cxnSp>
      <p:sp>
        <p:nvSpPr>
          <p:cNvPr id="11" name="Foliennummernplatzhalter 1">
            <a:extLst>
              <a:ext uri="{FF2B5EF4-FFF2-40B4-BE49-F238E27FC236}">
                <a16:creationId xmlns:a16="http://schemas.microsoft.com/office/drawing/2014/main" id="{1BCBAFE2-1B26-4661-A078-7466AFA8A3CA}"/>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112</a:t>
            </a:fld>
            <a:endParaRPr lang="de-DE" sz="1600" dirty="0">
              <a:solidFill>
                <a:srgbClr val="0D2C5A"/>
              </a:solidFill>
            </a:endParaRPr>
          </a:p>
        </p:txBody>
      </p:sp>
      <p:sp>
        <p:nvSpPr>
          <p:cNvPr id="9" name="Titel 1">
            <a:extLst>
              <a:ext uri="{FF2B5EF4-FFF2-40B4-BE49-F238E27FC236}">
                <a16:creationId xmlns:a16="http://schemas.microsoft.com/office/drawing/2014/main" id="{A67E4CB0-879A-4268-9244-D5C8E5A54DD0}"/>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Allgemeindidaktische Modelle</a:t>
            </a:r>
            <a:endParaRPr lang="de-DE" dirty="0"/>
          </a:p>
        </p:txBody>
      </p:sp>
    </p:spTree>
    <p:extLst>
      <p:ext uri="{BB962C8B-B14F-4D97-AF65-F5344CB8AC3E}">
        <p14:creationId xmlns:p14="http://schemas.microsoft.com/office/powerpoint/2010/main" val="1561903392"/>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7544" y="1557270"/>
            <a:ext cx="8435279" cy="4816703"/>
          </a:xfrm>
          <a:prstGeom prst="rect">
            <a:avLst/>
          </a:prstGeom>
        </p:spPr>
        <p:txBody>
          <a:bodyPr wrap="square">
            <a:spAutoFit/>
          </a:bodyPr>
          <a:lstStyle/>
          <a:p>
            <a:pPr algn="just">
              <a:spcBef>
                <a:spcPts val="0"/>
              </a:spcBef>
              <a:spcAft>
                <a:spcPts val="600"/>
              </a:spcAft>
            </a:pPr>
            <a:r>
              <a:rPr lang="de-DE" sz="2100" b="1" dirty="0">
                <a:solidFill>
                  <a:srgbClr val="002060"/>
                </a:solidFill>
                <a:latin typeface="+mj-lt"/>
                <a:ea typeface="Arial Unicode MS"/>
              </a:rPr>
              <a:t>Allgemeindidaktische Modelle </a:t>
            </a:r>
            <a:r>
              <a:rPr lang="de-DE" sz="2100" dirty="0">
                <a:solidFill>
                  <a:srgbClr val="002060"/>
                </a:solidFill>
                <a:latin typeface="+mj-lt"/>
                <a:ea typeface="Arial Unicode MS"/>
              </a:rPr>
              <a:t>beanspruchen demnach für alle Schulstufen, Schulformen und Schulfächer sowie für außerschulische Lernarrangements verwendbar zu sein und sind entsprechend formal.</a:t>
            </a:r>
          </a:p>
          <a:p>
            <a:pPr algn="just">
              <a:spcBef>
                <a:spcPts val="1800"/>
              </a:spcBef>
              <a:spcAft>
                <a:spcPts val="0"/>
              </a:spcAft>
            </a:pPr>
            <a:r>
              <a:rPr lang="de-DE" sz="2100" dirty="0">
                <a:solidFill>
                  <a:srgbClr val="002060"/>
                </a:solidFill>
                <a:latin typeface="+mj-lt"/>
                <a:ea typeface="Arial Unicode MS"/>
              </a:rPr>
              <a:t>Sie beschreiben den Rahmen, innerhalb dessen sich didaktisches Handeln begründet und strukturieren lässt.</a:t>
            </a:r>
            <a:endParaRPr lang="de-DE" altLang="de-DE" sz="2100" kern="0" dirty="0">
              <a:solidFill>
                <a:srgbClr val="002060"/>
              </a:solidFill>
              <a:latin typeface="+mj-lt"/>
              <a:ea typeface="Arial Unicode MS"/>
            </a:endParaRPr>
          </a:p>
          <a:p>
            <a:pPr marL="914400" lvl="1" indent="-457200">
              <a:spcBef>
                <a:spcPts val="600"/>
              </a:spcBef>
              <a:spcAft>
                <a:spcPts val="600"/>
              </a:spcAft>
              <a:buFont typeface="+mj-lt"/>
              <a:buAutoNum type="arabicPeriod"/>
            </a:pPr>
            <a:r>
              <a:rPr lang="de-DE" altLang="de-DE" sz="2100" kern="0" dirty="0">
                <a:solidFill>
                  <a:srgbClr val="002060"/>
                </a:solidFill>
                <a:latin typeface="+mj-lt"/>
              </a:rPr>
              <a:t>Herstellung von Übersicht und Ordnung </a:t>
            </a:r>
            <a:br>
              <a:rPr lang="de-DE" altLang="de-DE" sz="2100" kern="0" dirty="0">
                <a:solidFill>
                  <a:srgbClr val="002060"/>
                </a:solidFill>
                <a:latin typeface="+mj-lt"/>
              </a:rPr>
            </a:br>
            <a:r>
              <a:rPr lang="de-DE" altLang="de-DE" sz="2100" kern="0" dirty="0">
                <a:solidFill>
                  <a:srgbClr val="002060"/>
                </a:solidFill>
                <a:latin typeface="+mj-lt"/>
              </a:rPr>
              <a:t>(liefern Begriffe, Kategorien und Fragen)</a:t>
            </a:r>
          </a:p>
          <a:p>
            <a:pPr marL="914400" lvl="1" indent="-457200">
              <a:spcBef>
                <a:spcPts val="600"/>
              </a:spcBef>
              <a:spcAft>
                <a:spcPts val="600"/>
              </a:spcAft>
              <a:buFont typeface="+mj-lt"/>
              <a:buAutoNum type="arabicPeriod"/>
            </a:pPr>
            <a:r>
              <a:rPr lang="de-DE" altLang="de-DE" sz="2100" kern="0" dirty="0">
                <a:solidFill>
                  <a:srgbClr val="002060"/>
                </a:solidFill>
                <a:latin typeface="+mj-lt"/>
              </a:rPr>
              <a:t>Verringerung der Komplexität auf das Wesentliche (Modellcharakter)</a:t>
            </a:r>
          </a:p>
          <a:p>
            <a:pPr marL="914400" lvl="1" indent="-457200">
              <a:spcBef>
                <a:spcPts val="600"/>
              </a:spcBef>
              <a:spcAft>
                <a:spcPts val="600"/>
              </a:spcAft>
              <a:buFont typeface="+mj-lt"/>
              <a:buAutoNum type="arabicPeriod"/>
            </a:pPr>
            <a:r>
              <a:rPr lang="de-DE" altLang="de-DE" sz="2100" kern="0" dirty="0">
                <a:solidFill>
                  <a:srgbClr val="002060"/>
                </a:solidFill>
                <a:latin typeface="+mj-lt"/>
              </a:rPr>
              <a:t>Richtungsweisung für didaktisches Handeln und Forschen</a:t>
            </a:r>
          </a:p>
          <a:p>
            <a:pPr marL="914400" lvl="1" indent="-457200">
              <a:spcBef>
                <a:spcPts val="600"/>
              </a:spcBef>
              <a:spcAft>
                <a:spcPts val="600"/>
              </a:spcAft>
              <a:buFont typeface="+mj-lt"/>
              <a:buAutoNum type="arabicPeriod"/>
            </a:pPr>
            <a:r>
              <a:rPr lang="de-DE" altLang="de-DE" sz="2100" kern="0" dirty="0">
                <a:solidFill>
                  <a:srgbClr val="002060"/>
                </a:solidFill>
                <a:latin typeface="+mj-lt"/>
              </a:rPr>
              <a:t>Handlungsorientierung bei der Analyse, Planung und Auswertung von Unterricht </a:t>
            </a:r>
          </a:p>
        </p:txBody>
      </p:sp>
      <p:sp>
        <p:nvSpPr>
          <p:cNvPr id="6" name="Textfeld 5">
            <a:extLst>
              <a:ext uri="{FF2B5EF4-FFF2-40B4-BE49-F238E27FC236}">
                <a16:creationId xmlns:a16="http://schemas.microsoft.com/office/drawing/2014/main" id="{E6B36E32-89A1-4DC4-88DF-4EDC388A69EE}"/>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3F62A858-2799-4A8B-A078-469B972ADD58}"/>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113</a:t>
            </a:fld>
            <a:endParaRPr lang="de-DE" sz="1200" dirty="0">
              <a:solidFill>
                <a:srgbClr val="0D2C5A"/>
              </a:solidFill>
            </a:endParaRPr>
          </a:p>
        </p:txBody>
      </p:sp>
      <p:sp>
        <p:nvSpPr>
          <p:cNvPr id="9" name="Titel 1">
            <a:extLst>
              <a:ext uri="{FF2B5EF4-FFF2-40B4-BE49-F238E27FC236}">
                <a16:creationId xmlns:a16="http://schemas.microsoft.com/office/drawing/2014/main" id="{C4A68EE3-613E-45F8-ABE6-CF5652CD4BFA}"/>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Allgemeindidaktische Modelle</a:t>
            </a:r>
            <a:endParaRPr lang="de-DE" dirty="0"/>
          </a:p>
        </p:txBody>
      </p:sp>
    </p:spTree>
    <p:extLst>
      <p:ext uri="{BB962C8B-B14F-4D97-AF65-F5344CB8AC3E}">
        <p14:creationId xmlns:p14="http://schemas.microsoft.com/office/powerpoint/2010/main" val="2703440937"/>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908720"/>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25363" y="1700808"/>
            <a:ext cx="7070973" cy="3939540"/>
          </a:xfrm>
          <a:prstGeom prst="rect">
            <a:avLst/>
          </a:prstGeom>
        </p:spPr>
        <p:txBody>
          <a:bodyPr wrap="square">
            <a:spAutoFit/>
          </a:bodyPr>
          <a:lstStyle/>
          <a:p>
            <a:r>
              <a:rPr lang="de-DE" sz="2200" b="1" u="sng" dirty="0">
                <a:solidFill>
                  <a:srgbClr val="0D2C5A"/>
                </a:solidFill>
                <a:latin typeface="+mj-lt"/>
              </a:rPr>
              <a:t>Arbeitsauftrag  </a:t>
            </a:r>
          </a:p>
          <a:p>
            <a:pPr>
              <a:spcAft>
                <a:spcPts val="1200"/>
              </a:spcAft>
            </a:pPr>
            <a:r>
              <a:rPr lang="de-DE" sz="2200" dirty="0">
                <a:solidFill>
                  <a:srgbClr val="0D2C5A"/>
                </a:solidFill>
                <a:latin typeface="+mj-lt"/>
              </a:rPr>
              <a:t>Bitte beschäftigen Sie sich zur Vertiefung der Seminarinhalte mit der folgenden Aufgabe:</a:t>
            </a:r>
          </a:p>
          <a:p>
            <a:pPr marL="457200" indent="-457200">
              <a:spcAft>
                <a:spcPts val="1200"/>
              </a:spcAft>
              <a:buFont typeface="+mj-lt"/>
              <a:buAutoNum type="arabicParenR"/>
            </a:pPr>
            <a:r>
              <a:rPr lang="de-DE" sz="2200" dirty="0">
                <a:solidFill>
                  <a:srgbClr val="0D2C5A"/>
                </a:solidFill>
                <a:latin typeface="+mj-lt"/>
              </a:rPr>
              <a:t>Lesen Sie den Text von Albers (2001) zur bildungstheoretischen und lerntheoretischen Didaktik (siehe Text in ...). </a:t>
            </a:r>
          </a:p>
          <a:p>
            <a:pPr marL="457200" indent="-457200">
              <a:spcAft>
                <a:spcPts val="1200"/>
              </a:spcAft>
              <a:buFont typeface="+mj-lt"/>
              <a:buAutoNum type="arabicParenR"/>
            </a:pPr>
            <a:r>
              <a:rPr lang="de-DE" sz="2200" dirty="0">
                <a:solidFill>
                  <a:srgbClr val="0D2C5A"/>
                </a:solidFill>
                <a:latin typeface="+mj-lt"/>
              </a:rPr>
              <a:t>Stellen Sie beide in ihren Grundzügen dar (a) und vergleichen Sie sie miteinander (b).</a:t>
            </a:r>
          </a:p>
          <a:p>
            <a:pPr marL="457200" indent="-457200">
              <a:buFont typeface="+mj-lt"/>
              <a:buAutoNum type="arabicParenR"/>
            </a:pPr>
            <a:r>
              <a:rPr lang="de-DE" sz="2200" dirty="0">
                <a:solidFill>
                  <a:srgbClr val="0D2C5A"/>
                </a:solidFill>
              </a:rPr>
              <a:t>Präsentieren Sie Ihre Ergebnisse innerhalb eines kurzen Vortrages. </a:t>
            </a:r>
          </a:p>
        </p:txBody>
      </p:sp>
      <p:sp>
        <p:nvSpPr>
          <p:cNvPr id="12" name="Textfeld 11">
            <a:extLst>
              <a:ext uri="{FF2B5EF4-FFF2-40B4-BE49-F238E27FC236}">
                <a16:creationId xmlns:a16="http://schemas.microsoft.com/office/drawing/2014/main" id="{FF4EAFF2-9C6B-4D0E-B9E3-F020EAF12593}"/>
              </a:ext>
            </a:extLst>
          </p:cNvPr>
          <p:cNvSpPr txBox="1"/>
          <p:nvPr/>
        </p:nvSpPr>
        <p:spPr>
          <a:xfrm>
            <a:off x="3711027" y="6454942"/>
            <a:ext cx="1721946" cy="461665"/>
          </a:xfrm>
          <a:prstGeom prst="rect">
            <a:avLst/>
          </a:prstGeom>
          <a:noFill/>
        </p:spPr>
        <p:txBody>
          <a:bodyPr wrap="none" rtlCol="0">
            <a:spAutoFit/>
          </a:bodyPr>
          <a:lstStyle/>
          <a:p>
            <a:pPr algn="ctr"/>
            <a:r>
              <a:rPr lang="de-DE" sz="1200" dirty="0">
                <a:solidFill>
                  <a:srgbClr val="0D2C5A"/>
                </a:solidFill>
              </a:rPr>
              <a:t>Prof. Dr. Björn Egbert</a:t>
            </a:r>
            <a:br>
              <a:rPr lang="de-DE" sz="1200" dirty="0">
                <a:solidFill>
                  <a:srgbClr val="0D2C5A"/>
                </a:solidFill>
              </a:rPr>
            </a:br>
            <a:r>
              <a:rPr lang="de-DE" sz="12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114</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50 min Erarbeitung </a:t>
            </a:r>
          </a:p>
          <a:p>
            <a:pPr algn="ctr"/>
            <a:endParaRPr lang="de-DE" sz="2000" b="1" dirty="0">
              <a:solidFill>
                <a:srgbClr val="F59C00"/>
              </a:solidFill>
            </a:endParaRPr>
          </a:p>
          <a:p>
            <a:pPr algn="ctr"/>
            <a:r>
              <a:rPr lang="de-DE" sz="2000" b="1" dirty="0">
                <a:solidFill>
                  <a:srgbClr val="F59C00"/>
                </a:solidFill>
              </a:rPr>
              <a:t>10 min Präsentation</a:t>
            </a:r>
          </a:p>
        </p:txBody>
      </p:sp>
      <p:sp>
        <p:nvSpPr>
          <p:cNvPr id="4" name="Textfeld 3">
            <a:extLst>
              <a:ext uri="{FF2B5EF4-FFF2-40B4-BE49-F238E27FC236}">
                <a16:creationId xmlns:a16="http://schemas.microsoft.com/office/drawing/2014/main" id="{0A16C029-E896-A61E-34F2-D57AD09B736D}"/>
              </a:ext>
            </a:extLst>
          </p:cNvPr>
          <p:cNvSpPr txBox="1"/>
          <p:nvPr/>
        </p:nvSpPr>
        <p:spPr>
          <a:xfrm>
            <a:off x="1304499" y="5898728"/>
            <a:ext cx="6535001" cy="461665"/>
          </a:xfrm>
          <a:prstGeom prst="rect">
            <a:avLst/>
          </a:prstGeom>
          <a:noFill/>
        </p:spPr>
        <p:txBody>
          <a:bodyPr wrap="square">
            <a:spAutoFit/>
          </a:bodyPr>
          <a:lstStyle/>
          <a:p>
            <a:r>
              <a:rPr lang="de-DE" sz="1200" dirty="0">
                <a:solidFill>
                  <a:srgbClr val="0D2C5A"/>
                </a:solidFill>
              </a:rPr>
              <a:t>Text: Albers, Hans-Jürgen (2001): Modelle und didaktische Konzepte in der Berufsbildung.  In: Bonz, Bernhard (Hg.): Didaktik der beruflichen Bildung. Baltmannsweiler: Schneider-Verlag. </a:t>
            </a:r>
          </a:p>
        </p:txBody>
      </p:sp>
    </p:spTree>
    <p:extLst>
      <p:ext uri="{BB962C8B-B14F-4D97-AF65-F5344CB8AC3E}">
        <p14:creationId xmlns:p14="http://schemas.microsoft.com/office/powerpoint/2010/main" val="207280357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052736"/>
            <a:ext cx="8229600" cy="648072"/>
          </a:xfrm>
        </p:spPr>
        <p:txBody>
          <a:bodyPr/>
          <a:lstStyle/>
          <a:p>
            <a:pPr marL="457200" lvl="2" indent="-457200" algn="r">
              <a:buFont typeface="+mj-lt"/>
              <a:buAutoNum type="arabicPeriod" startAt="7"/>
            </a:pPr>
            <a:r>
              <a:rPr lang="de-DE" altLang="de-DE" sz="2400" dirty="0">
                <a:solidFill>
                  <a:srgbClr val="0D2C5A"/>
                </a:solidFill>
                <a:latin typeface="+mj-lt"/>
              </a:rPr>
              <a:t>Bildungstheoretische Didaktik</a:t>
            </a:r>
            <a:endParaRPr lang="de-DE" sz="2400" dirty="0">
              <a:solidFill>
                <a:srgbClr val="0D2C5A"/>
              </a:solidFill>
              <a:latin typeface="+mj-lt"/>
            </a:endParaRPr>
          </a:p>
        </p:txBody>
      </p:sp>
      <p:sp>
        <p:nvSpPr>
          <p:cNvPr id="3" name="Inhaltsplatzhalter 2"/>
          <p:cNvSpPr>
            <a:spLocks noGrp="1"/>
          </p:cNvSpPr>
          <p:nvPr>
            <p:ph idx="1"/>
          </p:nvPr>
        </p:nvSpPr>
        <p:spPr>
          <a:xfrm>
            <a:off x="457200" y="1628800"/>
            <a:ext cx="8229600" cy="4502125"/>
          </a:xfrm>
        </p:spPr>
        <p:txBody>
          <a:bodyPr/>
          <a:lstStyle/>
          <a:p>
            <a:pPr marL="0" indent="0" algn="just">
              <a:buNone/>
            </a:pPr>
            <a:r>
              <a:rPr lang="de-DE" dirty="0">
                <a:solidFill>
                  <a:srgbClr val="0D2C5A"/>
                </a:solidFill>
              </a:rPr>
              <a:t>„Mit welchen Inhalten und Gegenständen müssen sich junge Menschen auseinander setzen, um zu einem selbstbestimmten und vernunftgeleiteten Leben in Menschlichkeit, in gegenseitiger Anerkennung und Gerechtigkeit, in Freiheit, Glück und Selbsterfüllung zu kommen“ (Klafki, 1986)</a:t>
            </a:r>
          </a:p>
        </p:txBody>
      </p:sp>
      <p:pic>
        <p:nvPicPr>
          <p:cNvPr id="5" name="Bild 2" descr="Klafki"/>
          <p:cNvPicPr/>
          <p:nvPr/>
        </p:nvPicPr>
        <p:blipFill>
          <a:blip r:embed="rId2">
            <a:extLst>
              <a:ext uri="{28A0092B-C50C-407E-A947-70E740481C1C}">
                <a14:useLocalDpi xmlns:a14="http://schemas.microsoft.com/office/drawing/2010/main" val="0"/>
              </a:ext>
            </a:extLst>
          </a:blip>
          <a:srcRect/>
          <a:stretch>
            <a:fillRect/>
          </a:stretch>
        </p:blipFill>
        <p:spPr bwMode="auto">
          <a:xfrm>
            <a:off x="611560" y="3140969"/>
            <a:ext cx="2160240" cy="2766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hteck 5"/>
          <p:cNvSpPr/>
          <p:nvPr/>
        </p:nvSpPr>
        <p:spPr>
          <a:xfrm>
            <a:off x="2850932" y="5579948"/>
            <a:ext cx="5688632" cy="369332"/>
          </a:xfrm>
          <a:prstGeom prst="rect">
            <a:avLst/>
          </a:prstGeom>
        </p:spPr>
        <p:txBody>
          <a:bodyPr wrap="square">
            <a:spAutoFit/>
          </a:bodyPr>
          <a:lstStyle/>
          <a:p>
            <a:r>
              <a:rPr lang="de-DE" dirty="0">
                <a:solidFill>
                  <a:srgbClr val="002060"/>
                </a:solidFill>
                <a:latin typeface="+mj-lt"/>
              </a:rPr>
              <a:t>Wolfgang Klafki 2007 (Foto: Hellmuth Graßmann)</a:t>
            </a:r>
          </a:p>
        </p:txBody>
      </p:sp>
      <p:sp>
        <p:nvSpPr>
          <p:cNvPr id="9" name="Textfeld 8">
            <a:extLst>
              <a:ext uri="{FF2B5EF4-FFF2-40B4-BE49-F238E27FC236}">
                <a16:creationId xmlns:a16="http://schemas.microsoft.com/office/drawing/2014/main" id="{AD27FC8B-A3DD-4F67-A40E-D1F6542DE7DC}"/>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8" name="Foliennummernplatzhalter 1">
            <a:extLst>
              <a:ext uri="{FF2B5EF4-FFF2-40B4-BE49-F238E27FC236}">
                <a16:creationId xmlns:a16="http://schemas.microsoft.com/office/drawing/2014/main" id="{8F2D30D0-5B2B-4589-AF17-E7E74CA9872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115</a:t>
            </a:fld>
            <a:endParaRPr lang="de-DE" sz="1600" dirty="0">
              <a:solidFill>
                <a:srgbClr val="0D2C5A"/>
              </a:solidFill>
            </a:endParaRPr>
          </a:p>
        </p:txBody>
      </p:sp>
    </p:spTree>
    <p:extLst>
      <p:ext uri="{BB962C8B-B14F-4D97-AF65-F5344CB8AC3E}">
        <p14:creationId xmlns:p14="http://schemas.microsoft.com/office/powerpoint/2010/main" val="353588899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391" y="1561863"/>
            <a:ext cx="7859216" cy="4968552"/>
          </a:xfrm>
        </p:spPr>
        <p:txBody>
          <a:bodyPr/>
          <a:lstStyle/>
          <a:p>
            <a:pPr marL="0" indent="0" algn="just">
              <a:spcAft>
                <a:spcPts val="1200"/>
              </a:spcAft>
              <a:buNone/>
            </a:pPr>
            <a:r>
              <a:rPr lang="de-DE" sz="2200" i="1" u="sng" dirty="0">
                <a:solidFill>
                  <a:srgbClr val="0D2C5A"/>
                </a:solidFill>
              </a:rPr>
              <a:t>Theorie der Bildungsinhalte:</a:t>
            </a:r>
            <a:r>
              <a:rPr lang="de-DE" sz="2200" i="1" dirty="0">
                <a:solidFill>
                  <a:srgbClr val="0D2C5A"/>
                </a:solidFill>
              </a:rPr>
              <a:t> </a:t>
            </a:r>
            <a:r>
              <a:rPr lang="de-DE" sz="2200" dirty="0">
                <a:solidFill>
                  <a:srgbClr val="0D2C5A"/>
                </a:solidFill>
              </a:rPr>
              <a:t>Nach welchen Gesichtspunkten sollen Bildungsinhalte bestimmt und ausgewählt werden?</a:t>
            </a:r>
          </a:p>
          <a:p>
            <a:pPr marL="0" indent="0">
              <a:buNone/>
            </a:pPr>
            <a:r>
              <a:rPr lang="de-DE" sz="2200" i="1" u="sng" dirty="0">
                <a:solidFill>
                  <a:srgbClr val="0D2C5A"/>
                </a:solidFill>
              </a:rPr>
              <a:t>Bildungsbegriff zentral:</a:t>
            </a:r>
            <a:endParaRPr lang="de-DE" sz="2200" i="1" dirty="0">
              <a:solidFill>
                <a:srgbClr val="0D2C5A"/>
              </a:solidFill>
            </a:endParaRPr>
          </a:p>
          <a:p>
            <a:pPr marL="0" indent="0">
              <a:buNone/>
            </a:pPr>
            <a:r>
              <a:rPr lang="de-DE" sz="2200" dirty="0">
                <a:solidFill>
                  <a:srgbClr val="0D2C5A"/>
                </a:solidFill>
              </a:rPr>
              <a:t>Bildung hat die Aufgabe, einem unmündigen Individuum zur Mündigkeit zu verhelfen.</a:t>
            </a:r>
          </a:p>
          <a:p>
            <a:pPr marL="0" indent="0">
              <a:buNone/>
            </a:pPr>
            <a:r>
              <a:rPr lang="de-DE" sz="2200" dirty="0">
                <a:solidFill>
                  <a:srgbClr val="0D2C5A"/>
                </a:solidFill>
              </a:rPr>
              <a:t>Bildung zielt in diesem Verständnis auf:</a:t>
            </a:r>
          </a:p>
          <a:p>
            <a:pPr lvl="1" indent="-342900">
              <a:buFont typeface="Symbol" panose="05050102010706020507" pitchFamily="18" charset="2"/>
              <a:buChar char="-"/>
            </a:pPr>
            <a:r>
              <a:rPr lang="de-DE" sz="2000" dirty="0">
                <a:solidFill>
                  <a:srgbClr val="0D2C5A"/>
                </a:solidFill>
              </a:rPr>
              <a:t>auf die Befähigung zur vernünftigen Selbstbestimmung,</a:t>
            </a:r>
          </a:p>
          <a:p>
            <a:pPr lvl="1" indent="-342900">
              <a:buFont typeface="Symbol" panose="05050102010706020507" pitchFamily="18" charset="2"/>
              <a:buChar char="-"/>
            </a:pPr>
            <a:r>
              <a:rPr lang="de-DE" sz="2000" dirty="0">
                <a:solidFill>
                  <a:srgbClr val="0D2C5A"/>
                </a:solidFill>
              </a:rPr>
              <a:t>sie wird nur im historisch-gesellschaftlich-kulturellen Kontext erworben,</a:t>
            </a:r>
          </a:p>
          <a:p>
            <a:pPr lvl="1" indent="-342900">
              <a:buFont typeface="Symbol" panose="05050102010706020507" pitchFamily="18" charset="2"/>
              <a:buChar char="-"/>
            </a:pPr>
            <a:r>
              <a:rPr lang="de-DE" sz="2000" dirty="0">
                <a:solidFill>
                  <a:srgbClr val="0D2C5A"/>
                </a:solidFill>
              </a:rPr>
              <a:t>sie kann nur für sich selbst erworben werden</a:t>
            </a:r>
          </a:p>
          <a:p>
            <a:pPr lvl="1" indent="-342900">
              <a:buFont typeface="Symbol" panose="05050102010706020507" pitchFamily="18" charset="2"/>
              <a:buChar char="-"/>
            </a:pPr>
            <a:r>
              <a:rPr lang="de-DE" sz="2000" dirty="0">
                <a:solidFill>
                  <a:srgbClr val="0D2C5A"/>
                </a:solidFill>
              </a:rPr>
              <a:t>und kann dennoch nur in der Gemeinschaft, also durch Interaktion und Auseinandersetzung mit anderen Menschen, erworben werden</a:t>
            </a:r>
          </a:p>
          <a:p>
            <a:pPr marL="0" indent="0" algn="just">
              <a:buNone/>
            </a:pPr>
            <a:endParaRPr lang="de-DE" dirty="0"/>
          </a:p>
        </p:txBody>
      </p:sp>
      <p:sp>
        <p:nvSpPr>
          <p:cNvPr id="7" name="Textfeld 6">
            <a:extLst>
              <a:ext uri="{FF2B5EF4-FFF2-40B4-BE49-F238E27FC236}">
                <a16:creationId xmlns:a16="http://schemas.microsoft.com/office/drawing/2014/main" id="{60D2A7E0-D782-4716-87BC-D18EB6F2F12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6" name="Foliennummernplatzhalter 1">
            <a:extLst>
              <a:ext uri="{FF2B5EF4-FFF2-40B4-BE49-F238E27FC236}">
                <a16:creationId xmlns:a16="http://schemas.microsoft.com/office/drawing/2014/main" id="{11118B9D-9206-4A57-ABED-87AAF3FA781C}"/>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116</a:t>
            </a:fld>
            <a:endParaRPr lang="de-DE" sz="1600" dirty="0">
              <a:solidFill>
                <a:srgbClr val="0D2C5A"/>
              </a:solidFill>
            </a:endParaRPr>
          </a:p>
        </p:txBody>
      </p:sp>
      <p:sp>
        <p:nvSpPr>
          <p:cNvPr id="8" name="Titel 1">
            <a:extLst>
              <a:ext uri="{FF2B5EF4-FFF2-40B4-BE49-F238E27FC236}">
                <a16:creationId xmlns:a16="http://schemas.microsoft.com/office/drawing/2014/main" id="{4C5A1B23-7036-4AAB-B62E-51C1E9196AEB}"/>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Bildungstheoretische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413204915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36EDA2CC-7653-48D7-BF80-C232A3657170}"/>
              </a:ext>
            </a:extLst>
          </p:cNvPr>
          <p:cNvSpPr txBox="1">
            <a:spLocks noGrp="1"/>
          </p:cNvSpPr>
          <p:nvPr>
            <p:ph idx="1"/>
          </p:nvPr>
        </p:nvSpPr>
        <p:spPr bwMode="auto">
          <a:xfrm>
            <a:off x="672849" y="2132856"/>
            <a:ext cx="8147248" cy="367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2060"/>
              </a:buClr>
              <a:buSzPct val="65000"/>
              <a:buFont typeface="Wingdings" pitchFamily="2" charset="2"/>
              <a:buChar char="n"/>
              <a:defRPr sz="2400">
                <a:solidFill>
                  <a:srgbClr val="002060"/>
                </a:solidFill>
                <a:latin typeface="+mj-lt"/>
                <a:ea typeface="+mn-ea"/>
                <a:cs typeface="+mn-cs"/>
              </a:defRPr>
            </a:lvl1pPr>
            <a:lvl2pPr marL="669925" indent="-325438" algn="l" rtl="0" eaLnBrk="0" fontAlgn="base" hangingPunct="0">
              <a:spcBef>
                <a:spcPct val="20000"/>
              </a:spcBef>
              <a:spcAft>
                <a:spcPct val="0"/>
              </a:spcAft>
              <a:buClr>
                <a:srgbClr val="002060"/>
              </a:buClr>
              <a:buSzPct val="60000"/>
              <a:buFont typeface="Wingdings" pitchFamily="2" charset="2"/>
              <a:buChar char="q"/>
              <a:defRPr sz="2000">
                <a:solidFill>
                  <a:srgbClr val="002060"/>
                </a:solidFill>
                <a:latin typeface="+mj-lt"/>
              </a:defRPr>
            </a:lvl2pPr>
            <a:lvl3pPr marL="1022350" indent="-350838" algn="l" rtl="0" eaLnBrk="0" fontAlgn="base" hangingPunct="0">
              <a:spcBef>
                <a:spcPct val="20000"/>
              </a:spcBef>
              <a:spcAft>
                <a:spcPct val="0"/>
              </a:spcAft>
              <a:buClr>
                <a:srgbClr val="002060"/>
              </a:buClr>
              <a:buSzPct val="65000"/>
              <a:buFont typeface="Wingdings" pitchFamily="2" charset="2"/>
              <a:buChar char="n"/>
              <a:defRPr sz="2400">
                <a:solidFill>
                  <a:srgbClr val="002060"/>
                </a:solidFill>
                <a:latin typeface="+mj-lt"/>
              </a:defRPr>
            </a:lvl3pPr>
            <a:lvl4pPr marL="1339850" indent="-315913" algn="l" rtl="0" eaLnBrk="0" fontAlgn="base" hangingPunct="0">
              <a:spcBef>
                <a:spcPct val="20000"/>
              </a:spcBef>
              <a:spcAft>
                <a:spcPct val="0"/>
              </a:spcAft>
              <a:buClr>
                <a:srgbClr val="002060"/>
              </a:buClr>
              <a:buSzPct val="70000"/>
              <a:buFont typeface="Wingdings" pitchFamily="2" charset="2"/>
              <a:buChar char="q"/>
              <a:defRPr sz="1600">
                <a:solidFill>
                  <a:srgbClr val="002060"/>
                </a:solidFill>
                <a:latin typeface="+mj-lt"/>
              </a:defRPr>
            </a:lvl4pPr>
            <a:lvl5pPr marL="1681163" indent="-339725" algn="l" rtl="0" eaLnBrk="0" fontAlgn="base" hangingPunct="0">
              <a:spcBef>
                <a:spcPct val="20000"/>
              </a:spcBef>
              <a:spcAft>
                <a:spcPct val="0"/>
              </a:spcAft>
              <a:buClr>
                <a:srgbClr val="002060"/>
              </a:buClr>
              <a:buSzPct val="75000"/>
              <a:buFont typeface="Wingdings" pitchFamily="2" charset="2"/>
              <a:buChar char="§"/>
              <a:defRPr sz="1600">
                <a:solidFill>
                  <a:srgbClr val="002060"/>
                </a:solidFill>
                <a:latin typeface="+mj-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just">
              <a:buNone/>
            </a:pPr>
            <a:r>
              <a:rPr lang="de-DE" sz="2600" b="1" dirty="0">
                <a:effectLst>
                  <a:outerShdw blurRad="38100" dist="38100" dir="2700000" algn="tl">
                    <a:srgbClr val="000000">
                      <a:alpha val="43137"/>
                    </a:srgbClr>
                  </a:outerShdw>
                </a:effectLst>
              </a:rPr>
              <a:t>Ausgangspunkt:</a:t>
            </a:r>
            <a:r>
              <a:rPr lang="de-DE" dirty="0">
                <a:effectLst>
                  <a:outerShdw blurRad="38100" dist="38100" dir="2700000" algn="tl">
                    <a:srgbClr val="000000">
                      <a:alpha val="43137"/>
                    </a:srgbClr>
                  </a:outerShdw>
                </a:effectLst>
              </a:rPr>
              <a:t> </a:t>
            </a:r>
            <a:r>
              <a:rPr lang="de-DE" dirty="0"/>
              <a:t>	Klafkis Überlegungen zur materialen und </a:t>
            </a:r>
          </a:p>
          <a:p>
            <a:pPr marL="0" indent="0" algn="just">
              <a:buNone/>
            </a:pPr>
            <a:r>
              <a:rPr lang="de-DE" dirty="0"/>
              <a:t>			formalen Bildung</a:t>
            </a:r>
          </a:p>
          <a:p>
            <a:pPr marL="0" indent="0" algn="just">
              <a:buNone/>
            </a:pPr>
            <a:endParaRPr lang="de-DE" dirty="0"/>
          </a:p>
          <a:p>
            <a:pPr algn="just">
              <a:spcBef>
                <a:spcPts val="0"/>
              </a:spcBef>
              <a:spcAft>
                <a:spcPts val="1200"/>
              </a:spcAft>
              <a:buFont typeface="Arial" panose="020B0604020202020204" pitchFamily="34" charset="0"/>
              <a:buChar char="•"/>
            </a:pPr>
            <a:r>
              <a:rPr lang="de-DE" i="1" dirty="0"/>
              <a:t>materiale Bildung: </a:t>
            </a:r>
            <a:r>
              <a:rPr lang="de-DE" dirty="0"/>
              <a:t>Bildung als Aneignung von Wissen</a:t>
            </a:r>
          </a:p>
          <a:p>
            <a:pPr algn="just">
              <a:spcBef>
                <a:spcPts val="0"/>
              </a:spcBef>
              <a:spcAft>
                <a:spcPts val="1200"/>
              </a:spcAft>
              <a:buFont typeface="Arial" panose="020B0604020202020204" pitchFamily="34" charset="0"/>
              <a:buChar char="•"/>
            </a:pPr>
            <a:r>
              <a:rPr lang="de-DE" i="1" dirty="0"/>
              <a:t>formale Bildung: </a:t>
            </a:r>
            <a:r>
              <a:rPr lang="de-DE" dirty="0"/>
              <a:t>Ausformung von Fähigkeiten</a:t>
            </a:r>
          </a:p>
          <a:p>
            <a:pPr marL="0" indent="0">
              <a:buNone/>
            </a:pPr>
            <a:endParaRPr lang="de-DE" sz="2100" dirty="0"/>
          </a:p>
        </p:txBody>
      </p:sp>
      <p:sp>
        <p:nvSpPr>
          <p:cNvPr id="8" name="Textfeld 7">
            <a:extLst>
              <a:ext uri="{FF2B5EF4-FFF2-40B4-BE49-F238E27FC236}">
                <a16:creationId xmlns:a16="http://schemas.microsoft.com/office/drawing/2014/main" id="{ADA380AE-5E1E-41C2-9F7C-E8AABAAB1A15}"/>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6" name="Foliennummernplatzhalter 1">
            <a:extLst>
              <a:ext uri="{FF2B5EF4-FFF2-40B4-BE49-F238E27FC236}">
                <a16:creationId xmlns:a16="http://schemas.microsoft.com/office/drawing/2014/main" id="{3B059907-B47D-4133-8006-B52B5B7F38B6}"/>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117</a:t>
            </a:fld>
            <a:endParaRPr lang="de-DE" sz="1200" dirty="0">
              <a:solidFill>
                <a:srgbClr val="0D2C5A"/>
              </a:solidFill>
            </a:endParaRPr>
          </a:p>
        </p:txBody>
      </p:sp>
      <p:sp>
        <p:nvSpPr>
          <p:cNvPr id="9" name="Titel 1">
            <a:extLst>
              <a:ext uri="{FF2B5EF4-FFF2-40B4-BE49-F238E27FC236}">
                <a16:creationId xmlns:a16="http://schemas.microsoft.com/office/drawing/2014/main" id="{65B2ABC8-2BD7-46C6-81B5-E1AFD5E6A0F0}"/>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Bildungstheoretische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21252904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42391" y="1843289"/>
            <a:ext cx="7859216" cy="4358109"/>
          </a:xfrm>
        </p:spPr>
        <p:txBody>
          <a:bodyPr/>
          <a:lstStyle/>
          <a:p>
            <a:pPr marL="0" indent="0" algn="just">
              <a:buNone/>
            </a:pPr>
            <a:r>
              <a:rPr lang="de-DE" sz="2200" dirty="0">
                <a:solidFill>
                  <a:srgbClr val="0D2C5A"/>
                </a:solidFill>
              </a:rPr>
              <a:t>Verbindung von materialer und formaler Bildung zur </a:t>
            </a:r>
            <a:r>
              <a:rPr lang="de-DE" sz="2200" i="1" dirty="0">
                <a:solidFill>
                  <a:srgbClr val="0D2C5A"/>
                </a:solidFill>
              </a:rPr>
              <a:t>kategorialen</a:t>
            </a:r>
            <a:r>
              <a:rPr lang="de-DE" sz="2200" dirty="0">
                <a:solidFill>
                  <a:srgbClr val="0D2C5A"/>
                </a:solidFill>
              </a:rPr>
              <a:t> </a:t>
            </a:r>
            <a:r>
              <a:rPr lang="de-DE" sz="2200" i="1" dirty="0">
                <a:solidFill>
                  <a:srgbClr val="0D2C5A"/>
                </a:solidFill>
              </a:rPr>
              <a:t>Bildung</a:t>
            </a:r>
            <a:r>
              <a:rPr lang="de-DE" sz="2200" dirty="0">
                <a:solidFill>
                  <a:srgbClr val="0D2C5A"/>
                </a:solidFill>
              </a:rPr>
              <a:t>.</a:t>
            </a:r>
          </a:p>
          <a:p>
            <a:pPr marL="0" indent="0" algn="just">
              <a:spcBef>
                <a:spcPts val="1200"/>
              </a:spcBef>
              <a:spcAft>
                <a:spcPts val="1200"/>
              </a:spcAft>
              <a:buNone/>
            </a:pPr>
            <a:r>
              <a:rPr lang="de-DE" sz="2200" b="1" dirty="0">
                <a:solidFill>
                  <a:srgbClr val="0D2C5A"/>
                </a:solidFill>
              </a:rPr>
              <a:t>Kategoriale Bildung ist der Versuch, die materiale Seite von Bildungsprozessen mit der formalen (subjektbezogenen) Seite zu verschränken.</a:t>
            </a:r>
            <a:endParaRPr lang="de-DE" sz="2200" dirty="0">
              <a:solidFill>
                <a:srgbClr val="0D2C5A"/>
              </a:solidFill>
            </a:endParaRPr>
          </a:p>
          <a:p>
            <a:pPr marL="0" lvl="1" indent="0" algn="just">
              <a:buSzPct val="65000"/>
              <a:buNone/>
            </a:pPr>
            <a:r>
              <a:rPr lang="de-DE" sz="2200" dirty="0">
                <a:solidFill>
                  <a:srgbClr val="0D2C5A"/>
                </a:solidFill>
              </a:rPr>
              <a:t>„Bildung ist </a:t>
            </a:r>
            <a:r>
              <a:rPr lang="de-DE" sz="2200" i="1" dirty="0">
                <a:solidFill>
                  <a:srgbClr val="0D2C5A"/>
                </a:solidFill>
              </a:rPr>
              <a:t>kategoriale Bildung </a:t>
            </a:r>
            <a:r>
              <a:rPr lang="de-DE" sz="2200" dirty="0">
                <a:solidFill>
                  <a:srgbClr val="0D2C5A"/>
                </a:solidFill>
              </a:rPr>
              <a:t>in dem Doppelsinn, dass sich dem Menschen eine Wirklichkeit ‚kategorial‘ erschlossen hat und dass eben damit er selbst – dank der selbstvollzogenen ‚kategorialen‘ Einsichten, Erfahrungen, Erlebnisse – für diese Wirklichkeit erschlossen worden ist.“ </a:t>
            </a:r>
            <a:r>
              <a:rPr lang="de-DE" sz="1050" dirty="0">
                <a:solidFill>
                  <a:srgbClr val="0D2C5A"/>
                </a:solidFill>
              </a:rPr>
              <a:t>(Klafki 1963, S. 44)</a:t>
            </a:r>
          </a:p>
          <a:p>
            <a:pPr marL="0" indent="0" algn="just">
              <a:buNone/>
            </a:pPr>
            <a:endParaRPr lang="de-DE" dirty="0"/>
          </a:p>
          <a:p>
            <a:pPr marL="0" indent="0" algn="just">
              <a:buNone/>
            </a:pPr>
            <a:endParaRPr lang="de-DE" dirty="0"/>
          </a:p>
        </p:txBody>
      </p:sp>
      <p:sp>
        <p:nvSpPr>
          <p:cNvPr id="7" name="Textfeld 6">
            <a:extLst>
              <a:ext uri="{FF2B5EF4-FFF2-40B4-BE49-F238E27FC236}">
                <a16:creationId xmlns:a16="http://schemas.microsoft.com/office/drawing/2014/main" id="{E3CA2B71-89A4-4754-A258-9C5ED950710F}"/>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6" name="Foliennummernplatzhalter 1">
            <a:extLst>
              <a:ext uri="{FF2B5EF4-FFF2-40B4-BE49-F238E27FC236}">
                <a16:creationId xmlns:a16="http://schemas.microsoft.com/office/drawing/2014/main" id="{3A063661-EAB1-40F1-8CB2-957647CCFFA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118</a:t>
            </a:fld>
            <a:endParaRPr lang="de-DE" sz="1600" dirty="0">
              <a:solidFill>
                <a:srgbClr val="0D2C5A"/>
              </a:solidFill>
            </a:endParaRPr>
          </a:p>
        </p:txBody>
      </p:sp>
      <p:sp>
        <p:nvSpPr>
          <p:cNvPr id="8" name="Titel 1">
            <a:extLst>
              <a:ext uri="{FF2B5EF4-FFF2-40B4-BE49-F238E27FC236}">
                <a16:creationId xmlns:a16="http://schemas.microsoft.com/office/drawing/2014/main" id="{333DFE4B-81C8-43FE-B3F0-3F7EEB261BA1}"/>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Bildungstheoretische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251000080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534379" y="1710261"/>
            <a:ext cx="8075240" cy="4502125"/>
          </a:xfrm>
        </p:spPr>
        <p:txBody>
          <a:bodyPr/>
          <a:lstStyle/>
          <a:p>
            <a:pPr marL="0" lvl="1" indent="0" algn="just">
              <a:buSzPct val="65000"/>
              <a:buNone/>
            </a:pPr>
            <a:r>
              <a:rPr lang="de-DE" sz="2200" dirty="0">
                <a:solidFill>
                  <a:srgbClr val="0D2C5A"/>
                </a:solidFill>
              </a:rPr>
              <a:t>Mit welchen Inhalten sollen Lernende konfrontiert werden, um diesen Prozess zu unterstützen?</a:t>
            </a:r>
          </a:p>
          <a:p>
            <a:pPr marL="0" lvl="1" indent="0" algn="just">
              <a:buSzPct val="65000"/>
              <a:buNone/>
            </a:pPr>
            <a:endParaRPr lang="de-DE" sz="2200" dirty="0">
              <a:solidFill>
                <a:srgbClr val="0D2C5A"/>
              </a:solidFill>
            </a:endParaRPr>
          </a:p>
          <a:p>
            <a:pPr marL="0" indent="0" algn="just">
              <a:buNone/>
            </a:pPr>
            <a:r>
              <a:rPr lang="de-DE" sz="2200" b="1" dirty="0">
                <a:solidFill>
                  <a:srgbClr val="0D2C5A"/>
                </a:solidFill>
              </a:rPr>
              <a:t>Didaktik</a:t>
            </a:r>
            <a:r>
              <a:rPr lang="de-DE" sz="2200" dirty="0">
                <a:solidFill>
                  <a:srgbClr val="0D2C5A"/>
                </a:solidFill>
              </a:rPr>
              <a:t> als Theorie der Bildungsinhalte, ihrer Struktur und Auswahl bzw. als Theorie der Bildungskategorien (= Strukturmodell): Nach welchen Gesichtspunkten sollen Bildungsinhalte bestimmt und ausgewählt werden?</a:t>
            </a:r>
          </a:p>
          <a:p>
            <a:pPr marL="0" indent="0" algn="just">
              <a:buNone/>
            </a:pPr>
            <a:endParaRPr lang="de-DE" sz="2200" dirty="0">
              <a:solidFill>
                <a:srgbClr val="0D2C5A"/>
              </a:solidFill>
            </a:endParaRPr>
          </a:p>
          <a:p>
            <a:pPr marL="0" indent="0" algn="just">
              <a:buNone/>
            </a:pPr>
            <a:r>
              <a:rPr lang="de-DE" sz="2200" dirty="0">
                <a:solidFill>
                  <a:srgbClr val="0D2C5A"/>
                </a:solidFill>
              </a:rPr>
              <a:t>Aufgabe von Lehrenden ist es demnach, </a:t>
            </a:r>
            <a:r>
              <a:rPr lang="de-DE" sz="2200" i="1" dirty="0">
                <a:solidFill>
                  <a:srgbClr val="0D2C5A"/>
                </a:solidFill>
              </a:rPr>
              <a:t>Bildungsinhalte</a:t>
            </a:r>
            <a:r>
              <a:rPr lang="de-DE" sz="2200" dirty="0">
                <a:solidFill>
                  <a:srgbClr val="0D2C5A"/>
                </a:solidFill>
              </a:rPr>
              <a:t> auf deren </a:t>
            </a:r>
            <a:r>
              <a:rPr lang="de-DE" sz="2200" i="1" dirty="0">
                <a:solidFill>
                  <a:srgbClr val="0D2C5A"/>
                </a:solidFill>
              </a:rPr>
              <a:t>Bildungsgehalt</a:t>
            </a:r>
            <a:r>
              <a:rPr lang="de-DE" sz="2200" dirty="0">
                <a:solidFill>
                  <a:srgbClr val="0D2C5A"/>
                </a:solidFill>
              </a:rPr>
              <a:t> hin zu überprüfen und jene auszuwählen, die eine </a:t>
            </a:r>
            <a:r>
              <a:rPr lang="de-DE" sz="2200" i="1" dirty="0">
                <a:solidFill>
                  <a:srgbClr val="0D2C5A"/>
                </a:solidFill>
              </a:rPr>
              <a:t>doppelseitige Erschließung</a:t>
            </a:r>
            <a:r>
              <a:rPr lang="de-DE" sz="2200" dirty="0">
                <a:solidFill>
                  <a:srgbClr val="0D2C5A"/>
                </a:solidFill>
              </a:rPr>
              <a:t> ermöglichen.</a:t>
            </a:r>
          </a:p>
          <a:p>
            <a:endParaRPr lang="de-DE" dirty="0"/>
          </a:p>
        </p:txBody>
      </p:sp>
      <p:sp>
        <p:nvSpPr>
          <p:cNvPr id="7" name="Textfeld 6">
            <a:extLst>
              <a:ext uri="{FF2B5EF4-FFF2-40B4-BE49-F238E27FC236}">
                <a16:creationId xmlns:a16="http://schemas.microsoft.com/office/drawing/2014/main" id="{2121F3FA-4D1A-43C7-B036-421BED0C2A97}"/>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6" name="Foliennummernplatzhalter 1">
            <a:extLst>
              <a:ext uri="{FF2B5EF4-FFF2-40B4-BE49-F238E27FC236}">
                <a16:creationId xmlns:a16="http://schemas.microsoft.com/office/drawing/2014/main" id="{2E22B0D2-C4DF-4BD4-A69A-0E75EEF2DBB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119</a:t>
            </a:fld>
            <a:endParaRPr lang="de-DE" sz="1600" dirty="0">
              <a:solidFill>
                <a:srgbClr val="0D2C5A"/>
              </a:solidFill>
            </a:endParaRPr>
          </a:p>
        </p:txBody>
      </p:sp>
      <p:sp>
        <p:nvSpPr>
          <p:cNvPr id="8" name="Titel 1">
            <a:extLst>
              <a:ext uri="{FF2B5EF4-FFF2-40B4-BE49-F238E27FC236}">
                <a16:creationId xmlns:a16="http://schemas.microsoft.com/office/drawing/2014/main" id="{769022F8-BBDD-4185-A23F-890EEFAD6345}"/>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Bildungstheoretische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244943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12</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Entwicklungsaufgaben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04864"/>
            <a:ext cx="8132458" cy="41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1200"/>
              </a:spcAft>
              <a:buClrTx/>
              <a:buSzTx/>
              <a:defRPr/>
            </a:pPr>
            <a:r>
              <a:rPr lang="de-DE" sz="1800" b="0" dirty="0">
                <a:latin typeface="Calibri" panose="020F0502020204030204" pitchFamily="34" charset="0"/>
              </a:rPr>
              <a:t>Adressaten der Pädagogik sind Menschen aller Lebenslagen und aller Lebensalter   </a:t>
            </a:r>
            <a:r>
              <a:rPr lang="de-DE" sz="1400" b="0" dirty="0">
                <a:latin typeface="Calibri" panose="020F0502020204030204" pitchFamily="34" charset="0"/>
              </a:rPr>
              <a:t>(vgl. Stein 2017, S. 146)</a:t>
            </a:r>
          </a:p>
          <a:p>
            <a:pPr eaLnBrk="1" fontAlgn="auto" hangingPunct="1">
              <a:spcAft>
                <a:spcPts val="600"/>
              </a:spcAft>
              <a:buClrTx/>
              <a:buSzTx/>
              <a:defRPr/>
            </a:pPr>
            <a:r>
              <a:rPr lang="de-DE" sz="1800" b="0" dirty="0">
                <a:latin typeface="Calibri" panose="020F0502020204030204" pitchFamily="34" charset="0"/>
              </a:rPr>
              <a:t>Je nach Lebensalter werden unterschiedliche Entwicklungsaufgaben für das Individuum definiert: </a:t>
            </a:r>
          </a:p>
          <a:p>
            <a:pPr marL="342900" indent="-342900" eaLnBrk="1" fontAlgn="auto" hangingPunct="1">
              <a:spcAft>
                <a:spcPts val="0"/>
              </a:spcAft>
              <a:buClrTx/>
              <a:buSzTx/>
              <a:buFont typeface="Arial" panose="020B0604020202020204" pitchFamily="34" charset="0"/>
              <a:buChar char="•"/>
              <a:defRPr/>
            </a:pPr>
            <a:r>
              <a:rPr lang="de-DE" sz="1800" dirty="0">
                <a:latin typeface="Calibri" panose="020F0502020204030204" pitchFamily="34" charset="0"/>
              </a:rPr>
              <a:t>Frühe Kindheit</a:t>
            </a:r>
            <a:r>
              <a:rPr lang="de-DE" sz="1800" b="0" dirty="0">
                <a:latin typeface="Calibri" panose="020F0502020204030204" pitchFamily="34" charset="0"/>
              </a:rPr>
              <a:t>: Aufbau von Bindung, Entwicklung von Sensomotorik und Motorik</a:t>
            </a:r>
          </a:p>
          <a:p>
            <a:pPr marL="342900" indent="-342900" eaLnBrk="1" fontAlgn="auto" hangingPunct="1">
              <a:spcAft>
                <a:spcPts val="0"/>
              </a:spcAft>
              <a:buClrTx/>
              <a:buSzTx/>
              <a:buFont typeface="Arial" panose="020B0604020202020204" pitchFamily="34" charset="0"/>
              <a:buChar char="•"/>
              <a:defRPr/>
            </a:pPr>
            <a:r>
              <a:rPr lang="de-DE" sz="1800" dirty="0">
                <a:latin typeface="Calibri" panose="020F0502020204030204" pitchFamily="34" charset="0"/>
              </a:rPr>
              <a:t>Kindheit</a:t>
            </a:r>
            <a:r>
              <a:rPr lang="de-DE" sz="1800" b="0" dirty="0">
                <a:latin typeface="Calibri" panose="020F0502020204030204" pitchFamily="34" charset="0"/>
              </a:rPr>
              <a:t>: Steigerung von Autonomie und Selbstkontrolle</a:t>
            </a:r>
          </a:p>
          <a:p>
            <a:pPr marL="342900" indent="-342900" eaLnBrk="1" fontAlgn="auto" hangingPunct="1">
              <a:spcAft>
                <a:spcPts val="0"/>
              </a:spcAft>
              <a:buClrTx/>
              <a:buSzTx/>
              <a:buFont typeface="Arial" panose="020B0604020202020204" pitchFamily="34" charset="0"/>
              <a:buChar char="•"/>
              <a:defRPr/>
            </a:pPr>
            <a:r>
              <a:rPr lang="de-DE" sz="1800" dirty="0">
                <a:latin typeface="Calibri" panose="020F0502020204030204" pitchFamily="34" charset="0"/>
              </a:rPr>
              <a:t>Frühes Schulalter</a:t>
            </a:r>
            <a:r>
              <a:rPr lang="de-DE" sz="1800" b="0" dirty="0">
                <a:latin typeface="Calibri" panose="020F0502020204030204" pitchFamily="34" charset="0"/>
              </a:rPr>
              <a:t>: Identifikation mit dem eigenen Geschlecht</a:t>
            </a:r>
          </a:p>
          <a:p>
            <a:pPr marL="342900" indent="-342900" eaLnBrk="1" fontAlgn="auto" hangingPunct="1">
              <a:spcAft>
                <a:spcPts val="0"/>
              </a:spcAft>
              <a:buClrTx/>
              <a:buSzTx/>
              <a:buFont typeface="Arial" panose="020B0604020202020204" pitchFamily="34" charset="0"/>
              <a:buChar char="•"/>
              <a:defRPr/>
            </a:pPr>
            <a:r>
              <a:rPr lang="de-DE" sz="1800" dirty="0">
                <a:latin typeface="Calibri" panose="020F0502020204030204" pitchFamily="34" charset="0"/>
              </a:rPr>
              <a:t>Mittleres Schulalter</a:t>
            </a:r>
            <a:r>
              <a:rPr lang="de-DE" sz="1800" b="0" dirty="0">
                <a:latin typeface="Calibri" panose="020F0502020204030204" pitchFamily="34" charset="0"/>
              </a:rPr>
              <a:t>: Entwicklung von sozialer Kooperation und Kommunikation</a:t>
            </a:r>
          </a:p>
          <a:p>
            <a:pPr marL="342900" indent="-342900" eaLnBrk="1" fontAlgn="auto" hangingPunct="1">
              <a:spcAft>
                <a:spcPts val="0"/>
              </a:spcAft>
              <a:buClrTx/>
              <a:buSzTx/>
              <a:buFont typeface="Arial" panose="020B0604020202020204" pitchFamily="34" charset="0"/>
              <a:buChar char="•"/>
              <a:defRPr/>
            </a:pPr>
            <a:r>
              <a:rPr lang="de-DE" sz="1800" dirty="0">
                <a:latin typeface="Calibri" panose="020F0502020204030204" pitchFamily="34" charset="0"/>
              </a:rPr>
              <a:t>Adoleszenz</a:t>
            </a:r>
            <a:r>
              <a:rPr lang="de-DE" sz="1800" b="0" dirty="0">
                <a:latin typeface="Calibri" panose="020F0502020204030204" pitchFamily="34" charset="0"/>
              </a:rPr>
              <a:t>: Körperliche Reifung</a:t>
            </a:r>
          </a:p>
          <a:p>
            <a:pPr marL="342900" indent="-342900" eaLnBrk="1" fontAlgn="auto" hangingPunct="1">
              <a:spcAft>
                <a:spcPts val="0"/>
              </a:spcAft>
              <a:buClrTx/>
              <a:buSzTx/>
              <a:buFont typeface="Arial" panose="020B0604020202020204" pitchFamily="34" charset="0"/>
              <a:buChar char="•"/>
              <a:defRPr/>
            </a:pPr>
            <a:r>
              <a:rPr lang="de-DE" sz="1800" dirty="0">
                <a:latin typeface="Calibri" panose="020F0502020204030204" pitchFamily="34" charset="0"/>
              </a:rPr>
              <a:t>Jugend</a:t>
            </a:r>
            <a:r>
              <a:rPr lang="de-DE" sz="1800" b="0" dirty="0">
                <a:latin typeface="Calibri" panose="020F0502020204030204" pitchFamily="34" charset="0"/>
              </a:rPr>
              <a:t>: Autonomie von den Eltern</a:t>
            </a:r>
          </a:p>
          <a:p>
            <a:pPr marL="342900" indent="-342900" eaLnBrk="1" fontAlgn="auto" hangingPunct="1">
              <a:spcAft>
                <a:spcPts val="1200"/>
              </a:spcAft>
              <a:buClrTx/>
              <a:buSzTx/>
              <a:buFont typeface="Arial" panose="020B0604020202020204" pitchFamily="34" charset="0"/>
              <a:buChar char="•"/>
              <a:defRPr/>
            </a:pPr>
            <a:r>
              <a:rPr lang="de-DE" sz="1800" dirty="0">
                <a:latin typeface="Calibri" panose="020F0502020204030204" pitchFamily="34" charset="0"/>
              </a:rPr>
              <a:t>Frühes Erwachsenenalter</a:t>
            </a:r>
            <a:r>
              <a:rPr lang="de-DE" sz="1800" b="0" dirty="0">
                <a:latin typeface="Calibri" panose="020F0502020204030204" pitchFamily="34" charset="0"/>
              </a:rPr>
              <a:t>: Aufbau intimer, fester Beziehungen</a:t>
            </a:r>
          </a:p>
          <a:p>
            <a:pPr marL="285750" indent="-285750" eaLnBrk="1" fontAlgn="auto" hangingPunct="1">
              <a:spcAft>
                <a:spcPts val="0"/>
              </a:spcAft>
              <a:buClrTx/>
              <a:buSzTx/>
              <a:buFont typeface="Wingdings" panose="05000000000000000000" pitchFamily="2" charset="2"/>
              <a:buChar char="Ø"/>
              <a:defRPr/>
            </a:pPr>
            <a:r>
              <a:rPr lang="de-DE" sz="1800" b="0" dirty="0">
                <a:latin typeface="Calibri" panose="020F0502020204030204" pitchFamily="34" charset="0"/>
                <a:sym typeface="Wingdings" panose="05000000000000000000" pitchFamily="2" charset="2"/>
              </a:rPr>
              <a:t>Pädagogik leistet auf einzelnen Altersstufen Hilfestellung bei der Bewältigung der speziellen Entwicklungsaufgaben</a:t>
            </a:r>
            <a:endParaRPr lang="de-DE" sz="1800" b="0" dirty="0">
              <a:latin typeface="Calibri" panose="020F0502020204030204" pitchFamily="34" charset="0"/>
            </a:endParaRPr>
          </a:p>
          <a:p>
            <a:pPr eaLnBrk="1" fontAlgn="auto" hangingPunct="1">
              <a:spcAft>
                <a:spcPts val="2400"/>
              </a:spcAft>
              <a:buClrTx/>
              <a:buSzTx/>
              <a:defRPr/>
            </a:pPr>
            <a:endParaRPr lang="de-DE" sz="1800" b="0" dirty="0">
              <a:latin typeface="Calibri" panose="020F0502020204030204" pitchFamily="34" charset="0"/>
            </a:endParaRP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76999"/>
          </a:xfrm>
          <a:prstGeom prst="rect">
            <a:avLst/>
          </a:prstGeom>
          <a:noFill/>
        </p:spPr>
        <p:txBody>
          <a:bodyPr wrap="square">
            <a:spAutoFit/>
          </a:bodyPr>
          <a:lstStyle/>
          <a:p>
            <a:pPr algn="ctr"/>
            <a:r>
              <a:rPr lang="de-DE" sz="1200" dirty="0">
                <a:solidFill>
                  <a:srgbClr val="002060"/>
                </a:solidFill>
                <a:latin typeface="Calibri" panose="020F0502020204030204" pitchFamily="34" charset="0"/>
              </a:rPr>
              <a:t>(vgl. Stein 2017, S. 146-147)</a:t>
            </a:r>
            <a:endParaRPr lang="de-DE" sz="1400" dirty="0">
              <a:solidFill>
                <a:srgbClr val="002060"/>
              </a:solidFill>
            </a:endParaRPr>
          </a:p>
        </p:txBody>
      </p:sp>
    </p:spTree>
    <p:extLst>
      <p:ext uri="{BB962C8B-B14F-4D97-AF65-F5344CB8AC3E}">
        <p14:creationId xmlns:p14="http://schemas.microsoft.com/office/powerpoint/2010/main" val="338510612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idx="1"/>
          </p:nvPr>
        </p:nvSpPr>
        <p:spPr>
          <a:xfrm>
            <a:off x="456933" y="1519163"/>
            <a:ext cx="8147248" cy="4574133"/>
          </a:xfrm>
        </p:spPr>
        <p:txBody>
          <a:bodyPr/>
          <a:lstStyle/>
          <a:p>
            <a:pPr marL="0" indent="0">
              <a:buNone/>
            </a:pPr>
            <a:r>
              <a:rPr lang="de-DE" dirty="0">
                <a:solidFill>
                  <a:srgbClr val="0D2C5A"/>
                </a:solidFill>
                <a:latin typeface="+mn-lt"/>
              </a:rPr>
              <a:t>Kernfrage: </a:t>
            </a:r>
            <a:r>
              <a:rPr lang="de-DE" b="1" dirty="0">
                <a:solidFill>
                  <a:srgbClr val="0D2C5A"/>
                </a:solidFill>
                <a:latin typeface="+mn-lt"/>
              </a:rPr>
              <a:t>Lohnt sich das, was den Schulkindern angeboten wird, überhaupt?</a:t>
            </a:r>
            <a:endParaRPr lang="de-DE" dirty="0">
              <a:solidFill>
                <a:srgbClr val="0D2C5A"/>
              </a:solidFill>
              <a:latin typeface="+mn-lt"/>
            </a:endParaRPr>
          </a:p>
          <a:p>
            <a:pPr marL="0" indent="0">
              <a:spcBef>
                <a:spcPts val="600"/>
              </a:spcBef>
              <a:spcAft>
                <a:spcPts val="600"/>
              </a:spcAft>
              <a:buNone/>
            </a:pPr>
            <a:r>
              <a:rPr lang="de-DE" dirty="0">
                <a:solidFill>
                  <a:srgbClr val="0D2C5A"/>
                </a:solidFill>
                <a:latin typeface="+mn-lt"/>
              </a:rPr>
              <a:t>Dazu eine didaktische Analyse (5 Fragen an Bildungsinhalte nach Klafki):</a:t>
            </a:r>
          </a:p>
          <a:p>
            <a:pPr marL="0" indent="0">
              <a:buNone/>
            </a:pPr>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256956983"/>
              </p:ext>
            </p:extLst>
          </p:nvPr>
        </p:nvGraphicFramePr>
        <p:xfrm>
          <a:off x="235770" y="2708920"/>
          <a:ext cx="8677398" cy="3574564"/>
        </p:xfrm>
        <a:graphic>
          <a:graphicData uri="http://schemas.openxmlformats.org/drawingml/2006/table">
            <a:tbl>
              <a:tblPr firstRow="1" firstCol="1" bandRow="1">
                <a:tableStyleId>{5940675A-B579-460E-94D1-54222C63F5DA}</a:tableStyleId>
              </a:tblPr>
              <a:tblGrid>
                <a:gridCol w="1599926">
                  <a:extLst>
                    <a:ext uri="{9D8B030D-6E8A-4147-A177-3AD203B41FA5}">
                      <a16:colId xmlns:a16="http://schemas.microsoft.com/office/drawing/2014/main" val="20000"/>
                    </a:ext>
                  </a:extLst>
                </a:gridCol>
                <a:gridCol w="7077472">
                  <a:extLst>
                    <a:ext uri="{9D8B030D-6E8A-4147-A177-3AD203B41FA5}">
                      <a16:colId xmlns:a16="http://schemas.microsoft.com/office/drawing/2014/main" val="20001"/>
                    </a:ext>
                  </a:extLst>
                </a:gridCol>
              </a:tblGrid>
              <a:tr h="964322">
                <a:tc>
                  <a:txBody>
                    <a:bodyPr/>
                    <a:lstStyle/>
                    <a:p>
                      <a:pPr algn="l">
                        <a:spcBef>
                          <a:spcPts val="1200"/>
                        </a:spcBef>
                        <a:spcAft>
                          <a:spcPts val="1200"/>
                        </a:spcAft>
                      </a:pPr>
                      <a:r>
                        <a:rPr lang="de-DE" sz="1800" b="1" dirty="0">
                          <a:solidFill>
                            <a:srgbClr val="002060"/>
                          </a:solidFill>
                          <a:effectLst/>
                          <a:latin typeface="+mn-lt"/>
                        </a:rPr>
                        <a:t>Gegenwarts-bedeutung</a:t>
                      </a:r>
                      <a:endParaRPr lang="de-DE" sz="1800" b="1" dirty="0">
                        <a:solidFill>
                          <a:srgbClr val="002060"/>
                        </a:solidFill>
                        <a:effectLst/>
                        <a:latin typeface="+mn-lt"/>
                        <a:ea typeface="Arial Unicode MS"/>
                      </a:endParaRPr>
                    </a:p>
                  </a:txBody>
                  <a:tcPr marL="68580" marR="68580" marT="0" marB="0">
                    <a:solidFill>
                      <a:schemeClr val="accent3">
                        <a:lumMod val="40000"/>
                        <a:lumOff val="60000"/>
                      </a:schemeClr>
                    </a:solidFill>
                  </a:tcPr>
                </a:tc>
                <a:tc>
                  <a:txBody>
                    <a:bodyPr/>
                    <a:lstStyle/>
                    <a:p>
                      <a:pPr algn="l">
                        <a:spcBef>
                          <a:spcPts val="1200"/>
                        </a:spcBef>
                        <a:spcAft>
                          <a:spcPts val="1200"/>
                        </a:spcAft>
                      </a:pPr>
                      <a:r>
                        <a:rPr lang="de-DE" sz="1800" dirty="0">
                          <a:solidFill>
                            <a:srgbClr val="002060"/>
                          </a:solidFill>
                          <a:effectLst/>
                          <a:latin typeface="+mn-lt"/>
                        </a:rPr>
                        <a:t>Welche Bedeutung hat der betreffende Lerninhalt im Leben der Schülerinnen und Schüler und welche Bedeutung sollte dieser Inhalt – vom pädagogischen Gesichtspunkt aus – haben?</a:t>
                      </a:r>
                      <a:endParaRPr lang="de-DE" sz="1800" dirty="0">
                        <a:solidFill>
                          <a:srgbClr val="002060"/>
                        </a:solidFill>
                        <a:effectLst/>
                        <a:latin typeface="+mn-lt"/>
                        <a:ea typeface="Arial Unicode MS"/>
                      </a:endParaRP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r h="321441">
                <a:tc>
                  <a:txBody>
                    <a:bodyPr/>
                    <a:lstStyle/>
                    <a:p>
                      <a:pPr algn="l">
                        <a:spcBef>
                          <a:spcPts val="1200"/>
                        </a:spcBef>
                        <a:spcAft>
                          <a:spcPts val="1200"/>
                        </a:spcAft>
                      </a:pPr>
                      <a:r>
                        <a:rPr lang="de-DE" sz="1800" b="1" dirty="0">
                          <a:solidFill>
                            <a:srgbClr val="002060"/>
                          </a:solidFill>
                          <a:effectLst/>
                          <a:latin typeface="+mn-lt"/>
                        </a:rPr>
                        <a:t>Zukunfts-bedeutung</a:t>
                      </a:r>
                      <a:endParaRPr lang="de-DE" sz="1800" b="1" dirty="0">
                        <a:solidFill>
                          <a:srgbClr val="002060"/>
                        </a:solidFill>
                        <a:effectLst/>
                        <a:latin typeface="+mn-lt"/>
                        <a:ea typeface="Arial Unicode MS"/>
                      </a:endParaRPr>
                    </a:p>
                  </a:txBody>
                  <a:tcPr marL="68580" marR="68580" marT="0" marB="0">
                    <a:solidFill>
                      <a:schemeClr val="accent3">
                        <a:lumMod val="20000"/>
                        <a:lumOff val="80000"/>
                      </a:schemeClr>
                    </a:solidFill>
                  </a:tcPr>
                </a:tc>
                <a:tc>
                  <a:txBody>
                    <a:bodyPr/>
                    <a:lstStyle/>
                    <a:p>
                      <a:pPr algn="l">
                        <a:spcBef>
                          <a:spcPts val="1200"/>
                        </a:spcBef>
                        <a:spcAft>
                          <a:spcPts val="1200"/>
                        </a:spcAft>
                      </a:pPr>
                      <a:r>
                        <a:rPr lang="de-DE" sz="1800" dirty="0">
                          <a:solidFill>
                            <a:srgbClr val="002060"/>
                          </a:solidFill>
                          <a:effectLst/>
                          <a:latin typeface="+mn-lt"/>
                        </a:rPr>
                        <a:t>Worin liegt die Bedeutung des Lerninhaltes für die Zukunft der Kinder?</a:t>
                      </a:r>
                      <a:endParaRPr lang="de-DE" sz="1800" dirty="0">
                        <a:solidFill>
                          <a:srgbClr val="002060"/>
                        </a:solidFill>
                        <a:effectLst/>
                        <a:latin typeface="+mn-lt"/>
                        <a:ea typeface="Arial Unicode MS"/>
                      </a:endParaRPr>
                    </a:p>
                  </a:txBody>
                  <a:tcPr marL="68580" marR="68580" marT="0" marB="0">
                    <a:solidFill>
                      <a:schemeClr val="accent3">
                        <a:lumMod val="20000"/>
                        <a:lumOff val="80000"/>
                      </a:schemeClr>
                    </a:solidFill>
                  </a:tcPr>
                </a:tc>
                <a:extLst>
                  <a:ext uri="{0D108BD9-81ED-4DB2-BD59-A6C34878D82A}">
                    <a16:rowId xmlns:a16="http://schemas.microsoft.com/office/drawing/2014/main" val="10001"/>
                  </a:ext>
                </a:extLst>
              </a:tr>
              <a:tr h="321441">
                <a:tc>
                  <a:txBody>
                    <a:bodyPr/>
                    <a:lstStyle/>
                    <a:p>
                      <a:pPr algn="l">
                        <a:spcBef>
                          <a:spcPts val="1200"/>
                        </a:spcBef>
                        <a:spcAft>
                          <a:spcPts val="1200"/>
                        </a:spcAft>
                      </a:pPr>
                      <a:r>
                        <a:rPr lang="de-DE" sz="1800" b="1" dirty="0">
                          <a:solidFill>
                            <a:srgbClr val="002060"/>
                          </a:solidFill>
                          <a:effectLst/>
                          <a:latin typeface="+mn-lt"/>
                        </a:rPr>
                        <a:t>Struktur des Inhalts</a:t>
                      </a:r>
                      <a:endParaRPr lang="de-DE" sz="1800" b="1" dirty="0">
                        <a:solidFill>
                          <a:srgbClr val="002060"/>
                        </a:solidFill>
                        <a:effectLst/>
                        <a:latin typeface="+mn-lt"/>
                        <a:ea typeface="Arial Unicode MS"/>
                      </a:endParaRPr>
                    </a:p>
                  </a:txBody>
                  <a:tcPr marL="68580" marR="68580" marT="0" marB="0">
                    <a:solidFill>
                      <a:schemeClr val="accent3">
                        <a:lumMod val="40000"/>
                        <a:lumOff val="60000"/>
                      </a:schemeClr>
                    </a:solidFill>
                  </a:tcPr>
                </a:tc>
                <a:tc>
                  <a:txBody>
                    <a:bodyPr/>
                    <a:lstStyle/>
                    <a:p>
                      <a:pPr algn="l">
                        <a:spcBef>
                          <a:spcPts val="1200"/>
                        </a:spcBef>
                        <a:spcAft>
                          <a:spcPts val="1200"/>
                        </a:spcAft>
                      </a:pPr>
                      <a:r>
                        <a:rPr lang="de-DE" sz="1800" dirty="0">
                          <a:solidFill>
                            <a:srgbClr val="002060"/>
                          </a:solidFill>
                          <a:effectLst/>
                          <a:latin typeface="+mn-lt"/>
                        </a:rPr>
                        <a:t>Welche Struktur weist der Inhalt – in spezifisch pädagogischer Sicht – auf?</a:t>
                      </a:r>
                      <a:endParaRPr lang="de-DE" sz="1800" dirty="0">
                        <a:solidFill>
                          <a:srgbClr val="002060"/>
                        </a:solidFill>
                        <a:effectLst/>
                        <a:latin typeface="+mn-lt"/>
                        <a:ea typeface="Arial Unicode MS"/>
                      </a:endParaRPr>
                    </a:p>
                  </a:txBody>
                  <a:tcPr marL="68580" marR="68580" marT="0" marB="0">
                    <a:solidFill>
                      <a:schemeClr val="accent3">
                        <a:lumMod val="40000"/>
                        <a:lumOff val="60000"/>
                      </a:schemeClr>
                    </a:solidFill>
                  </a:tcPr>
                </a:tc>
                <a:extLst>
                  <a:ext uri="{0D108BD9-81ED-4DB2-BD59-A6C34878D82A}">
                    <a16:rowId xmlns:a16="http://schemas.microsoft.com/office/drawing/2014/main" val="10002"/>
                  </a:ext>
                </a:extLst>
              </a:tr>
              <a:tr h="321441">
                <a:tc>
                  <a:txBody>
                    <a:bodyPr/>
                    <a:lstStyle/>
                    <a:p>
                      <a:pPr algn="l">
                        <a:spcBef>
                          <a:spcPts val="1200"/>
                        </a:spcBef>
                        <a:spcAft>
                          <a:spcPts val="1200"/>
                        </a:spcAft>
                      </a:pPr>
                      <a:r>
                        <a:rPr lang="de-DE" sz="1800" b="1" dirty="0">
                          <a:solidFill>
                            <a:srgbClr val="002060"/>
                          </a:solidFill>
                          <a:effectLst/>
                          <a:latin typeface="+mn-lt"/>
                        </a:rPr>
                        <a:t>Exemplarische Bedeutung</a:t>
                      </a:r>
                      <a:endParaRPr lang="de-DE" sz="1800" b="1" dirty="0">
                        <a:solidFill>
                          <a:srgbClr val="002060"/>
                        </a:solidFill>
                        <a:effectLst/>
                        <a:latin typeface="+mn-lt"/>
                        <a:ea typeface="Arial Unicode MS"/>
                      </a:endParaRPr>
                    </a:p>
                  </a:txBody>
                  <a:tcPr marL="68580" marR="68580" marT="0" marB="0">
                    <a:solidFill>
                      <a:schemeClr val="accent3">
                        <a:lumMod val="20000"/>
                        <a:lumOff val="80000"/>
                      </a:schemeClr>
                    </a:solidFill>
                  </a:tcPr>
                </a:tc>
                <a:tc>
                  <a:txBody>
                    <a:bodyPr/>
                    <a:lstStyle/>
                    <a:p>
                      <a:pPr algn="l">
                        <a:spcBef>
                          <a:spcPts val="1200"/>
                        </a:spcBef>
                        <a:spcAft>
                          <a:spcPts val="1200"/>
                        </a:spcAft>
                      </a:pPr>
                      <a:r>
                        <a:rPr lang="de-DE" sz="1800" dirty="0">
                          <a:solidFill>
                            <a:srgbClr val="002060"/>
                          </a:solidFill>
                          <a:effectLst/>
                          <a:latin typeface="+mn-lt"/>
                        </a:rPr>
                        <a:t>Welchen allgemeinen Sachverhalt erschließt der betreffende Lerninhalt?</a:t>
                      </a:r>
                      <a:endParaRPr lang="de-DE" sz="1800" dirty="0">
                        <a:solidFill>
                          <a:srgbClr val="002060"/>
                        </a:solidFill>
                        <a:effectLst/>
                        <a:latin typeface="+mn-lt"/>
                        <a:ea typeface="Arial Unicode MS"/>
                      </a:endParaRPr>
                    </a:p>
                  </a:txBody>
                  <a:tcPr marL="68580" marR="68580" marT="0" marB="0">
                    <a:solidFill>
                      <a:schemeClr val="accent3">
                        <a:lumMod val="20000"/>
                        <a:lumOff val="80000"/>
                      </a:schemeClr>
                    </a:solidFill>
                  </a:tcPr>
                </a:tc>
                <a:extLst>
                  <a:ext uri="{0D108BD9-81ED-4DB2-BD59-A6C34878D82A}">
                    <a16:rowId xmlns:a16="http://schemas.microsoft.com/office/drawing/2014/main" val="10003"/>
                  </a:ext>
                </a:extLst>
              </a:tr>
              <a:tr h="964322">
                <a:tc>
                  <a:txBody>
                    <a:bodyPr/>
                    <a:lstStyle/>
                    <a:p>
                      <a:pPr algn="l">
                        <a:spcBef>
                          <a:spcPts val="1200"/>
                        </a:spcBef>
                        <a:spcAft>
                          <a:spcPts val="1200"/>
                        </a:spcAft>
                      </a:pPr>
                      <a:r>
                        <a:rPr lang="de-DE" sz="1800" b="1" dirty="0">
                          <a:solidFill>
                            <a:srgbClr val="002060"/>
                          </a:solidFill>
                          <a:effectLst/>
                          <a:latin typeface="+mn-lt"/>
                        </a:rPr>
                        <a:t>Zugänglichkeit</a:t>
                      </a:r>
                      <a:endParaRPr lang="de-DE" sz="1800" b="1" dirty="0">
                        <a:solidFill>
                          <a:srgbClr val="002060"/>
                        </a:solidFill>
                        <a:effectLst/>
                        <a:latin typeface="+mn-lt"/>
                        <a:ea typeface="Arial Unicode MS"/>
                      </a:endParaRPr>
                    </a:p>
                  </a:txBody>
                  <a:tcPr marL="68580" marR="68580" marT="0" marB="0">
                    <a:solidFill>
                      <a:schemeClr val="accent3">
                        <a:lumMod val="40000"/>
                        <a:lumOff val="60000"/>
                      </a:schemeClr>
                    </a:solidFill>
                  </a:tcPr>
                </a:tc>
                <a:tc>
                  <a:txBody>
                    <a:bodyPr/>
                    <a:lstStyle/>
                    <a:p>
                      <a:pPr algn="l">
                        <a:spcBef>
                          <a:spcPts val="1200"/>
                        </a:spcBef>
                        <a:spcAft>
                          <a:spcPts val="1200"/>
                        </a:spcAft>
                      </a:pPr>
                      <a:r>
                        <a:rPr lang="de-DE" sz="1800" dirty="0">
                          <a:solidFill>
                            <a:srgbClr val="002060"/>
                          </a:solidFill>
                          <a:effectLst/>
                          <a:latin typeface="+mn-lt"/>
                        </a:rPr>
                        <a:t>Welches sind die zentralen Fälle, Phänomene, Situationen, … in oder an denen die Struktur des Lerninhaltes den Lernenden interessant, fragwürdig, zugänglich, anschaulich,… werden kann?</a:t>
                      </a:r>
                      <a:endParaRPr lang="de-DE" sz="1800" dirty="0">
                        <a:solidFill>
                          <a:srgbClr val="002060"/>
                        </a:solidFill>
                        <a:effectLst/>
                        <a:latin typeface="+mn-lt"/>
                        <a:ea typeface="Arial Unicode MS"/>
                      </a:endParaRPr>
                    </a:p>
                  </a:txBody>
                  <a:tcPr marL="68580" marR="68580" marT="0" marB="0">
                    <a:solidFill>
                      <a:schemeClr val="accent3">
                        <a:lumMod val="40000"/>
                        <a:lumOff val="60000"/>
                      </a:schemeClr>
                    </a:solidFill>
                  </a:tcPr>
                </a:tc>
                <a:extLst>
                  <a:ext uri="{0D108BD9-81ED-4DB2-BD59-A6C34878D82A}">
                    <a16:rowId xmlns:a16="http://schemas.microsoft.com/office/drawing/2014/main" val="10004"/>
                  </a:ext>
                </a:extLst>
              </a:tr>
            </a:tbl>
          </a:graphicData>
        </a:graphic>
      </p:graphicFrame>
      <p:sp>
        <p:nvSpPr>
          <p:cNvPr id="8" name="Textfeld 7">
            <a:extLst>
              <a:ext uri="{FF2B5EF4-FFF2-40B4-BE49-F238E27FC236}">
                <a16:creationId xmlns:a16="http://schemas.microsoft.com/office/drawing/2014/main" id="{27A159A4-92E6-417B-8BD1-33753D771EB8}"/>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3381FE66-07B7-47B5-967F-A3B2C61FBEA0}"/>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120</a:t>
            </a:fld>
            <a:endParaRPr lang="de-DE" sz="1600" dirty="0">
              <a:solidFill>
                <a:srgbClr val="0D2C5A"/>
              </a:solidFill>
            </a:endParaRPr>
          </a:p>
        </p:txBody>
      </p:sp>
      <p:sp>
        <p:nvSpPr>
          <p:cNvPr id="9" name="Titel 1">
            <a:extLst>
              <a:ext uri="{FF2B5EF4-FFF2-40B4-BE49-F238E27FC236}">
                <a16:creationId xmlns:a16="http://schemas.microsoft.com/office/drawing/2014/main" id="{C7708B1E-3E95-49B3-889F-76B7397379A0}"/>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Bildungstheoretische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223658095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nhaltsplatzhalter 4"/>
          <p:cNvSpPr>
            <a:spLocks noGrp="1"/>
          </p:cNvSpPr>
          <p:nvPr>
            <p:ph idx="1"/>
          </p:nvPr>
        </p:nvSpPr>
        <p:spPr>
          <a:xfrm>
            <a:off x="611560" y="4803863"/>
            <a:ext cx="7640743" cy="1117749"/>
          </a:xfrm>
        </p:spPr>
        <p:txBody>
          <a:bodyPr/>
          <a:lstStyle/>
          <a:p>
            <a:pPr marL="0" lvl="1" indent="0" algn="just">
              <a:buSzPct val="65000"/>
              <a:buNone/>
            </a:pPr>
            <a:r>
              <a:rPr lang="de-DE" sz="2400" dirty="0">
                <a:solidFill>
                  <a:srgbClr val="0D2C5A"/>
                </a:solidFill>
              </a:rPr>
              <a:t>Weiterentwicklung bzw. Revision zur </a:t>
            </a:r>
            <a:r>
              <a:rPr lang="de-DE" sz="2400" i="1" dirty="0">
                <a:solidFill>
                  <a:srgbClr val="0D2C5A"/>
                </a:solidFill>
              </a:rPr>
              <a:t>kritisch-konstruktiven Didaktik </a:t>
            </a:r>
            <a:r>
              <a:rPr lang="de-DE" sz="2400" dirty="0">
                <a:solidFill>
                  <a:srgbClr val="0D2C5A"/>
                </a:solidFill>
              </a:rPr>
              <a:t>(1985) </a:t>
            </a:r>
            <a:endParaRPr lang="de-DE" dirty="0">
              <a:solidFill>
                <a:srgbClr val="0D2C5A"/>
              </a:solidFill>
            </a:endParaRPr>
          </a:p>
          <a:p>
            <a:endParaRPr lang="de-DE" dirty="0"/>
          </a:p>
        </p:txBody>
      </p:sp>
      <p:cxnSp>
        <p:nvCxnSpPr>
          <p:cNvPr id="9" name="Gerade Verbindung mit Pfeil 8"/>
          <p:cNvCxnSpPr>
            <a:cxnSpLocks/>
          </p:cNvCxnSpPr>
          <p:nvPr/>
        </p:nvCxnSpPr>
        <p:spPr>
          <a:xfrm>
            <a:off x="3775948" y="2810135"/>
            <a:ext cx="1398535" cy="0"/>
          </a:xfrm>
          <a:prstGeom prst="straightConnector1">
            <a:avLst/>
          </a:prstGeom>
          <a:ln w="38100">
            <a:solidFill>
              <a:srgbClr val="00B0F0"/>
            </a:solidFill>
            <a:headEnd type="triangle"/>
            <a:tailEnd type="triangle"/>
          </a:ln>
        </p:spPr>
        <p:style>
          <a:lnRef idx="1">
            <a:schemeClr val="accent6"/>
          </a:lnRef>
          <a:fillRef idx="0">
            <a:schemeClr val="accent6"/>
          </a:fillRef>
          <a:effectRef idx="0">
            <a:schemeClr val="accent6"/>
          </a:effectRef>
          <a:fontRef idx="minor">
            <a:schemeClr val="tx1"/>
          </a:fontRef>
        </p:style>
      </p:cxnSp>
      <p:sp>
        <p:nvSpPr>
          <p:cNvPr id="8" name="Textfeld 7">
            <a:extLst>
              <a:ext uri="{FF2B5EF4-FFF2-40B4-BE49-F238E27FC236}">
                <a16:creationId xmlns:a16="http://schemas.microsoft.com/office/drawing/2014/main" id="{AD96AA49-870D-464D-B021-09B927389300}"/>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10" name="Foliennummernplatzhalter 1">
            <a:extLst>
              <a:ext uri="{FF2B5EF4-FFF2-40B4-BE49-F238E27FC236}">
                <a16:creationId xmlns:a16="http://schemas.microsoft.com/office/drawing/2014/main" id="{0BB225CD-686A-42BB-AF0C-E2463DA388CE}"/>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121</a:t>
            </a:fld>
            <a:endParaRPr lang="de-DE" sz="1600" dirty="0">
              <a:solidFill>
                <a:srgbClr val="0D2C5A"/>
              </a:solidFill>
            </a:endParaRPr>
          </a:p>
        </p:txBody>
      </p:sp>
      <p:sp>
        <p:nvSpPr>
          <p:cNvPr id="3" name="Rechteck 2">
            <a:extLst>
              <a:ext uri="{FF2B5EF4-FFF2-40B4-BE49-F238E27FC236}">
                <a16:creationId xmlns:a16="http://schemas.microsoft.com/office/drawing/2014/main" id="{9F4F8E22-0500-4968-925D-F82111BD6D44}"/>
              </a:ext>
            </a:extLst>
          </p:cNvPr>
          <p:cNvSpPr/>
          <p:nvPr/>
        </p:nvSpPr>
        <p:spPr>
          <a:xfrm>
            <a:off x="682579" y="1738857"/>
            <a:ext cx="7561829" cy="537949"/>
          </a:xfrm>
          <a:prstGeom prst="rect">
            <a:avLst/>
          </a:prstGeom>
          <a:solidFill>
            <a:schemeClr val="accent6">
              <a:lumMod val="75000"/>
            </a:schemeClr>
          </a:solidFill>
          <a:ln w="28575">
            <a:solidFill>
              <a:srgbClr val="0D2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a:solidFill>
                  <a:srgbClr val="0D2C5A"/>
                </a:solidFill>
              </a:rPr>
              <a:t>Bildungstheoretische Didaktik</a:t>
            </a:r>
          </a:p>
        </p:txBody>
      </p:sp>
      <p:sp>
        <p:nvSpPr>
          <p:cNvPr id="4" name="Rechteck 3">
            <a:extLst>
              <a:ext uri="{FF2B5EF4-FFF2-40B4-BE49-F238E27FC236}">
                <a16:creationId xmlns:a16="http://schemas.microsoft.com/office/drawing/2014/main" id="{3580B629-994A-47AA-80B4-753186EA20E7}"/>
              </a:ext>
            </a:extLst>
          </p:cNvPr>
          <p:cNvSpPr/>
          <p:nvPr/>
        </p:nvSpPr>
        <p:spPr>
          <a:xfrm>
            <a:off x="682579" y="2492267"/>
            <a:ext cx="3050179" cy="620707"/>
          </a:xfrm>
          <a:prstGeom prst="rect">
            <a:avLst/>
          </a:prstGeom>
          <a:solidFill>
            <a:schemeClr val="accent6">
              <a:lumMod val="40000"/>
              <a:lumOff val="60000"/>
            </a:schemeClr>
          </a:solidFill>
          <a:ln>
            <a:solidFill>
              <a:srgbClr val="0D2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D2C5A"/>
                </a:solidFill>
              </a:rPr>
              <a:t>Theorie</a:t>
            </a:r>
          </a:p>
        </p:txBody>
      </p:sp>
      <p:sp>
        <p:nvSpPr>
          <p:cNvPr id="5" name="Rechteck 4">
            <a:extLst>
              <a:ext uri="{FF2B5EF4-FFF2-40B4-BE49-F238E27FC236}">
                <a16:creationId xmlns:a16="http://schemas.microsoft.com/office/drawing/2014/main" id="{3FE9874F-6835-4B4C-A9CE-A405DC0757CB}"/>
              </a:ext>
            </a:extLst>
          </p:cNvPr>
          <p:cNvSpPr/>
          <p:nvPr/>
        </p:nvSpPr>
        <p:spPr>
          <a:xfrm>
            <a:off x="5202124" y="2492267"/>
            <a:ext cx="3050179" cy="620707"/>
          </a:xfrm>
          <a:prstGeom prst="rect">
            <a:avLst/>
          </a:prstGeom>
          <a:solidFill>
            <a:schemeClr val="accent6">
              <a:lumMod val="40000"/>
              <a:lumOff val="60000"/>
            </a:schemeClr>
          </a:solidFill>
          <a:ln>
            <a:solidFill>
              <a:srgbClr val="0D2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D2C5A"/>
                </a:solidFill>
              </a:rPr>
              <a:t>Praxis</a:t>
            </a:r>
          </a:p>
        </p:txBody>
      </p:sp>
      <p:sp>
        <p:nvSpPr>
          <p:cNvPr id="17" name="Rechteck 16">
            <a:extLst>
              <a:ext uri="{FF2B5EF4-FFF2-40B4-BE49-F238E27FC236}">
                <a16:creationId xmlns:a16="http://schemas.microsoft.com/office/drawing/2014/main" id="{1BCFCD6B-539D-407A-9840-A33C3D3EEA26}"/>
              </a:ext>
            </a:extLst>
          </p:cNvPr>
          <p:cNvSpPr/>
          <p:nvPr/>
        </p:nvSpPr>
        <p:spPr>
          <a:xfrm>
            <a:off x="691450" y="3558986"/>
            <a:ext cx="3050179" cy="1008179"/>
          </a:xfrm>
          <a:prstGeom prst="rect">
            <a:avLst/>
          </a:prstGeom>
          <a:solidFill>
            <a:schemeClr val="accent6">
              <a:lumMod val="40000"/>
              <a:lumOff val="60000"/>
            </a:schemeClr>
          </a:solidFill>
          <a:ln w="28575">
            <a:solidFill>
              <a:srgbClr val="0D2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D2C5A"/>
                </a:solidFill>
              </a:rPr>
              <a:t>Bildungstheoretische Didaktik</a:t>
            </a:r>
          </a:p>
        </p:txBody>
      </p:sp>
      <p:sp>
        <p:nvSpPr>
          <p:cNvPr id="19" name="Rechteck 18">
            <a:extLst>
              <a:ext uri="{FF2B5EF4-FFF2-40B4-BE49-F238E27FC236}">
                <a16:creationId xmlns:a16="http://schemas.microsoft.com/office/drawing/2014/main" id="{50FDC131-0CE3-4763-A430-32BEB38E3057}"/>
              </a:ext>
            </a:extLst>
          </p:cNvPr>
          <p:cNvSpPr/>
          <p:nvPr/>
        </p:nvSpPr>
        <p:spPr>
          <a:xfrm>
            <a:off x="5194229" y="3535788"/>
            <a:ext cx="3050179" cy="1008179"/>
          </a:xfrm>
          <a:prstGeom prst="rect">
            <a:avLst/>
          </a:prstGeom>
          <a:solidFill>
            <a:schemeClr val="accent6">
              <a:lumMod val="40000"/>
              <a:lumOff val="60000"/>
            </a:schemeClr>
          </a:solidFill>
          <a:ln w="28575">
            <a:solidFill>
              <a:srgbClr val="0D2C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rgbClr val="0D2C5A"/>
                </a:solidFill>
              </a:rPr>
              <a:t>Didaktische Analyse</a:t>
            </a:r>
          </a:p>
        </p:txBody>
      </p:sp>
      <p:sp>
        <p:nvSpPr>
          <p:cNvPr id="14" name="Titel 1">
            <a:extLst>
              <a:ext uri="{FF2B5EF4-FFF2-40B4-BE49-F238E27FC236}">
                <a16:creationId xmlns:a16="http://schemas.microsoft.com/office/drawing/2014/main" id="{E9F4C6FD-AA6F-4FEC-BB47-42176062D713}"/>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Bildungstheoretische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20797647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052736"/>
            <a:ext cx="8229600" cy="648072"/>
          </a:xfrm>
        </p:spPr>
        <p:txBody>
          <a:bodyPr/>
          <a:lstStyle/>
          <a:p>
            <a:pPr marL="457200" lvl="2" indent="-457200" algn="r">
              <a:buFont typeface="+mj-lt"/>
              <a:buAutoNum type="arabicPeriod" startAt="7"/>
            </a:pPr>
            <a:r>
              <a:rPr lang="de-DE" altLang="de-DE" sz="2400" dirty="0">
                <a:solidFill>
                  <a:srgbClr val="0D2C5A"/>
                </a:solidFill>
                <a:latin typeface="+mj-lt"/>
              </a:rPr>
              <a:t>Lerntheoretische Didaktik</a:t>
            </a:r>
            <a:endParaRPr lang="de-DE" sz="2400" dirty="0">
              <a:solidFill>
                <a:srgbClr val="0D2C5A"/>
              </a:solidFill>
              <a:latin typeface="+mj-lt"/>
            </a:endParaRPr>
          </a:p>
        </p:txBody>
      </p:sp>
      <p:sp>
        <p:nvSpPr>
          <p:cNvPr id="3" name="Inhaltsplatzhalter 2"/>
          <p:cNvSpPr>
            <a:spLocks noGrp="1"/>
          </p:cNvSpPr>
          <p:nvPr>
            <p:ph idx="1"/>
          </p:nvPr>
        </p:nvSpPr>
        <p:spPr>
          <a:xfrm>
            <a:off x="457199" y="1810373"/>
            <a:ext cx="8229600" cy="4502125"/>
          </a:xfrm>
        </p:spPr>
        <p:txBody>
          <a:bodyPr/>
          <a:lstStyle/>
          <a:p>
            <a:pPr marL="0" indent="0">
              <a:buNone/>
            </a:pPr>
            <a:r>
              <a:rPr lang="de-DE" dirty="0">
                <a:solidFill>
                  <a:srgbClr val="0D2C5A"/>
                </a:solidFill>
                <a:latin typeface="+mn-lt"/>
              </a:rPr>
              <a:t>Aus Kritik am ursprünglichen Klafki-Modell (</a:t>
            </a:r>
            <a:r>
              <a:rPr lang="de-DE" i="1" dirty="0">
                <a:solidFill>
                  <a:srgbClr val="0D2C5A"/>
                </a:solidFill>
                <a:latin typeface="+mn-lt"/>
              </a:rPr>
              <a:t>bildungstheoretische Didaktik</a:t>
            </a:r>
            <a:r>
              <a:rPr lang="de-DE" dirty="0">
                <a:solidFill>
                  <a:srgbClr val="0D2C5A"/>
                </a:solidFill>
                <a:latin typeface="+mn-lt"/>
              </a:rPr>
              <a:t> und </a:t>
            </a:r>
            <a:r>
              <a:rPr lang="de-DE" i="1" dirty="0">
                <a:solidFill>
                  <a:srgbClr val="0D2C5A"/>
                </a:solidFill>
                <a:latin typeface="+mn-lt"/>
              </a:rPr>
              <a:t>didaktische Analyse</a:t>
            </a:r>
            <a:r>
              <a:rPr lang="de-DE" dirty="0">
                <a:solidFill>
                  <a:srgbClr val="0D2C5A"/>
                </a:solidFill>
                <a:latin typeface="+mn-lt"/>
              </a:rPr>
              <a:t>) entstand dieses Modell, das sich vornehmlich auf die </a:t>
            </a:r>
            <a:r>
              <a:rPr lang="de-DE" b="1" dirty="0">
                <a:solidFill>
                  <a:srgbClr val="0D2C5A"/>
                </a:solidFill>
                <a:latin typeface="+mn-lt"/>
              </a:rPr>
              <a:t>unterrichtliche Praxis </a:t>
            </a:r>
            <a:r>
              <a:rPr lang="de-DE" dirty="0">
                <a:solidFill>
                  <a:srgbClr val="0D2C5A"/>
                </a:solidFill>
                <a:latin typeface="+mn-lt"/>
              </a:rPr>
              <a:t>orientiert:</a:t>
            </a:r>
          </a:p>
          <a:p>
            <a:pPr>
              <a:buFont typeface="Arial" panose="020B0604020202020204" pitchFamily="34" charset="0"/>
              <a:buChar char="•"/>
            </a:pPr>
            <a:r>
              <a:rPr lang="de-DE" altLang="de-DE" dirty="0">
                <a:solidFill>
                  <a:srgbClr val="0D2C5A"/>
                </a:solidFill>
                <a:latin typeface="+mn-lt"/>
              </a:rPr>
              <a:t>Paul Heimann, Gunter Otto und Wolfgang Schulz (1965, 1972), ‚Berliner Modell‘</a:t>
            </a:r>
          </a:p>
          <a:p>
            <a:pPr>
              <a:buFont typeface="Arial" panose="020B0604020202020204" pitchFamily="34" charset="0"/>
              <a:buChar char="•"/>
            </a:pPr>
            <a:r>
              <a:rPr lang="de-DE" altLang="de-DE" dirty="0">
                <a:solidFill>
                  <a:srgbClr val="0D2C5A"/>
                </a:solidFill>
                <a:latin typeface="+mn-lt"/>
              </a:rPr>
              <a:t>Grundgedanke: Modell ist auf die unterrichtliche Praxis orientiert und geht von der Annahme aus, dass alle Unterrichtsprozesse die gleiche Grundstruktur aufweisen</a:t>
            </a:r>
          </a:p>
          <a:p>
            <a:pPr>
              <a:buFont typeface="Arial" panose="020B0604020202020204" pitchFamily="34" charset="0"/>
              <a:buChar char="•"/>
            </a:pPr>
            <a:r>
              <a:rPr lang="de-DE" altLang="de-DE" dirty="0">
                <a:solidFill>
                  <a:srgbClr val="0D2C5A"/>
                </a:solidFill>
                <a:latin typeface="+mn-lt"/>
              </a:rPr>
              <a:t>Darstellung dieser Elemente in einem Entscheidungsmodell</a:t>
            </a:r>
          </a:p>
          <a:p>
            <a:pPr>
              <a:buFont typeface="Symbol" panose="05050102010706020507" pitchFamily="18" charset="2"/>
              <a:buChar char="-"/>
            </a:pPr>
            <a:endParaRPr lang="de-DE" altLang="de-DE" sz="2200" dirty="0">
              <a:solidFill>
                <a:srgbClr val="0D2C5A"/>
              </a:solidFill>
              <a:latin typeface="+mn-lt"/>
            </a:endParaRPr>
          </a:p>
          <a:p>
            <a:pPr marL="0" indent="0" algn="ctr">
              <a:buNone/>
            </a:pPr>
            <a:r>
              <a:rPr lang="de-DE" altLang="de-DE" sz="2600" i="1" dirty="0">
                <a:solidFill>
                  <a:srgbClr val="0D2C5A"/>
                </a:solidFill>
                <a:latin typeface="+mn-lt"/>
              </a:rPr>
              <a:t>Statt Bildungsbegriff ist der Lernbegriff die zentrale Kategorie.</a:t>
            </a:r>
          </a:p>
          <a:p>
            <a:pPr marL="0" indent="0">
              <a:buNone/>
            </a:pPr>
            <a:endParaRPr lang="de-DE" dirty="0"/>
          </a:p>
        </p:txBody>
      </p:sp>
      <p:sp>
        <p:nvSpPr>
          <p:cNvPr id="7" name="Textfeld 6">
            <a:extLst>
              <a:ext uri="{FF2B5EF4-FFF2-40B4-BE49-F238E27FC236}">
                <a16:creationId xmlns:a16="http://schemas.microsoft.com/office/drawing/2014/main" id="{FB9C87BB-A327-40DC-A6BF-41ABBBAB05D3}"/>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6" name="Foliennummernplatzhalter 1">
            <a:extLst>
              <a:ext uri="{FF2B5EF4-FFF2-40B4-BE49-F238E27FC236}">
                <a16:creationId xmlns:a16="http://schemas.microsoft.com/office/drawing/2014/main" id="{92B75288-7F95-4872-AF7C-4C79FB2884A5}"/>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122</a:t>
            </a:fld>
            <a:endParaRPr lang="de-DE" sz="1600" dirty="0">
              <a:solidFill>
                <a:srgbClr val="0D2C5A"/>
              </a:solidFill>
            </a:endParaRPr>
          </a:p>
        </p:txBody>
      </p:sp>
    </p:spTree>
    <p:extLst>
      <p:ext uri="{BB962C8B-B14F-4D97-AF65-F5344CB8AC3E}">
        <p14:creationId xmlns:p14="http://schemas.microsoft.com/office/powerpoint/2010/main" val="23975454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484784"/>
            <a:ext cx="8820472" cy="648072"/>
          </a:xfrm>
        </p:spPr>
        <p:txBody>
          <a:bodyPr/>
          <a:lstStyle/>
          <a:p>
            <a:pPr marL="0" indent="0">
              <a:buNone/>
            </a:pPr>
            <a:r>
              <a:rPr lang="de-DE" i="1" dirty="0">
                <a:solidFill>
                  <a:srgbClr val="0D2C5A"/>
                </a:solidFill>
              </a:rPr>
              <a:t>Widerspiegelung im sogenannten Berliner Modell</a:t>
            </a:r>
            <a:r>
              <a:rPr lang="de-DE" dirty="0">
                <a:solidFill>
                  <a:srgbClr val="0D2C5A"/>
                </a:solidFill>
              </a:rPr>
              <a:t> (Strukturmodell)</a:t>
            </a:r>
            <a:br>
              <a:rPr lang="de-DE" dirty="0">
                <a:solidFill>
                  <a:srgbClr val="0D2C5A"/>
                </a:solidFill>
              </a:rPr>
            </a:br>
            <a:r>
              <a:rPr lang="de-DE" dirty="0">
                <a:solidFill>
                  <a:srgbClr val="0D2C5A"/>
                </a:solidFill>
              </a:rPr>
              <a:t>(alle drei waren in Berlin tätig)</a:t>
            </a:r>
          </a:p>
          <a:p>
            <a:endParaRPr lang="de-DE" sz="1800" dirty="0">
              <a:solidFill>
                <a:srgbClr val="0D2C5A"/>
              </a:solidFill>
            </a:endParaRPr>
          </a:p>
        </p:txBody>
      </p:sp>
      <p:sp>
        <p:nvSpPr>
          <p:cNvPr id="8" name="Textfeld 7">
            <a:extLst>
              <a:ext uri="{FF2B5EF4-FFF2-40B4-BE49-F238E27FC236}">
                <a16:creationId xmlns:a16="http://schemas.microsoft.com/office/drawing/2014/main" id="{820DFA0E-EE2A-45FC-8E04-64832DE1682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AC31C92E-D680-4162-8DFB-1BD6A0E9BAB7}"/>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123</a:t>
            </a:fld>
            <a:endParaRPr lang="de-DE" sz="1600" dirty="0">
              <a:solidFill>
                <a:srgbClr val="0D2C5A"/>
              </a:solidFill>
            </a:endParaRPr>
          </a:p>
        </p:txBody>
      </p:sp>
      <p:pic>
        <p:nvPicPr>
          <p:cNvPr id="4" name="Grafik 3">
            <a:extLst>
              <a:ext uri="{FF2B5EF4-FFF2-40B4-BE49-F238E27FC236}">
                <a16:creationId xmlns:a16="http://schemas.microsoft.com/office/drawing/2014/main" id="{C49A0442-F42C-4D3F-191E-BBCC1502AAE0}"/>
              </a:ext>
            </a:extLst>
          </p:cNvPr>
          <p:cNvPicPr>
            <a:picLocks noChangeAspect="1"/>
          </p:cNvPicPr>
          <p:nvPr/>
        </p:nvPicPr>
        <p:blipFill>
          <a:blip r:embed="rId2"/>
          <a:stretch>
            <a:fillRect/>
          </a:stretch>
        </p:blipFill>
        <p:spPr>
          <a:xfrm>
            <a:off x="539552" y="2204864"/>
            <a:ext cx="8293751" cy="4250078"/>
          </a:xfrm>
          <a:prstGeom prst="rect">
            <a:avLst/>
          </a:prstGeom>
        </p:spPr>
      </p:pic>
      <p:sp>
        <p:nvSpPr>
          <p:cNvPr id="9" name="Titel 1">
            <a:extLst>
              <a:ext uri="{FF2B5EF4-FFF2-40B4-BE49-F238E27FC236}">
                <a16:creationId xmlns:a16="http://schemas.microsoft.com/office/drawing/2014/main" id="{EC95961C-AACB-4A2F-85F0-3CDAE0B01ADF}"/>
              </a:ext>
            </a:extLst>
          </p:cNvPr>
          <p:cNvSpPr txBox="1">
            <a:spLocks/>
          </p:cNvSpPr>
          <p:nvPr/>
        </p:nvSpPr>
        <p:spPr>
          <a:xfrm>
            <a:off x="914400" y="1052736"/>
            <a:ext cx="8229600" cy="648072"/>
          </a:xfr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lvl="2" indent="-457200" algn="r">
              <a:buFont typeface="+mj-lt"/>
              <a:buAutoNum type="arabicPeriod" startAt="7"/>
            </a:pPr>
            <a:r>
              <a:rPr lang="de-DE" altLang="de-DE" sz="2400" kern="0">
                <a:solidFill>
                  <a:srgbClr val="0D2C5A"/>
                </a:solidFill>
                <a:latin typeface="+mj-lt"/>
              </a:rPr>
              <a:t>Lerntheoretische Didaktik</a:t>
            </a:r>
            <a:endParaRPr lang="de-DE" sz="2400" kern="0" dirty="0">
              <a:solidFill>
                <a:srgbClr val="0D2C5A"/>
              </a:solidFill>
              <a:latin typeface="+mj-lt"/>
            </a:endParaRPr>
          </a:p>
        </p:txBody>
      </p:sp>
    </p:spTree>
    <p:extLst>
      <p:ext uri="{BB962C8B-B14F-4D97-AF65-F5344CB8AC3E}">
        <p14:creationId xmlns:p14="http://schemas.microsoft.com/office/powerpoint/2010/main" val="24262307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907704" y="3068960"/>
            <a:ext cx="5890591" cy="954107"/>
          </a:xfrm>
          <a:prstGeom prst="rect">
            <a:avLst/>
          </a:prstGeom>
        </p:spPr>
        <p:txBody>
          <a:bodyPr wrap="square">
            <a:spAutoFit/>
          </a:bodyPr>
          <a:lstStyle/>
          <a:p>
            <a:pPr algn="ctr"/>
            <a:r>
              <a:rPr lang="de-DE" sz="2800" dirty="0">
                <a:solidFill>
                  <a:srgbClr val="0D2C5A"/>
                </a:solidFill>
              </a:rPr>
              <a:t>Vielen Dank</a:t>
            </a:r>
          </a:p>
          <a:p>
            <a:pPr algn="ctr"/>
            <a:r>
              <a:rPr lang="de-DE" sz="2800" dirty="0">
                <a:solidFill>
                  <a:srgbClr val="0D2C5A"/>
                </a:solidFill>
              </a:rPr>
              <a:t> für Ihre Aufmerksamkeit!</a:t>
            </a:r>
          </a:p>
        </p:txBody>
      </p:sp>
    </p:spTree>
    <p:extLst>
      <p:ext uri="{BB962C8B-B14F-4D97-AF65-F5344CB8AC3E}">
        <p14:creationId xmlns:p14="http://schemas.microsoft.com/office/powerpoint/2010/main" val="582849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320094"/>
            <a:ext cx="7886700" cy="221781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lnSpcReduction="10000"/>
          </a:bodyPr>
          <a:lstStyle/>
          <a:p>
            <a:pPr marL="0" indent="0" algn="ctr"/>
            <a:r>
              <a:rPr lang="de-DE" altLang="de-DE" sz="2400" kern="0" dirty="0">
                <a:solidFill>
                  <a:srgbClr val="014260"/>
                </a:solidFill>
                <a:ea typeface="Roboto Condensed" charset="0"/>
              </a:rPr>
              <a:t>Welche Erfahrungen haben Sie mit unterschiedlichen Lerngruppen hinsichtlich der Durchführung von pädagogischen Veranstaltungen?</a:t>
            </a:r>
          </a:p>
          <a:p>
            <a:pPr marL="0" indent="0" algn="ctr"/>
            <a:r>
              <a:rPr lang="de-DE" altLang="de-DE" sz="2400" kern="0" dirty="0">
                <a:solidFill>
                  <a:srgbClr val="014260"/>
                </a:solidFill>
                <a:latin typeface="+mn-lt"/>
                <a:ea typeface="Roboto Condensed" charset="0"/>
              </a:rPr>
              <a:t>Welche zentralen Herausforderungen sind Ihnen diesbezüglich aufgefallen und wie sind Sie damit umgegangen?</a:t>
            </a: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13</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2411760" y="1988840"/>
            <a:ext cx="6535638" cy="400110"/>
          </a:xfrm>
          <a:prstGeom prst="rect">
            <a:avLst/>
          </a:prstGeom>
          <a:noFill/>
        </p:spPr>
        <p:txBody>
          <a:bodyPr wrap="square" rtlCol="0">
            <a:spAutoFit/>
          </a:bodyPr>
          <a:lstStyle/>
          <a:p>
            <a:pPr algn="ctr"/>
            <a:r>
              <a:rPr lang="de-DE" sz="2000" b="1" dirty="0">
                <a:solidFill>
                  <a:srgbClr val="F59C00"/>
                </a:solidFill>
              </a:rPr>
              <a:t>10 min Partnerarbeit, 10 min Auswertung / Diskussion</a:t>
            </a:r>
          </a:p>
        </p:txBody>
      </p:sp>
    </p:spTree>
    <p:extLst>
      <p:ext uri="{BB962C8B-B14F-4D97-AF65-F5344CB8AC3E}">
        <p14:creationId xmlns:p14="http://schemas.microsoft.com/office/powerpoint/2010/main" val="137117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14</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Definition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204466" cy="3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800"/>
              </a:spcAft>
              <a:buClrTx/>
              <a:buSzTx/>
              <a:buFont typeface="Arial" panose="020B0604020202020204" pitchFamily="34" charset="0"/>
              <a:buChar char="•"/>
              <a:defRPr/>
            </a:pPr>
            <a:r>
              <a:rPr lang="de-DE" sz="2000" b="0" dirty="0">
                <a:latin typeface="+mn-lt"/>
              </a:rPr>
              <a:t>altgriechisch </a:t>
            </a:r>
            <a:r>
              <a:rPr lang="de-DE" sz="2000" b="0" i="1" dirty="0">
                <a:latin typeface="+mn-lt"/>
              </a:rPr>
              <a:t>paideia</a:t>
            </a:r>
            <a:r>
              <a:rPr lang="de-DE" sz="2000" b="0" dirty="0">
                <a:latin typeface="+mn-lt"/>
              </a:rPr>
              <a:t> für „Erziehung“ oder „Bildung“ </a:t>
            </a:r>
          </a:p>
          <a:p>
            <a:pPr eaLnBrk="1" fontAlgn="auto" hangingPunct="1">
              <a:spcAft>
                <a:spcPts val="1800"/>
              </a:spcAft>
              <a:buClrTx/>
              <a:buSzTx/>
              <a:defRPr/>
            </a:pPr>
            <a:r>
              <a:rPr lang="de-DE" sz="2000" b="0" dirty="0">
                <a:latin typeface="+mn-lt"/>
              </a:rPr>
              <a:t>Pädagogik ist ...</a:t>
            </a:r>
          </a:p>
          <a:p>
            <a:pPr algn="just" eaLnBrk="1" fontAlgn="auto" hangingPunct="1">
              <a:spcAft>
                <a:spcPts val="1800"/>
              </a:spcAft>
              <a:buClrTx/>
              <a:buSzTx/>
              <a:defRPr/>
            </a:pPr>
            <a:r>
              <a:rPr lang="de-DE" sz="2000" b="0" dirty="0">
                <a:latin typeface="+mn-lt"/>
              </a:rPr>
              <a:t>„die Wissenschaft, die Prozesse der Erziehung, Bildung, des Lernens und der Sozialisation wissenschaftlich beobachtet, interpretiert, erklärt, die Auswirkungen dieser Prozesse vorhersagt und somit allen hieran beteiligten Personen der pädagogischen Praxis Handlungswissen zur Verfügung stellt.“ </a:t>
            </a:r>
            <a:r>
              <a:rPr lang="de-DE" sz="1200" b="0" dirty="0">
                <a:latin typeface="+mn-lt"/>
              </a:rPr>
              <a:t>(Stein 2017, S. 13)</a:t>
            </a:r>
          </a:p>
          <a:p>
            <a:pPr algn="just" eaLnBrk="1" fontAlgn="auto" hangingPunct="1">
              <a:spcAft>
                <a:spcPts val="1200"/>
              </a:spcAft>
              <a:buClrTx/>
              <a:buSzTx/>
              <a:defRPr/>
            </a:pPr>
            <a:r>
              <a:rPr lang="de-DE" sz="2000" b="0" dirty="0">
                <a:latin typeface="+mn-lt"/>
              </a:rPr>
              <a:t>„die Wissenschaft von der Erziehung und Bildung von Menschen jeden Alters in den unterschiedlichen gesellschaftlichen Bereichen Familie, Schule, Freizeit oder Beruf.“ </a:t>
            </a:r>
            <a:r>
              <a:rPr lang="de-DE" sz="1400" b="0" dirty="0">
                <a:latin typeface="+mn-lt"/>
              </a:rPr>
              <a:t>(Hausmann &amp; Koller 2017, S. 151)</a:t>
            </a:r>
            <a:endParaRPr lang="de-DE" sz="2000" b="0" dirty="0">
              <a:latin typeface="+mn-lt"/>
            </a:endParaRPr>
          </a:p>
          <a:p>
            <a:pPr eaLnBrk="1" fontAlgn="auto" hangingPunct="1">
              <a:spcAft>
                <a:spcPts val="2400"/>
              </a:spcAft>
              <a:buClrTx/>
              <a:buSzTx/>
              <a:defRPr/>
            </a:pPr>
            <a:endParaRPr lang="de-DE" sz="2000" b="0" dirty="0">
              <a:latin typeface="+mn-lt"/>
            </a:endParaRPr>
          </a:p>
        </p:txBody>
      </p:sp>
      <p:sp>
        <p:nvSpPr>
          <p:cNvPr id="14" name="Titel 1">
            <a:extLst>
              <a:ext uri="{FF2B5EF4-FFF2-40B4-BE49-F238E27FC236}">
                <a16:creationId xmlns:a16="http://schemas.microsoft.com/office/drawing/2014/main" id="{7F3B638E-F6B3-47EE-8FB6-9B5F12334A44}"/>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165905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15</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Doppelcharakter der Pädagogik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b="0" dirty="0">
                <a:latin typeface="Calibri" panose="020F0502020204030204" pitchFamily="34" charset="0"/>
              </a:rPr>
              <a:t>Pädagogik als </a:t>
            </a:r>
          </a:p>
          <a:p>
            <a:pPr marL="342900" indent="-342900" eaLnBrk="1" fontAlgn="auto" hangingPunct="1">
              <a:spcAft>
                <a:spcPts val="0"/>
              </a:spcAft>
              <a:buClrTx/>
              <a:buSzTx/>
              <a:buFont typeface="Arial" panose="020B0604020202020204" pitchFamily="34" charset="0"/>
              <a:buChar char="•"/>
              <a:defRPr/>
            </a:pPr>
            <a:r>
              <a:rPr lang="de-DE" sz="2000" dirty="0">
                <a:latin typeface="Calibri" panose="020F0502020204030204" pitchFamily="34" charset="0"/>
              </a:rPr>
              <a:t>Handlungswissenschaft</a:t>
            </a:r>
            <a:r>
              <a:rPr lang="de-DE" sz="2000" b="0" dirty="0">
                <a:latin typeface="Calibri" panose="020F0502020204030204" pitchFamily="34" charset="0"/>
              </a:rPr>
              <a:t>: </a:t>
            </a:r>
          </a:p>
          <a:p>
            <a:pPr marL="800100" lvl="1" indent="-342900" eaLnBrk="1" fontAlgn="auto" hangingPunct="1">
              <a:spcAft>
                <a:spcPts val="600"/>
              </a:spcAft>
              <a:buClrTx/>
              <a:buSzTx/>
              <a:buFont typeface="Arial" panose="020B0604020202020204" pitchFamily="34" charset="0"/>
              <a:buChar char="•"/>
              <a:defRPr/>
            </a:pPr>
            <a:r>
              <a:rPr lang="de-DE" b="0" dirty="0">
                <a:latin typeface="Calibri" panose="020F0502020204030204" pitchFamily="34" charset="0"/>
              </a:rPr>
              <a:t>bietet Praktikerinnen und Praktikern, wie etwa Eltern und Lehrkräften, Hilfestellung bei Erziehungs-, Bildungs-, Lern- und Sozialisationsprozessen, welche die Entwicklung des Einzelnen beeinflussen</a:t>
            </a:r>
          </a:p>
          <a:p>
            <a:pPr marL="342900" indent="-342900" eaLnBrk="1" fontAlgn="auto" hangingPunct="1">
              <a:spcAft>
                <a:spcPts val="0"/>
              </a:spcAft>
              <a:buClrTx/>
              <a:buSzTx/>
              <a:buFont typeface="Arial" panose="020B0604020202020204" pitchFamily="34" charset="0"/>
              <a:buChar char="•"/>
              <a:defRPr/>
            </a:pPr>
            <a:r>
              <a:rPr lang="de-DE" sz="2000" dirty="0">
                <a:latin typeface="Calibri" panose="020F0502020204030204" pitchFamily="34" charset="0"/>
              </a:rPr>
              <a:t>Reflexions- und Erfahrungswissenschaft</a:t>
            </a:r>
            <a:r>
              <a:rPr lang="de-DE" sz="2000" b="0" dirty="0">
                <a:latin typeface="Calibri" panose="020F0502020204030204" pitchFamily="34" charset="0"/>
              </a:rPr>
              <a:t>:</a:t>
            </a:r>
          </a:p>
          <a:p>
            <a:pPr marL="800100" lvl="1" indent="-342900" eaLnBrk="1" fontAlgn="auto" hangingPunct="1">
              <a:spcAft>
                <a:spcPts val="1200"/>
              </a:spcAft>
              <a:buClrTx/>
              <a:buSzTx/>
              <a:buFont typeface="Arial" panose="020B0604020202020204" pitchFamily="34" charset="0"/>
              <a:buChar char="•"/>
              <a:defRPr/>
            </a:pPr>
            <a:r>
              <a:rPr lang="de-DE" b="0" dirty="0">
                <a:latin typeface="Calibri" panose="020F0502020204030204" pitchFamily="34" charset="0"/>
              </a:rPr>
              <a:t>Untersuchen, Interpretieren, Erklären und Vorhersagen von Prozessen der Erziehung, Bildung, des Lernens und der Sozialisation</a:t>
            </a:r>
          </a:p>
          <a:p>
            <a:pPr marL="342900" indent="-342900" eaLnBrk="1" fontAlgn="auto" hangingPunct="1">
              <a:spcAft>
                <a:spcPts val="0"/>
              </a:spcAft>
              <a:buClrTx/>
              <a:buSzTx/>
              <a:buFont typeface="Wingdings" panose="05000000000000000000" pitchFamily="2" charset="2"/>
              <a:buChar char="ü"/>
              <a:defRPr/>
            </a:pPr>
            <a:r>
              <a:rPr lang="de-DE" sz="2000" b="0" dirty="0">
                <a:latin typeface="Calibri" panose="020F0502020204030204" pitchFamily="34" charset="0"/>
                <a:sym typeface="Wingdings" panose="05000000000000000000" pitchFamily="2" charset="2"/>
              </a:rPr>
              <a:t>Pädagogik bezeichnet </a:t>
            </a:r>
            <a:r>
              <a:rPr lang="de-DE" sz="2000" b="0" i="1" dirty="0">
                <a:latin typeface="Calibri" panose="020F0502020204030204" pitchFamily="34" charset="0"/>
                <a:sym typeface="Wingdings" panose="05000000000000000000" pitchFamily="2" charset="2"/>
              </a:rPr>
              <a:t>Erziehungspraxis</a:t>
            </a:r>
            <a:r>
              <a:rPr lang="de-DE" sz="2000" b="0" dirty="0">
                <a:latin typeface="Calibri" panose="020F0502020204030204" pitchFamily="34" charset="0"/>
                <a:sym typeface="Wingdings" panose="05000000000000000000" pitchFamily="2" charset="2"/>
              </a:rPr>
              <a:t> und </a:t>
            </a:r>
            <a:r>
              <a:rPr lang="de-DE" sz="2000" b="0" i="1" dirty="0">
                <a:latin typeface="Calibri" panose="020F0502020204030204" pitchFamily="34" charset="0"/>
                <a:sym typeface="Wingdings" panose="05000000000000000000" pitchFamily="2" charset="2"/>
              </a:rPr>
              <a:t>wissenschaftliche Auseinandersetzung</a:t>
            </a:r>
            <a:r>
              <a:rPr lang="de-DE" sz="2000" b="0" dirty="0">
                <a:latin typeface="Calibri" panose="020F0502020204030204" pitchFamily="34" charset="0"/>
                <a:sym typeface="Wingdings" panose="05000000000000000000" pitchFamily="2" charset="2"/>
              </a:rPr>
              <a:t> damit</a:t>
            </a: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CC212CDD-9FDF-4BA6-A4C7-8AD560736A99}"/>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3687085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16</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Abgrenzung von der Erziehungswissenschaft</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lvl="0" indent="-342900">
              <a:lnSpc>
                <a:spcPct val="107000"/>
              </a:lnSpc>
              <a:spcAft>
                <a:spcPts val="1200"/>
              </a:spcAft>
              <a:buFont typeface="Arial" panose="020B0604020202020204" pitchFamily="34" charset="0"/>
              <a:buChar char="•"/>
            </a:pPr>
            <a:r>
              <a:rPr lang="de-DE" sz="2200" b="0" dirty="0">
                <a:latin typeface="+mn-lt"/>
                <a:ea typeface="Calibri" panose="020F0502020204030204" pitchFamily="34" charset="0"/>
                <a:cs typeface="Times New Roman" panose="02020603050405020304" pitchFamily="18" charset="0"/>
              </a:rPr>
              <a:t>Ende des 18. Jahrhunderts erstmals Nutzung des Begriffs Erziehungswissenschaft </a:t>
            </a:r>
          </a:p>
          <a:p>
            <a:pPr marL="342900" lvl="0" indent="-342900">
              <a:lnSpc>
                <a:spcPct val="107000"/>
              </a:lnSpc>
              <a:spcAft>
                <a:spcPts val="1200"/>
              </a:spcAft>
              <a:buFont typeface="Arial" panose="020B0604020202020204" pitchFamily="34" charset="0"/>
              <a:buChar char="•"/>
            </a:pPr>
            <a:r>
              <a:rPr lang="de-DE" sz="2200" b="0" dirty="0">
                <a:latin typeface="+mn-lt"/>
                <a:ea typeface="Calibri" panose="020F0502020204030204" pitchFamily="34" charset="0"/>
                <a:cs typeface="Times New Roman" panose="02020603050405020304" pitchFamily="18" charset="0"/>
              </a:rPr>
              <a:t>Erziehungswissenschaft als die sozialwissenschaftliche Betrachtung pädagogischer Prozesse (</a:t>
            </a:r>
            <a:r>
              <a:rPr lang="de-DE" sz="2200" b="0" dirty="0">
                <a:latin typeface="+mn-lt"/>
                <a:ea typeface="Calibri" panose="020F0502020204030204" pitchFamily="34" charset="0"/>
                <a:cs typeface="Times New Roman" panose="02020603050405020304" pitchFamily="18" charset="0"/>
                <a:sym typeface="Wingdings" panose="05000000000000000000" pitchFamily="2" charset="2"/>
              </a:rPr>
              <a:t> </a:t>
            </a:r>
            <a:r>
              <a:rPr lang="de-DE" sz="2200" b="0" dirty="0">
                <a:latin typeface="+mn-lt"/>
                <a:ea typeface="Calibri" panose="020F0502020204030204" pitchFamily="34" charset="0"/>
                <a:cs typeface="Times New Roman" panose="02020603050405020304" pitchFamily="18" charset="0"/>
              </a:rPr>
              <a:t>junge Disziplin)</a:t>
            </a:r>
          </a:p>
          <a:p>
            <a:pPr marL="342900" lvl="0" indent="-342900">
              <a:lnSpc>
                <a:spcPct val="107000"/>
              </a:lnSpc>
              <a:spcAft>
                <a:spcPts val="1200"/>
              </a:spcAft>
              <a:buFont typeface="Arial" panose="020B0604020202020204" pitchFamily="34" charset="0"/>
              <a:buChar char="•"/>
            </a:pPr>
            <a:r>
              <a:rPr lang="de-DE" sz="2200" b="0" dirty="0">
                <a:latin typeface="+mn-lt"/>
                <a:ea typeface="Calibri" panose="020F0502020204030204" pitchFamily="34" charset="0"/>
                <a:cs typeface="Times New Roman" panose="02020603050405020304" pitchFamily="18" charset="0"/>
              </a:rPr>
              <a:t>Erziehungswissenschaft hat sich verstärkt in den 1960er Jahren eingebürgert, um den Wissenschaftscharakter der Pädagogik zu betonen</a:t>
            </a:r>
          </a:p>
          <a:p>
            <a:pPr marL="342900" lvl="0" indent="-342900">
              <a:lnSpc>
                <a:spcPct val="107000"/>
              </a:lnSpc>
              <a:spcAft>
                <a:spcPts val="1200"/>
              </a:spcAft>
              <a:buFont typeface="Arial" panose="020B0604020202020204" pitchFamily="34" charset="0"/>
              <a:buChar char="•"/>
            </a:pPr>
            <a:r>
              <a:rPr lang="de-DE" sz="2200" b="0" dirty="0">
                <a:latin typeface="+mn-lt"/>
                <a:ea typeface="Calibri" panose="020F0502020204030204" pitchFamily="34" charset="0"/>
                <a:cs typeface="Times New Roman" panose="02020603050405020304" pitchFamily="18" charset="0"/>
              </a:rPr>
              <a:t>heutzutage vermehrt Nutzung als identische Begriffe</a:t>
            </a:r>
          </a:p>
          <a:p>
            <a:pPr marL="342900" indent="-342900" eaLnBrk="1" fontAlgn="auto" hangingPunct="1">
              <a:spcAft>
                <a:spcPts val="1200"/>
              </a:spcAft>
              <a:buClrTx/>
              <a:buSzTx/>
              <a:buFont typeface="Arial" panose="020B0604020202020204" pitchFamily="34" charset="0"/>
              <a:buChar char="•"/>
              <a:defRPr/>
            </a:pPr>
            <a:endParaRPr lang="de-DE" sz="2200" b="0" dirty="0">
              <a:latin typeface="+mn-lt"/>
            </a:endParaRPr>
          </a:p>
          <a:p>
            <a:pPr marL="457200" indent="-457200" eaLnBrk="1" fontAlgn="auto" hangingPunct="1">
              <a:spcAft>
                <a:spcPts val="0"/>
              </a:spcAft>
              <a:buClrTx/>
              <a:buSzTx/>
              <a:buFont typeface="+mj-lt"/>
              <a:buAutoNum type="alphaLcParenR"/>
              <a:defRPr/>
            </a:pPr>
            <a:endParaRPr lang="de-DE" sz="2200" b="0" dirty="0">
              <a:latin typeface="+mn-lt"/>
            </a:endParaRPr>
          </a:p>
          <a:p>
            <a:pPr eaLnBrk="1" fontAlgn="auto" hangingPunct="1">
              <a:spcAft>
                <a:spcPts val="0"/>
              </a:spcAft>
              <a:buClrTx/>
              <a:buSzTx/>
              <a:defRPr/>
            </a:pPr>
            <a:endParaRPr lang="de-DE" sz="2200" b="0" dirty="0">
              <a:latin typeface="+mn-lt"/>
            </a:endParaRPr>
          </a:p>
          <a:p>
            <a:pPr eaLnBrk="1" fontAlgn="auto" hangingPunct="1">
              <a:spcAft>
                <a:spcPts val="2400"/>
              </a:spcAft>
              <a:buClrTx/>
              <a:buSzTx/>
              <a:defRPr/>
            </a:pPr>
            <a:endParaRPr lang="de-DE" sz="2200" b="0" dirty="0">
              <a:latin typeface="+mn-lt"/>
            </a:endParaRPr>
          </a:p>
        </p:txBody>
      </p:sp>
      <p:sp>
        <p:nvSpPr>
          <p:cNvPr id="14" name="Titel 1">
            <a:extLst>
              <a:ext uri="{FF2B5EF4-FFF2-40B4-BE49-F238E27FC236}">
                <a16:creationId xmlns:a16="http://schemas.microsoft.com/office/drawing/2014/main" id="{E8C7F79A-5A6E-4ADC-BB34-0E451F1304ED}"/>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1810730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17</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Aufgabe und Ziel der Pädagogik</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lvl="0" indent="-342900">
              <a:lnSpc>
                <a:spcPct val="107000"/>
              </a:lnSpc>
              <a:spcAft>
                <a:spcPts val="0"/>
              </a:spcAft>
              <a:buFont typeface="Arial" panose="020B0604020202020204" pitchFamily="34" charset="0"/>
              <a:buChar char="•"/>
            </a:pPr>
            <a:r>
              <a:rPr lang="de-DE" sz="2200" b="0" dirty="0">
                <a:latin typeface="Calibri" panose="020F0502020204030204" pitchFamily="34" charset="0"/>
                <a:ea typeface="Calibri" panose="020F0502020204030204" pitchFamily="34" charset="0"/>
                <a:cs typeface="Times New Roman" panose="02020603050405020304" pitchFamily="18" charset="0"/>
              </a:rPr>
              <a:t>hat die moralische Verpflichtung und Aufgabe,</a:t>
            </a:r>
          </a:p>
          <a:p>
            <a:pPr marL="800100" lvl="1" indent="-342900">
              <a:lnSpc>
                <a:spcPct val="107000"/>
              </a:lnSpc>
              <a:spcAft>
                <a:spcPts val="0"/>
              </a:spcAft>
              <a:buSzPct val="100000"/>
              <a:buFont typeface="Wingdings" panose="05000000000000000000" pitchFamily="2" charset="2"/>
              <a:buChar char="ü"/>
            </a:pPr>
            <a:r>
              <a:rPr lang="de-DE" sz="2200" b="0" dirty="0">
                <a:latin typeface="Calibri" panose="020F0502020204030204" pitchFamily="34" charset="0"/>
                <a:ea typeface="Calibri" panose="020F0502020204030204" pitchFamily="34" charset="0"/>
                <a:cs typeface="Times New Roman" panose="02020603050405020304" pitchFamily="18" charset="0"/>
              </a:rPr>
              <a:t>den Einzelnen in Erziehung, Bildung und Sozialisation auf vielfältige individuelle und gesellschaftliche Aufgaben vorzubereiten und</a:t>
            </a:r>
          </a:p>
          <a:p>
            <a:pPr marL="800100" lvl="1" indent="-342900">
              <a:lnSpc>
                <a:spcPct val="107000"/>
              </a:lnSpc>
              <a:spcAft>
                <a:spcPts val="1200"/>
              </a:spcAft>
              <a:buSzPct val="100000"/>
              <a:buFont typeface="Wingdings" panose="05000000000000000000" pitchFamily="2" charset="2"/>
              <a:buChar char="ü"/>
            </a:pPr>
            <a:r>
              <a:rPr lang="de-DE" sz="2200" b="0" dirty="0">
                <a:latin typeface="Calibri" panose="020F0502020204030204" pitchFamily="34" charset="0"/>
                <a:ea typeface="Calibri" panose="020F0502020204030204" pitchFamily="34" charset="0"/>
                <a:cs typeface="Times New Roman" panose="02020603050405020304" pitchFamily="18" charset="0"/>
              </a:rPr>
              <a:t>zu verantwortlichem, selbsttätigem Verhalten zu ermächtigen </a:t>
            </a:r>
            <a:r>
              <a:rPr lang="de-DE" sz="1400" b="0" dirty="0">
                <a:latin typeface="Calibri" panose="020F0502020204030204" pitchFamily="34" charset="0"/>
                <a:ea typeface="Calibri" panose="020F0502020204030204" pitchFamily="34" charset="0"/>
                <a:cs typeface="Times New Roman" panose="02020603050405020304" pitchFamily="18" charset="0"/>
              </a:rPr>
              <a:t>(Stein 2017, S. 12)</a:t>
            </a:r>
          </a:p>
          <a:p>
            <a:pPr marL="342900" lvl="0" indent="-342900">
              <a:lnSpc>
                <a:spcPct val="107000"/>
              </a:lnSpc>
              <a:spcAft>
                <a:spcPts val="1200"/>
              </a:spcAft>
              <a:buSzPct val="100000"/>
              <a:buFont typeface="Wingdings" panose="05000000000000000000" pitchFamily="2" charset="2"/>
              <a:buChar char="Ø"/>
            </a:pPr>
            <a:r>
              <a:rPr lang="de-DE" sz="2200" b="0" dirty="0">
                <a:latin typeface="Calibri" panose="020F0502020204030204" pitchFamily="34" charset="0"/>
                <a:ea typeface="Calibri" panose="020F0502020204030204" pitchFamily="34" charset="0"/>
                <a:cs typeface="Times New Roman" panose="02020603050405020304" pitchFamily="18" charset="0"/>
              </a:rPr>
              <a:t>Förderung der Emanzipation, Mündigkeit, Handlungsautonomie sowie das Wohlbefinden des Einzelnen </a:t>
            </a:r>
            <a:r>
              <a:rPr lang="de-DE" sz="1400" b="0" dirty="0">
                <a:latin typeface="Calibri" panose="020F0502020204030204" pitchFamily="34" charset="0"/>
                <a:ea typeface="Calibri" panose="020F0502020204030204" pitchFamily="34" charset="0"/>
                <a:cs typeface="Times New Roman" panose="02020603050405020304" pitchFamily="18" charset="0"/>
              </a:rPr>
              <a:t>(Stein 2017, S. 147)</a:t>
            </a:r>
          </a:p>
          <a:p>
            <a:pPr marL="342900" indent="-342900" eaLnBrk="1" fontAlgn="auto" hangingPunct="1">
              <a:spcAft>
                <a:spcPts val="1200"/>
              </a:spcAft>
              <a:buClrTx/>
              <a:buSzTx/>
              <a:buFont typeface="Arial" panose="020B0604020202020204" pitchFamily="34" charset="0"/>
              <a:buChar char="•"/>
              <a:defRPr/>
            </a:pPr>
            <a:endParaRPr lang="de-DE" sz="2200" b="0" dirty="0">
              <a:latin typeface="Calibri" panose="020F0502020204030204" pitchFamily="34" charset="0"/>
            </a:endParaRPr>
          </a:p>
          <a:p>
            <a:pPr marL="457200" indent="-457200" eaLnBrk="1" fontAlgn="auto" hangingPunct="1">
              <a:spcAft>
                <a:spcPts val="0"/>
              </a:spcAft>
              <a:buClrTx/>
              <a:buSzTx/>
              <a:buFont typeface="+mj-lt"/>
              <a:buAutoNum type="alphaLcParenR"/>
              <a:defRPr/>
            </a:pPr>
            <a:endParaRPr lang="de-DE" sz="2200" b="0" dirty="0">
              <a:latin typeface="Calibri" panose="020F0502020204030204" pitchFamily="34" charset="0"/>
            </a:endParaRPr>
          </a:p>
          <a:p>
            <a:pPr eaLnBrk="1" fontAlgn="auto" hangingPunct="1">
              <a:spcAft>
                <a:spcPts val="0"/>
              </a:spcAft>
              <a:buClrTx/>
              <a:buSzTx/>
              <a:defRPr/>
            </a:pPr>
            <a:endParaRPr lang="de-DE" sz="2200" b="0" dirty="0">
              <a:latin typeface="Calibri" panose="020F0502020204030204" pitchFamily="34" charset="0"/>
            </a:endParaRPr>
          </a:p>
          <a:p>
            <a:pPr eaLnBrk="1" fontAlgn="auto" hangingPunct="1">
              <a:spcAft>
                <a:spcPts val="2400"/>
              </a:spcAft>
              <a:buClrTx/>
              <a:buSzTx/>
              <a:defRPr/>
            </a:pPr>
            <a:endParaRPr lang="de-DE" sz="2200" b="0" dirty="0">
              <a:latin typeface="Calibri" panose="020F0502020204030204" pitchFamily="34" charset="0"/>
            </a:endParaRPr>
          </a:p>
        </p:txBody>
      </p:sp>
      <p:sp>
        <p:nvSpPr>
          <p:cNvPr id="14" name="Titel 1">
            <a:extLst>
              <a:ext uri="{FF2B5EF4-FFF2-40B4-BE49-F238E27FC236}">
                <a16:creationId xmlns:a16="http://schemas.microsoft.com/office/drawing/2014/main" id="{01F538E4-16EB-4913-BB46-550D0305BB4E}"/>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2835500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18</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Themengebiete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457200" indent="-457200" eaLnBrk="1" fontAlgn="auto" hangingPunct="1">
              <a:spcAft>
                <a:spcPts val="600"/>
              </a:spcAft>
              <a:buClrTx/>
              <a:buSzTx/>
              <a:buFont typeface="+mj-lt"/>
              <a:buAutoNum type="arabicParenBoth"/>
              <a:defRPr/>
            </a:pPr>
            <a:r>
              <a:rPr lang="de-DE" sz="2000" b="0" dirty="0">
                <a:latin typeface="+mn-lt"/>
              </a:rPr>
              <a:t>beschreibt Erziehungs-, Unterrichts- und Lernprozesse der Gegenwart und Vergangenheit. </a:t>
            </a:r>
          </a:p>
          <a:p>
            <a:pPr marL="457200" indent="-457200" eaLnBrk="1" fontAlgn="auto" hangingPunct="1">
              <a:spcAft>
                <a:spcPts val="600"/>
              </a:spcAft>
              <a:buClrTx/>
              <a:buSzTx/>
              <a:buFont typeface="+mj-lt"/>
              <a:buAutoNum type="arabicParenBoth"/>
              <a:defRPr/>
            </a:pPr>
            <a:r>
              <a:rPr lang="de-DE" sz="2000" b="0" dirty="0">
                <a:latin typeface="+mn-lt"/>
              </a:rPr>
              <a:t>deutet Theorien und Programme, die sich mit den Werten, Normen, Interessen, Zielen und Methoden der Erziehung beschäftigen vor dem Hintergrund von weltanschaulichen, wissenschaftlichen, politischen und sozialen Bedingungen. </a:t>
            </a:r>
          </a:p>
          <a:p>
            <a:pPr marL="457200" indent="-457200" eaLnBrk="1" fontAlgn="auto" hangingPunct="1">
              <a:spcAft>
                <a:spcPts val="600"/>
              </a:spcAft>
              <a:buClrTx/>
              <a:buSzTx/>
              <a:buFont typeface="+mj-lt"/>
              <a:buAutoNum type="arabicParenBoth"/>
              <a:defRPr/>
            </a:pPr>
            <a:r>
              <a:rPr lang="de-DE" sz="2000" b="0" dirty="0">
                <a:latin typeface="+mn-lt"/>
              </a:rPr>
              <a:t>erklärt die Wirkung von Erziehungsprozessen und versucht herauszufinden, wie Erziehung erfolgreich gestaltet werden kann. </a:t>
            </a:r>
          </a:p>
          <a:p>
            <a:pPr marL="457200" indent="-457200" eaLnBrk="1" fontAlgn="auto" hangingPunct="1">
              <a:spcAft>
                <a:spcPts val="600"/>
              </a:spcAft>
              <a:buClrTx/>
              <a:buSzTx/>
              <a:buFont typeface="+mj-lt"/>
              <a:buAutoNum type="arabicParenBoth"/>
              <a:defRPr/>
            </a:pPr>
            <a:r>
              <a:rPr lang="de-DE" sz="2000" b="0" dirty="0">
                <a:latin typeface="+mn-lt"/>
              </a:rPr>
              <a:t>analysiert gesellschaftliche Entwicklungen, damit Erziehung in der Gesellschaft reflektiert, bewusst und verantwortungsbewusst gestaltet werden kann </a:t>
            </a:r>
            <a:r>
              <a:rPr lang="de-DE" sz="1400" b="0" dirty="0">
                <a:latin typeface="+mn-lt"/>
              </a:rPr>
              <a:t>(vgl. Schaub und Zenke 2002, S. 418).</a:t>
            </a:r>
          </a:p>
          <a:p>
            <a:pPr indent="-457200" eaLnBrk="1" fontAlgn="auto" hangingPunct="1">
              <a:spcAft>
                <a:spcPts val="600"/>
              </a:spcAft>
              <a:buClrTx/>
              <a:buSzTx/>
              <a:buFont typeface="+mj-lt"/>
              <a:buAutoNum type="alphaLcParenR"/>
              <a:defRPr/>
            </a:pPr>
            <a:endParaRPr lang="de-DE" sz="2000" b="0" dirty="0">
              <a:latin typeface="+mn-lt"/>
            </a:endParaRPr>
          </a:p>
          <a:p>
            <a:pPr eaLnBrk="1" fontAlgn="auto" hangingPunct="1">
              <a:spcAft>
                <a:spcPts val="600"/>
              </a:spcAft>
              <a:buClrTx/>
              <a:buSzTx/>
              <a:defRPr/>
            </a:pPr>
            <a:endParaRPr lang="de-DE" sz="2000" b="0" dirty="0">
              <a:latin typeface="+mn-lt"/>
            </a:endParaRPr>
          </a:p>
          <a:p>
            <a:pPr eaLnBrk="1" fontAlgn="auto" hangingPunct="1">
              <a:spcAft>
                <a:spcPts val="600"/>
              </a:spcAft>
              <a:buClrTx/>
              <a:buSzTx/>
              <a:defRPr/>
            </a:pPr>
            <a:endParaRPr lang="de-DE" sz="2000" b="0" dirty="0">
              <a:latin typeface="+mn-lt"/>
            </a:endParaRPr>
          </a:p>
        </p:txBody>
      </p:sp>
      <p:sp>
        <p:nvSpPr>
          <p:cNvPr id="14" name="Titel 1">
            <a:extLst>
              <a:ext uri="{FF2B5EF4-FFF2-40B4-BE49-F238E27FC236}">
                <a16:creationId xmlns:a16="http://schemas.microsoft.com/office/drawing/2014/main" id="{9FA1CBDA-98EA-470B-8938-0334BA68985A}"/>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173189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19</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pic>
        <p:nvPicPr>
          <p:cNvPr id="16" name="Grafik 15">
            <a:extLst>
              <a:ext uri="{FF2B5EF4-FFF2-40B4-BE49-F238E27FC236}">
                <a16:creationId xmlns:a16="http://schemas.microsoft.com/office/drawing/2014/main" id="{61DFE7F8-3EA4-4F18-A9EF-79637DB38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59" y="1524375"/>
            <a:ext cx="4016088" cy="4930567"/>
          </a:xfrm>
          <a:prstGeom prst="rect">
            <a:avLst/>
          </a:prstGeom>
        </p:spPr>
      </p:pic>
      <p:pic>
        <p:nvPicPr>
          <p:cNvPr id="18" name="Grafik 17">
            <a:extLst>
              <a:ext uri="{FF2B5EF4-FFF2-40B4-BE49-F238E27FC236}">
                <a16:creationId xmlns:a16="http://schemas.microsoft.com/office/drawing/2014/main" id="{6A00B1FE-4F88-4A90-8096-727153BF7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524375"/>
            <a:ext cx="3528366" cy="4930567"/>
          </a:xfrm>
          <a:prstGeom prst="rect">
            <a:avLst/>
          </a:prstGeom>
        </p:spPr>
      </p:pic>
      <mc:AlternateContent xmlns:mc="http://schemas.openxmlformats.org/markup-compatibility/2006" xmlns:p14="http://schemas.microsoft.com/office/powerpoint/2010/main">
        <mc:Choice Requires="p14">
          <p:contentPart p14:bwMode="auto" r:id="rId5">
            <p14:nvContentPartPr>
              <p14:cNvPr id="21" name="Freihand 20">
                <a:extLst>
                  <a:ext uri="{FF2B5EF4-FFF2-40B4-BE49-F238E27FC236}">
                    <a16:creationId xmlns:a16="http://schemas.microsoft.com/office/drawing/2014/main" id="{1772CBB7-EC00-4BDE-8D24-1B636D231AF7}"/>
                  </a:ext>
                </a:extLst>
              </p14:cNvPr>
              <p14:cNvContentPartPr/>
              <p14:nvPr/>
            </p14:nvContentPartPr>
            <p14:xfrm>
              <a:off x="3174840" y="3345480"/>
              <a:ext cx="1277280" cy="360"/>
            </p14:xfrm>
          </p:contentPart>
        </mc:Choice>
        <mc:Fallback xmlns="">
          <p:pic>
            <p:nvPicPr>
              <p:cNvPr id="21" name="Freihand 20">
                <a:extLst>
                  <a:ext uri="{FF2B5EF4-FFF2-40B4-BE49-F238E27FC236}">
                    <a16:creationId xmlns:a16="http://schemas.microsoft.com/office/drawing/2014/main" id="{1772CBB7-EC00-4BDE-8D24-1B636D231AF7}"/>
                  </a:ext>
                </a:extLst>
              </p:cNvPr>
              <p:cNvPicPr/>
              <p:nvPr/>
            </p:nvPicPr>
            <p:blipFill>
              <a:blip r:embed="rId6"/>
              <a:stretch>
                <a:fillRect/>
              </a:stretch>
            </p:blipFill>
            <p:spPr>
              <a:xfrm>
                <a:off x="3139200" y="3273840"/>
                <a:ext cx="1348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297DD66E-86E5-4B93-9660-C5A25BD50433}"/>
                  </a:ext>
                </a:extLst>
              </p14:cNvPr>
              <p14:cNvContentPartPr/>
              <p14:nvPr/>
            </p14:nvContentPartPr>
            <p14:xfrm>
              <a:off x="3420000" y="4279320"/>
              <a:ext cx="1101240" cy="360"/>
            </p14:xfrm>
          </p:contentPart>
        </mc:Choice>
        <mc:Fallback xmlns="">
          <p:pic>
            <p:nvPicPr>
              <p:cNvPr id="22" name="Freihand 21">
                <a:extLst>
                  <a:ext uri="{FF2B5EF4-FFF2-40B4-BE49-F238E27FC236}">
                    <a16:creationId xmlns:a16="http://schemas.microsoft.com/office/drawing/2014/main" id="{297DD66E-86E5-4B93-9660-C5A25BD50433}"/>
                  </a:ext>
                </a:extLst>
              </p:cNvPr>
              <p:cNvPicPr/>
              <p:nvPr/>
            </p:nvPicPr>
            <p:blipFill>
              <a:blip r:embed="rId8"/>
              <a:stretch>
                <a:fillRect/>
              </a:stretch>
            </p:blipFill>
            <p:spPr>
              <a:xfrm>
                <a:off x="3384000" y="4207320"/>
                <a:ext cx="1172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8FCBBC23-6D8A-4A3C-B252-BE1F3B54CF8C}"/>
                  </a:ext>
                </a:extLst>
              </p14:cNvPr>
              <p14:cNvContentPartPr/>
              <p14:nvPr/>
            </p14:nvContentPartPr>
            <p14:xfrm>
              <a:off x="3326040" y="1719000"/>
              <a:ext cx="1137600" cy="360"/>
            </p14:xfrm>
          </p:contentPart>
        </mc:Choice>
        <mc:Fallback xmlns="">
          <p:pic>
            <p:nvPicPr>
              <p:cNvPr id="23" name="Freihand 22">
                <a:extLst>
                  <a:ext uri="{FF2B5EF4-FFF2-40B4-BE49-F238E27FC236}">
                    <a16:creationId xmlns:a16="http://schemas.microsoft.com/office/drawing/2014/main" id="{8FCBBC23-6D8A-4A3C-B252-BE1F3B54CF8C}"/>
                  </a:ext>
                </a:extLst>
              </p:cNvPr>
              <p:cNvPicPr/>
              <p:nvPr/>
            </p:nvPicPr>
            <p:blipFill>
              <a:blip r:embed="rId10"/>
              <a:stretch>
                <a:fillRect/>
              </a:stretch>
            </p:blipFill>
            <p:spPr>
              <a:xfrm>
                <a:off x="3290040" y="1647000"/>
                <a:ext cx="1209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22592799-D710-4A93-86B6-8126AD28DCED}"/>
                  </a:ext>
                </a:extLst>
              </p14:cNvPr>
              <p14:cNvContentPartPr/>
              <p14:nvPr/>
            </p14:nvContentPartPr>
            <p14:xfrm>
              <a:off x="5021445" y="5578176"/>
              <a:ext cx="1303920" cy="360"/>
            </p14:xfrm>
          </p:contentPart>
        </mc:Choice>
        <mc:Fallback xmlns="">
          <p:pic>
            <p:nvPicPr>
              <p:cNvPr id="27" name="Freihand 26">
                <a:extLst>
                  <a:ext uri="{FF2B5EF4-FFF2-40B4-BE49-F238E27FC236}">
                    <a16:creationId xmlns:a16="http://schemas.microsoft.com/office/drawing/2014/main" id="{22592799-D710-4A93-86B6-8126AD28DCED}"/>
                  </a:ext>
                </a:extLst>
              </p:cNvPr>
              <p:cNvPicPr/>
              <p:nvPr/>
            </p:nvPicPr>
            <p:blipFill>
              <a:blip r:embed="rId12"/>
              <a:stretch>
                <a:fillRect/>
              </a:stretch>
            </p:blipFill>
            <p:spPr>
              <a:xfrm>
                <a:off x="4985445" y="5506536"/>
                <a:ext cx="1375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7CF9F244-F0FC-4FDE-9654-B8B298BF360D}"/>
                  </a:ext>
                </a:extLst>
              </p14:cNvPr>
              <p14:cNvContentPartPr/>
              <p14:nvPr/>
            </p14:nvContentPartPr>
            <p14:xfrm>
              <a:off x="6812805" y="5578176"/>
              <a:ext cx="1233000" cy="360"/>
            </p14:xfrm>
          </p:contentPart>
        </mc:Choice>
        <mc:Fallback xmlns="">
          <p:pic>
            <p:nvPicPr>
              <p:cNvPr id="28" name="Freihand 27">
                <a:extLst>
                  <a:ext uri="{FF2B5EF4-FFF2-40B4-BE49-F238E27FC236}">
                    <a16:creationId xmlns:a16="http://schemas.microsoft.com/office/drawing/2014/main" id="{7CF9F244-F0FC-4FDE-9654-B8B298BF360D}"/>
                  </a:ext>
                </a:extLst>
              </p:cNvPr>
              <p:cNvPicPr/>
              <p:nvPr/>
            </p:nvPicPr>
            <p:blipFill>
              <a:blip r:embed="rId14"/>
              <a:stretch>
                <a:fillRect/>
              </a:stretch>
            </p:blipFill>
            <p:spPr>
              <a:xfrm>
                <a:off x="6776805" y="5506536"/>
                <a:ext cx="1304640" cy="144000"/>
              </a:xfrm>
              <a:prstGeom prst="rect">
                <a:avLst/>
              </a:prstGeom>
            </p:spPr>
          </p:pic>
        </mc:Fallback>
      </mc:AlternateContent>
      <p:sp>
        <p:nvSpPr>
          <p:cNvPr id="50" name="Titel 7">
            <a:extLst>
              <a:ext uri="{FF2B5EF4-FFF2-40B4-BE49-F238E27FC236}">
                <a16:creationId xmlns:a16="http://schemas.microsoft.com/office/drawing/2014/main" id="{1FBC35A3-5031-4BF7-A51A-C76CDDAEC42B}"/>
              </a:ext>
            </a:extLst>
          </p:cNvPr>
          <p:cNvSpPr txBox="1">
            <a:spLocks/>
          </p:cNvSpPr>
          <p:nvPr/>
        </p:nvSpPr>
        <p:spPr>
          <a:xfrm>
            <a:off x="467544" y="5969078"/>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Struktur </a:t>
            </a:r>
          </a:p>
        </p:txBody>
      </p:sp>
      <p:sp>
        <p:nvSpPr>
          <p:cNvPr id="52" name="Textfeld 51">
            <a:extLst>
              <a:ext uri="{FF2B5EF4-FFF2-40B4-BE49-F238E27FC236}">
                <a16:creationId xmlns:a16="http://schemas.microsoft.com/office/drawing/2014/main" id="{E8071B2D-308C-4648-B7E0-975422F3FD13}"/>
              </a:ext>
            </a:extLst>
          </p:cNvPr>
          <p:cNvSpPr txBox="1"/>
          <p:nvPr/>
        </p:nvSpPr>
        <p:spPr>
          <a:xfrm rot="16200000">
            <a:off x="7197922" y="3645051"/>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Gudjons &amp; Traub 2020, S. 22-23)</a:t>
            </a:r>
            <a:endParaRPr lang="de-DE" sz="1400" dirty="0">
              <a:solidFill>
                <a:srgbClr val="002060"/>
              </a:solidFill>
            </a:endParaRPr>
          </a:p>
        </p:txBody>
      </p:sp>
      <p:sp>
        <p:nvSpPr>
          <p:cNvPr id="17" name="Titel 1">
            <a:extLst>
              <a:ext uri="{FF2B5EF4-FFF2-40B4-BE49-F238E27FC236}">
                <a16:creationId xmlns:a16="http://schemas.microsoft.com/office/drawing/2014/main" id="{BEFD87BB-953E-40D6-BB2C-DF1CAFDED0E0}"/>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258893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937C5BF7-0F26-487C-A609-695C8302ABF4}"/>
              </a:ext>
            </a:extLst>
          </p:cNvPr>
          <p:cNvSpPr>
            <a:spLocks noGrp="1"/>
          </p:cNvSpPr>
          <p:nvPr>
            <p:ph type="title"/>
          </p:nvPr>
        </p:nvSpPr>
        <p:spPr/>
        <p:txBody>
          <a:bodyPr/>
          <a:lstStyle/>
          <a:p>
            <a:r>
              <a:rPr lang="de-DE" sz="3200" b="0" dirty="0">
                <a:solidFill>
                  <a:srgbClr val="0D2C5A"/>
                </a:solidFill>
                <a:latin typeface="+mn-lt"/>
              </a:rPr>
              <a:t>Organisation: </a:t>
            </a:r>
          </a:p>
        </p:txBody>
      </p:sp>
      <p:sp>
        <p:nvSpPr>
          <p:cNvPr id="3" name="Inhaltsplatzhalter 2">
            <a:extLst>
              <a:ext uri="{FF2B5EF4-FFF2-40B4-BE49-F238E27FC236}">
                <a16:creationId xmlns:a16="http://schemas.microsoft.com/office/drawing/2014/main" id="{1328202E-27DE-46A9-8185-BF2FEB9C80F9}"/>
              </a:ext>
            </a:extLst>
          </p:cNvPr>
          <p:cNvSpPr>
            <a:spLocks noGrp="1"/>
          </p:cNvSpPr>
          <p:nvPr>
            <p:ph idx="1"/>
          </p:nvPr>
        </p:nvSpPr>
        <p:spPr/>
        <p:txBody>
          <a:bodyPr>
            <a:normAutofit/>
          </a:bodyPr>
          <a:lstStyle/>
          <a:p>
            <a:pPr marL="0">
              <a:spcBef>
                <a:spcPts val="0"/>
              </a:spcBef>
              <a:defRPr/>
            </a:pPr>
            <a:r>
              <a:rPr lang="de-DE" sz="2400" dirty="0">
                <a:solidFill>
                  <a:srgbClr val="0D2C5A"/>
                </a:solidFill>
                <a:latin typeface="+mn-lt"/>
              </a:rPr>
              <a:t>Univ.-Prof. Dr. Björn Egbert</a:t>
            </a:r>
          </a:p>
          <a:p>
            <a:pPr marL="0">
              <a:spcBef>
                <a:spcPts val="0"/>
              </a:spcBef>
              <a:defRPr/>
            </a:pPr>
            <a:endParaRPr lang="de-DE" sz="2400" dirty="0">
              <a:solidFill>
                <a:srgbClr val="0D2C5A"/>
              </a:solidFill>
              <a:latin typeface="+mn-lt"/>
            </a:endParaRPr>
          </a:p>
          <a:p>
            <a:pPr marL="0">
              <a:spcBef>
                <a:spcPts val="0"/>
              </a:spcBef>
              <a:defRPr/>
            </a:pPr>
            <a:r>
              <a:rPr lang="de-DE" sz="2400" dirty="0">
                <a:solidFill>
                  <a:srgbClr val="0D2C5A"/>
                </a:solidFill>
                <a:latin typeface="+mn-lt"/>
              </a:rPr>
              <a:t>Professur für Grundschulpädagogik Sachunterricht</a:t>
            </a:r>
          </a:p>
          <a:p>
            <a:pPr marL="0">
              <a:spcBef>
                <a:spcPts val="0"/>
              </a:spcBef>
              <a:defRPr/>
            </a:pPr>
            <a:r>
              <a:rPr lang="de-DE" sz="2400" dirty="0">
                <a:solidFill>
                  <a:srgbClr val="0D2C5A"/>
                </a:solidFill>
                <a:latin typeface="+mn-lt"/>
              </a:rPr>
              <a:t>Universität Potsdam</a:t>
            </a:r>
          </a:p>
          <a:p>
            <a:pPr marL="0">
              <a:spcBef>
                <a:spcPts val="0"/>
              </a:spcBef>
              <a:defRPr/>
            </a:pPr>
            <a:r>
              <a:rPr lang="de-DE" sz="2400" dirty="0">
                <a:solidFill>
                  <a:srgbClr val="0D2C5A"/>
                </a:solidFill>
                <a:latin typeface="+mn-lt"/>
              </a:rPr>
              <a:t>Karl-Liebknecht-Straße 24-25</a:t>
            </a:r>
          </a:p>
          <a:p>
            <a:pPr marL="0">
              <a:spcBef>
                <a:spcPts val="0"/>
              </a:spcBef>
              <a:defRPr/>
            </a:pPr>
            <a:r>
              <a:rPr lang="de-DE" sz="2400" dirty="0">
                <a:solidFill>
                  <a:srgbClr val="0D2C5A"/>
                </a:solidFill>
                <a:latin typeface="+mn-lt"/>
              </a:rPr>
              <a:t>14476 Potsdam, OT Golm</a:t>
            </a:r>
          </a:p>
          <a:p>
            <a:pPr marL="0">
              <a:spcBef>
                <a:spcPts val="0"/>
              </a:spcBef>
              <a:defRPr/>
            </a:pPr>
            <a:r>
              <a:rPr lang="de-DE" sz="2400" dirty="0">
                <a:solidFill>
                  <a:srgbClr val="0D2C5A"/>
                </a:solidFill>
                <a:latin typeface="+mn-lt"/>
              </a:rPr>
              <a:t>Haus 16, Zimmer 1.09</a:t>
            </a:r>
          </a:p>
          <a:p>
            <a:pPr marL="0">
              <a:spcBef>
                <a:spcPts val="0"/>
              </a:spcBef>
              <a:defRPr/>
            </a:pPr>
            <a:r>
              <a:rPr lang="de-DE" sz="2400" dirty="0">
                <a:solidFill>
                  <a:srgbClr val="0D2C5A"/>
                </a:solidFill>
                <a:latin typeface="+mn-lt"/>
              </a:rPr>
              <a:t>Tel.: 0331-977-2492</a:t>
            </a:r>
          </a:p>
          <a:p>
            <a:pPr marL="0">
              <a:spcBef>
                <a:spcPts val="0"/>
              </a:spcBef>
              <a:defRPr/>
            </a:pPr>
            <a:endParaRPr lang="de-DE" sz="2400" dirty="0">
              <a:solidFill>
                <a:srgbClr val="0D2C5A"/>
              </a:solidFill>
              <a:latin typeface="+mn-lt"/>
            </a:endParaRPr>
          </a:p>
        </p:txBody>
      </p:sp>
      <p:sp>
        <p:nvSpPr>
          <p:cNvPr id="4" name="Foliennummernplatzhalter 3">
            <a:extLst>
              <a:ext uri="{FF2B5EF4-FFF2-40B4-BE49-F238E27FC236}">
                <a16:creationId xmlns:a16="http://schemas.microsoft.com/office/drawing/2014/main" id="{354E5427-95D4-4D4C-98FB-43962A5458AD}"/>
              </a:ext>
            </a:extLst>
          </p:cNvPr>
          <p:cNvSpPr>
            <a:spLocks noGrp="1"/>
          </p:cNvSpPr>
          <p:nvPr>
            <p:ph type="sldNum" sz="quarter" idx="4"/>
          </p:nvPr>
        </p:nvSpPr>
        <p:spPr/>
        <p:txBody>
          <a:bodyPr/>
          <a:lstStyle/>
          <a:p>
            <a:fld id="{80820C91-F7CE-483F-AA17-44F7CB82C640}" type="slidenum">
              <a:rPr lang="de-DE" smtClean="0"/>
              <a:pPr/>
              <a:t>2</a:t>
            </a:fld>
            <a:endParaRPr lang="de-DE" dirty="0"/>
          </a:p>
        </p:txBody>
      </p:sp>
      <p:sp>
        <p:nvSpPr>
          <p:cNvPr id="5" name="Fußzeilenplatzhalter 4">
            <a:extLst>
              <a:ext uri="{FF2B5EF4-FFF2-40B4-BE49-F238E27FC236}">
                <a16:creationId xmlns:a16="http://schemas.microsoft.com/office/drawing/2014/main" id="{EA79093F-9D3B-4750-9FC0-8D0B1DFB1D92}"/>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Tree>
    <p:extLst>
      <p:ext uri="{BB962C8B-B14F-4D97-AF65-F5344CB8AC3E}">
        <p14:creationId xmlns:p14="http://schemas.microsoft.com/office/powerpoint/2010/main" val="31821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20</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Struktur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a:lnSpc>
                <a:spcPct val="107000"/>
              </a:lnSpc>
              <a:spcAft>
                <a:spcPts val="1200"/>
              </a:spcAft>
              <a:buFont typeface="Arial" panose="020B0604020202020204" pitchFamily="34" charset="0"/>
              <a:buChar char="•"/>
            </a:pPr>
            <a:r>
              <a:rPr lang="de-DE" sz="2000" dirty="0">
                <a:latin typeface="+mn-lt"/>
                <a:ea typeface="Calibri" panose="020F0502020204030204" pitchFamily="34" charset="0"/>
                <a:cs typeface="Times New Roman" panose="02020603050405020304" pitchFamily="18" charset="0"/>
              </a:rPr>
              <a:t>Ebene 1</a:t>
            </a:r>
            <a:r>
              <a:rPr lang="de-DE" sz="2000" b="0" dirty="0">
                <a:latin typeface="+mn-lt"/>
                <a:ea typeface="Calibri" panose="020F0502020204030204" pitchFamily="34" charset="0"/>
                <a:cs typeface="Times New Roman" panose="02020603050405020304" pitchFamily="18" charset="0"/>
              </a:rPr>
              <a:t>: Subdisziplinen der Pädagogik/Teilgebiete der Pädagogik</a:t>
            </a:r>
          </a:p>
          <a:p>
            <a:pPr marL="342900" indent="-342900">
              <a:lnSpc>
                <a:spcPct val="107000"/>
              </a:lnSpc>
              <a:spcAft>
                <a:spcPts val="1200"/>
              </a:spcAft>
              <a:buFont typeface="Arial" panose="020B0604020202020204" pitchFamily="34" charset="0"/>
              <a:buChar char="•"/>
            </a:pPr>
            <a:r>
              <a:rPr lang="de-DE" sz="2000" dirty="0">
                <a:latin typeface="+mn-lt"/>
                <a:ea typeface="Calibri" panose="020F0502020204030204" pitchFamily="34" charset="0"/>
                <a:cs typeface="Times New Roman" panose="02020603050405020304" pitchFamily="18" charset="0"/>
              </a:rPr>
              <a:t>Ebene 2</a:t>
            </a:r>
            <a:r>
              <a:rPr lang="de-DE" sz="2000" b="0" dirty="0">
                <a:latin typeface="+mn-lt"/>
                <a:ea typeface="Calibri" panose="020F0502020204030204" pitchFamily="34" charset="0"/>
                <a:cs typeface="Times New Roman" panose="02020603050405020304" pitchFamily="18" charset="0"/>
              </a:rPr>
              <a:t>: Fachrichtungen, die als Spezialisierungsversuche noch nicht den Charakter einer Subdisziplin erreicht haben</a:t>
            </a:r>
          </a:p>
          <a:p>
            <a:pPr marL="342900" indent="-342900">
              <a:lnSpc>
                <a:spcPct val="107000"/>
              </a:lnSpc>
              <a:spcAft>
                <a:spcPts val="1200"/>
              </a:spcAft>
              <a:buFont typeface="Arial" panose="020B0604020202020204" pitchFamily="34" charset="0"/>
              <a:buChar char="•"/>
            </a:pPr>
            <a:r>
              <a:rPr lang="de-DE" sz="2000" dirty="0">
                <a:latin typeface="+mn-lt"/>
                <a:ea typeface="Calibri" panose="020F0502020204030204" pitchFamily="34" charset="0"/>
                <a:cs typeface="Times New Roman" panose="02020603050405020304" pitchFamily="18" charset="0"/>
              </a:rPr>
              <a:t>Ebene 3</a:t>
            </a:r>
            <a:r>
              <a:rPr lang="de-DE" sz="2000" b="0" dirty="0">
                <a:latin typeface="+mn-lt"/>
                <a:ea typeface="Calibri" panose="020F0502020204030204" pitchFamily="34" charset="0"/>
                <a:cs typeface="Times New Roman" panose="02020603050405020304" pitchFamily="18" charset="0"/>
              </a:rPr>
              <a:t>: Praxisfelder, die als »</a:t>
            </a:r>
            <a:r>
              <a:rPr lang="de-DE" sz="2000" b="0" dirty="0" err="1">
                <a:latin typeface="+mn-lt"/>
                <a:ea typeface="Calibri" panose="020F0502020204030204" pitchFamily="34" charset="0"/>
                <a:cs typeface="Times New Roman" panose="02020603050405020304" pitchFamily="18" charset="0"/>
              </a:rPr>
              <a:t>xy</a:t>
            </a:r>
            <a:r>
              <a:rPr lang="de-DE" sz="2000" b="0" dirty="0">
                <a:latin typeface="+mn-lt"/>
                <a:ea typeface="Calibri" panose="020F0502020204030204" pitchFamily="34" charset="0"/>
                <a:cs typeface="Times New Roman" panose="02020603050405020304" pitchFamily="18" charset="0"/>
              </a:rPr>
              <a:t>-Erziehung« (z. B. Friedenserziehung, Gesundheitserziehung bis Umwelterziehung) Gegenstand erziehungs-wissenschaftlicher Forschung sind und nicht immer (aber manchmal doch auch) eine eigene Fachrichtung hervorgebracht haben</a:t>
            </a:r>
          </a:p>
          <a:p>
            <a:pPr marL="342900" indent="-342900" eaLnBrk="1" fontAlgn="auto" hangingPunct="1">
              <a:spcAft>
                <a:spcPts val="0"/>
              </a:spcAft>
              <a:buClrTx/>
              <a:buSzTx/>
              <a:buFont typeface="Wingdings" panose="05000000000000000000" pitchFamily="2" charset="2"/>
              <a:buChar char="Ø"/>
              <a:defRPr/>
            </a:pPr>
            <a:r>
              <a:rPr lang="de-DE" sz="2000" b="0" dirty="0">
                <a:latin typeface="Calibri" panose="020F0502020204030204" pitchFamily="34" charset="0"/>
              </a:rPr>
              <a:t>Insgesamt gliedert sich die Pädagogik in einzelne Subdisziplinen, die wiederum bestimmte Fachrichtungen unter sich organisieren und auf einzelnen Praxisfeldern aufbauen.</a:t>
            </a: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sp>
        <p:nvSpPr>
          <p:cNvPr id="14" name="Textfeld 13">
            <a:extLst>
              <a:ext uri="{FF2B5EF4-FFF2-40B4-BE49-F238E27FC236}">
                <a16:creationId xmlns:a16="http://schemas.microsoft.com/office/drawing/2014/main" id="{5AC4B527-B438-4ABF-9E17-37B9B5C98AC5}"/>
              </a:ext>
            </a:extLst>
          </p:cNvPr>
          <p:cNvSpPr txBox="1"/>
          <p:nvPr/>
        </p:nvSpPr>
        <p:spPr>
          <a:xfrm>
            <a:off x="5940152" y="6093296"/>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Gudjons &amp; Traub 2020, S. 24-25)</a:t>
            </a:r>
            <a:endParaRPr lang="de-DE" sz="1400" dirty="0">
              <a:solidFill>
                <a:srgbClr val="002060"/>
              </a:solidFill>
            </a:endParaRPr>
          </a:p>
        </p:txBody>
      </p:sp>
      <p:sp>
        <p:nvSpPr>
          <p:cNvPr id="15" name="Titel 1">
            <a:extLst>
              <a:ext uri="{FF2B5EF4-FFF2-40B4-BE49-F238E27FC236}">
                <a16:creationId xmlns:a16="http://schemas.microsoft.com/office/drawing/2014/main" id="{1820951E-F1DA-421D-B867-8F71CFD4A569}"/>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2453997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21</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Struktur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nSpc>
                <a:spcPct val="107000"/>
              </a:lnSpc>
              <a:spcAft>
                <a:spcPts val="600"/>
              </a:spcAft>
            </a:pPr>
            <a:r>
              <a:rPr lang="de-DE" sz="2000" dirty="0">
                <a:latin typeface="+mn-lt"/>
                <a:ea typeface="Calibri" panose="020F0502020204030204" pitchFamily="34" charset="0"/>
                <a:cs typeface="Times New Roman" panose="02020603050405020304" pitchFamily="18" charset="0"/>
              </a:rPr>
              <a:t>Davon abzugrenzen sind:</a:t>
            </a:r>
            <a:endParaRPr lang="de-DE" sz="2000" dirty="0">
              <a:latin typeface="+mn-lt"/>
            </a:endParaRPr>
          </a:p>
          <a:p>
            <a:pPr marL="342900" lvl="0" indent="-342900">
              <a:lnSpc>
                <a:spcPct val="107000"/>
              </a:lnSpc>
              <a:spcAft>
                <a:spcPts val="1200"/>
              </a:spcAft>
              <a:buFont typeface="Arial" panose="020B0604020202020204" pitchFamily="34" charset="0"/>
              <a:buChar char="•"/>
            </a:pPr>
            <a:r>
              <a:rPr lang="de-DE" sz="2000" dirty="0">
                <a:latin typeface="+mn-lt"/>
                <a:ea typeface="Calibri" panose="020F0502020204030204" pitchFamily="34" charset="0"/>
                <a:cs typeface="Times New Roman" panose="02020603050405020304" pitchFamily="18" charset="0"/>
              </a:rPr>
              <a:t>pädagogische Lehren: </a:t>
            </a:r>
            <a:r>
              <a:rPr lang="de-DE" sz="2000" b="0" dirty="0">
                <a:latin typeface="+mn-lt"/>
                <a:ea typeface="Calibri" panose="020F0502020204030204" pitchFamily="34" charset="0"/>
                <a:cs typeface="Times New Roman" panose="02020603050405020304" pitchFamily="18" charset="0"/>
              </a:rPr>
              <a:t>Ansätze der Reformpädagogik, die oft nach einer Gründerfigur benannt und insofern durch eine spezifische »Doktrin« zusammengehalten werden und auf verschiedene Praxisfelder Einfluss ausüben</a:t>
            </a:r>
          </a:p>
          <a:p>
            <a:pPr marL="342900" lvl="0" indent="-342900">
              <a:lnSpc>
                <a:spcPct val="107000"/>
              </a:lnSpc>
              <a:spcAft>
                <a:spcPts val="1200"/>
              </a:spcAft>
              <a:buFont typeface="Arial" panose="020B0604020202020204" pitchFamily="34" charset="0"/>
              <a:buChar char="•"/>
            </a:pPr>
            <a:r>
              <a:rPr lang="de-DE" sz="2000" b="0" dirty="0">
                <a:latin typeface="+mn-lt"/>
                <a:ea typeface="Calibri" panose="020F0502020204030204" pitchFamily="34" charset="0"/>
                <a:cs typeface="Times New Roman" panose="02020603050405020304" pitchFamily="18" charset="0"/>
              </a:rPr>
              <a:t>die </a:t>
            </a:r>
            <a:r>
              <a:rPr lang="de-DE" sz="2000" dirty="0">
                <a:latin typeface="+mn-lt"/>
                <a:ea typeface="Calibri" panose="020F0502020204030204" pitchFamily="34" charset="0"/>
                <a:cs typeface="Times New Roman" panose="02020603050405020304" pitchFamily="18" charset="0"/>
              </a:rPr>
              <a:t>wissenschaftstheoretischen Ansätze/Konzepte/Positionen </a:t>
            </a:r>
            <a:r>
              <a:rPr lang="de-DE" sz="2000" b="0" dirty="0">
                <a:latin typeface="+mn-lt"/>
                <a:ea typeface="Calibri" panose="020F0502020204030204" pitchFamily="34" charset="0"/>
                <a:cs typeface="Times New Roman" panose="02020603050405020304" pitchFamily="18" charset="0"/>
              </a:rPr>
              <a:t>der Erziehungswissenschaft</a:t>
            </a:r>
          </a:p>
          <a:p>
            <a:pPr eaLnBrk="1" fontAlgn="auto" hangingPunct="1">
              <a:spcAft>
                <a:spcPts val="2400"/>
              </a:spcAft>
              <a:buClrTx/>
              <a:buSzTx/>
              <a:defRPr/>
            </a:pPr>
            <a:endParaRPr lang="de-DE" sz="2000" b="0" dirty="0">
              <a:latin typeface="+mn-lt"/>
            </a:endParaRPr>
          </a:p>
        </p:txBody>
      </p:sp>
      <p:sp>
        <p:nvSpPr>
          <p:cNvPr id="7" name="Textfeld 6">
            <a:extLst>
              <a:ext uri="{FF2B5EF4-FFF2-40B4-BE49-F238E27FC236}">
                <a16:creationId xmlns:a16="http://schemas.microsoft.com/office/drawing/2014/main" id="{34EF5B26-C14E-3FF0-E9A7-F02AAE879725}"/>
              </a:ext>
            </a:extLst>
          </p:cNvPr>
          <p:cNvSpPr txBox="1"/>
          <p:nvPr/>
        </p:nvSpPr>
        <p:spPr>
          <a:xfrm>
            <a:off x="5940152" y="6093296"/>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Gudjons &amp; Traub 2020, S. 25-26)</a:t>
            </a:r>
            <a:endParaRPr lang="de-DE" sz="1400" dirty="0">
              <a:solidFill>
                <a:srgbClr val="002060"/>
              </a:solidFill>
            </a:endParaRPr>
          </a:p>
        </p:txBody>
      </p:sp>
      <p:sp>
        <p:nvSpPr>
          <p:cNvPr id="14" name="Titel 1">
            <a:extLst>
              <a:ext uri="{FF2B5EF4-FFF2-40B4-BE49-F238E27FC236}">
                <a16:creationId xmlns:a16="http://schemas.microsoft.com/office/drawing/2014/main" id="{4FC56B2B-50B3-4CB4-ACDA-BF8C23C16CE6}"/>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50943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22</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Bezugsdisziplinen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109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nSpc>
                <a:spcPct val="107000"/>
              </a:lnSpc>
              <a:spcAft>
                <a:spcPts val="0"/>
              </a:spcAft>
            </a:pPr>
            <a:r>
              <a:rPr lang="de-DE" sz="2000" b="0" dirty="0">
                <a:latin typeface="Calibri" panose="020F0502020204030204" pitchFamily="34" charset="0"/>
                <a:ea typeface="Calibri" panose="020F0502020204030204" pitchFamily="34" charset="0"/>
                <a:cs typeface="Times New Roman" panose="02020603050405020304" pitchFamily="18" charset="0"/>
              </a:rPr>
              <a:t>Einer der Gründe, weshalb die Pädagogik lange Zeit nicht als eigenständige Wissenschaft gesehen wurde, ist ihre </a:t>
            </a:r>
            <a:r>
              <a:rPr lang="de-DE" sz="2000" dirty="0">
                <a:latin typeface="Calibri" panose="020F0502020204030204" pitchFamily="34" charset="0"/>
                <a:ea typeface="Calibri" panose="020F0502020204030204" pitchFamily="34" charset="0"/>
                <a:cs typeface="Times New Roman" panose="02020603050405020304" pitchFamily="18" charset="0"/>
              </a:rPr>
              <a:t>Abhängigkeit</a:t>
            </a:r>
            <a:r>
              <a:rPr lang="de-DE" sz="2000" b="0" dirty="0">
                <a:latin typeface="Calibri" panose="020F0502020204030204" pitchFamily="34" charset="0"/>
                <a:ea typeface="Calibri" panose="020F0502020204030204" pitchFamily="34" charset="0"/>
                <a:cs typeface="Times New Roman" panose="02020603050405020304" pitchFamily="18" charset="0"/>
              </a:rPr>
              <a:t> von den Erkenntnissen vieler anderer Wissenschaften, z.B.:</a:t>
            </a:r>
          </a:p>
          <a:p>
            <a:pPr>
              <a:lnSpc>
                <a:spcPct val="107000"/>
              </a:lnSpc>
              <a:spcAft>
                <a:spcPts val="0"/>
              </a:spcAft>
            </a:pPr>
            <a:endParaRPr lang="de-DE" sz="2000" b="0" dirty="0">
              <a:latin typeface="Calibri" panose="020F0502020204030204" pitchFamily="34" charset="0"/>
            </a:endParaRP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sp>
        <p:nvSpPr>
          <p:cNvPr id="14" name="Textfeld 13">
            <a:extLst>
              <a:ext uri="{FF2B5EF4-FFF2-40B4-BE49-F238E27FC236}">
                <a16:creationId xmlns:a16="http://schemas.microsoft.com/office/drawing/2014/main" id="{5AC4B527-B438-4ABF-9E17-37B9B5C98AC5}"/>
              </a:ext>
            </a:extLst>
          </p:cNvPr>
          <p:cNvSpPr txBox="1"/>
          <p:nvPr/>
        </p:nvSpPr>
        <p:spPr>
          <a:xfrm>
            <a:off x="5899944" y="6093296"/>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Koch 2018, S. 41)</a:t>
            </a:r>
            <a:endParaRPr lang="de-DE" sz="1400" dirty="0">
              <a:solidFill>
                <a:srgbClr val="002060"/>
              </a:solidFill>
            </a:endParaRPr>
          </a:p>
        </p:txBody>
      </p:sp>
      <p:sp>
        <p:nvSpPr>
          <p:cNvPr id="15" name="Inhaltsplatzhalter 2">
            <a:extLst>
              <a:ext uri="{FF2B5EF4-FFF2-40B4-BE49-F238E27FC236}">
                <a16:creationId xmlns:a16="http://schemas.microsoft.com/office/drawing/2014/main" id="{B56C08FF-493F-4207-8A62-5BC049D68BFE}"/>
              </a:ext>
            </a:extLst>
          </p:cNvPr>
          <p:cNvSpPr txBox="1">
            <a:spLocks/>
          </p:cNvSpPr>
          <p:nvPr/>
        </p:nvSpPr>
        <p:spPr bwMode="auto">
          <a:xfrm>
            <a:off x="467544" y="3356993"/>
            <a:ext cx="3668148" cy="28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a:lnSpc>
                <a:spcPct val="107000"/>
              </a:lnSpc>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Anthropologie</a:t>
            </a:r>
          </a:p>
          <a:p>
            <a:pPr marL="342900" indent="-342900">
              <a:lnSpc>
                <a:spcPct val="107000"/>
              </a:lnSpc>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Biologie </a:t>
            </a:r>
          </a:p>
          <a:p>
            <a:pPr marL="342900" indent="-342900">
              <a:lnSpc>
                <a:spcPct val="107000"/>
              </a:lnSpc>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Medizin </a:t>
            </a:r>
          </a:p>
          <a:p>
            <a:pPr marL="342900" indent="-342900">
              <a:lnSpc>
                <a:spcPct val="107000"/>
              </a:lnSpc>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Philosophie </a:t>
            </a:r>
          </a:p>
        </p:txBody>
      </p:sp>
      <p:sp>
        <p:nvSpPr>
          <p:cNvPr id="16" name="Inhaltsplatzhalter 2">
            <a:extLst>
              <a:ext uri="{FF2B5EF4-FFF2-40B4-BE49-F238E27FC236}">
                <a16:creationId xmlns:a16="http://schemas.microsoft.com/office/drawing/2014/main" id="{B48752A5-B3E4-45BE-900C-B24A970B9329}"/>
              </a:ext>
            </a:extLst>
          </p:cNvPr>
          <p:cNvSpPr txBox="1">
            <a:spLocks/>
          </p:cNvSpPr>
          <p:nvPr/>
        </p:nvSpPr>
        <p:spPr bwMode="auto">
          <a:xfrm>
            <a:off x="4000196" y="3356993"/>
            <a:ext cx="3668148" cy="288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a:lnSpc>
                <a:spcPct val="107000"/>
              </a:lnSpc>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Politikwissenschaft</a:t>
            </a:r>
          </a:p>
          <a:p>
            <a:pPr marL="342900" indent="-342900">
              <a:lnSpc>
                <a:spcPct val="107000"/>
              </a:lnSpc>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Psychologie </a:t>
            </a:r>
          </a:p>
          <a:p>
            <a:pPr marL="342900" indent="-342900">
              <a:spcAft>
                <a:spcPts val="600"/>
              </a:spcAft>
              <a:buFont typeface="Arial" panose="020B0604020202020204" pitchFamily="34" charset="0"/>
              <a:buChar char="•"/>
            </a:pPr>
            <a:r>
              <a:rPr lang="de-DE" sz="2000" b="0" dirty="0">
                <a:latin typeface="Calibri" panose="020F0502020204030204" pitchFamily="34" charset="0"/>
                <a:ea typeface="Calibri" panose="020F0502020204030204" pitchFamily="34" charset="0"/>
                <a:cs typeface="Times New Roman" panose="02020603050405020304" pitchFamily="18" charset="0"/>
              </a:rPr>
              <a:t>Soziologie</a:t>
            </a:r>
            <a:endParaRPr lang="de-DE" sz="4000" b="0" dirty="0">
              <a:latin typeface="Calibri" panose="020F0502020204030204" pitchFamily="34" charset="0"/>
            </a:endParaRPr>
          </a:p>
        </p:txBody>
      </p:sp>
      <p:sp>
        <p:nvSpPr>
          <p:cNvPr id="17" name="Titel 1">
            <a:extLst>
              <a:ext uri="{FF2B5EF4-FFF2-40B4-BE49-F238E27FC236}">
                <a16:creationId xmlns:a16="http://schemas.microsoft.com/office/drawing/2014/main" id="{91245F3D-4646-4525-A97E-442C453468D0}"/>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1495786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23</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Menschenbild der Pädagogik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b="0" dirty="0">
                <a:latin typeface="Calibri" panose="020F0502020204030204" pitchFamily="34" charset="0"/>
              </a:rPr>
              <a:t>Pädagogische Anthropologie (= Lehre vom Menschen) </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fußt auf Menschenbildern der Bezugswissenschaften (u. a. Psychologie und Philosophie)</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leitet daraus spezifisch pädagogische Handlungsleitlinien ab </a:t>
            </a:r>
          </a:p>
          <a:p>
            <a:pPr eaLnBrk="1" fontAlgn="auto" hangingPunct="1">
              <a:spcAft>
                <a:spcPts val="0"/>
              </a:spcAft>
              <a:buClrTx/>
              <a:buSzTx/>
              <a:defRPr/>
            </a:pPr>
            <a:endParaRPr lang="de-DE" sz="2000" b="0" dirty="0">
              <a:latin typeface="Calibri" panose="020F0502020204030204" pitchFamily="34" charset="0"/>
              <a:ea typeface="Calibri" panose="020F0502020204030204" pitchFamily="34" charset="0"/>
              <a:cs typeface="Times New Roman" panose="02020603050405020304" pitchFamily="18" charset="0"/>
            </a:endParaRPr>
          </a:p>
          <a:p>
            <a:pPr eaLnBrk="1" fontAlgn="auto" hangingPunct="1">
              <a:spcAft>
                <a:spcPts val="0"/>
              </a:spcAft>
              <a:buClrTx/>
              <a:buSzTx/>
              <a:defRPr/>
            </a:pPr>
            <a:r>
              <a:rPr lang="de-DE" sz="2000" dirty="0">
                <a:latin typeface="Calibri" panose="020F0502020204030204" pitchFamily="34" charset="0"/>
                <a:ea typeface="Calibri" panose="020F0502020204030204" pitchFamily="34" charset="0"/>
                <a:cs typeface="Times New Roman" panose="02020603050405020304" pitchFamily="18" charset="0"/>
              </a:rPr>
              <a:t>Verhältnis von Dimension – Bedürfnis – Aufgabe </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ea typeface="Calibri" panose="020F0502020204030204" pitchFamily="34" charset="0"/>
                <a:cs typeface="Times New Roman" panose="02020603050405020304" pitchFamily="18" charset="0"/>
              </a:rPr>
              <a:t>aus den einzelnen Dimensionen (=  Bereiche, die den Menschen ausmachen) werden die Bedürfnisse des Menschen erschlossen</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cs typeface="Times New Roman" panose="02020603050405020304" pitchFamily="18" charset="0"/>
              </a:rPr>
              <a:t>aus Bedürfnissen definiert die Pädagogik in ihrem Wirken für den Menschen ihre Aufgaben</a:t>
            </a: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extfeld 13">
            <a:extLst>
              <a:ext uri="{FF2B5EF4-FFF2-40B4-BE49-F238E27FC236}">
                <a16:creationId xmlns:a16="http://schemas.microsoft.com/office/drawing/2014/main" id="{3D502F5C-3F87-4508-8FD7-1D26F5197B35}"/>
              </a:ext>
            </a:extLst>
          </p:cNvPr>
          <p:cNvSpPr txBox="1"/>
          <p:nvPr/>
        </p:nvSpPr>
        <p:spPr>
          <a:xfrm>
            <a:off x="5940152" y="6093296"/>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Stein 2017, S. 15)</a:t>
            </a:r>
            <a:endParaRPr lang="de-DE" sz="1400" dirty="0">
              <a:solidFill>
                <a:srgbClr val="002060"/>
              </a:solidFill>
            </a:endParaRPr>
          </a:p>
        </p:txBody>
      </p:sp>
      <p:sp>
        <p:nvSpPr>
          <p:cNvPr id="15" name="Titel 1">
            <a:extLst>
              <a:ext uri="{FF2B5EF4-FFF2-40B4-BE49-F238E27FC236}">
                <a16:creationId xmlns:a16="http://schemas.microsoft.com/office/drawing/2014/main" id="{943582D4-8D02-4924-BFBC-4D12A4CE4778}"/>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335444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5FEBA7E-231F-417F-80C7-2C84A0D47767}"/>
              </a:ext>
            </a:extLst>
          </p:cNvPr>
          <p:cNvPicPr>
            <a:picLocks noChangeAspect="1"/>
          </p:cNvPicPr>
          <p:nvPr/>
        </p:nvPicPr>
        <p:blipFill>
          <a:blip r:embed="rId3"/>
          <a:stretch>
            <a:fillRect/>
          </a:stretch>
        </p:blipFill>
        <p:spPr>
          <a:xfrm>
            <a:off x="3203848" y="2348881"/>
            <a:ext cx="5728840" cy="3836941"/>
          </a:xfrm>
          <a:prstGeom prst="rect">
            <a:avLst/>
          </a:prstGeom>
        </p:spPr>
      </p:pic>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24</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Menschenbild der Pädagogik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2168" y="2968055"/>
            <a:ext cx="2875696" cy="2477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Arial" panose="020B0604020202020204" pitchFamily="34" charset="0"/>
              <a:buChar char="•"/>
              <a:defRPr/>
            </a:pPr>
            <a:r>
              <a:rPr lang="de-DE" sz="1800" b="0" dirty="0">
                <a:latin typeface="Calibri" panose="020F0502020204030204" pitchFamily="34" charset="0"/>
              </a:rPr>
              <a:t>Dimensionen (fett) </a:t>
            </a:r>
          </a:p>
          <a:p>
            <a:pPr marL="342900" indent="-342900" eaLnBrk="1" fontAlgn="auto" hangingPunct="1">
              <a:spcAft>
                <a:spcPts val="1200"/>
              </a:spcAft>
              <a:buClrTx/>
              <a:buSzTx/>
              <a:buFont typeface="Arial" panose="020B0604020202020204" pitchFamily="34" charset="0"/>
              <a:buChar char="•"/>
              <a:defRPr/>
            </a:pPr>
            <a:r>
              <a:rPr lang="de-DE" sz="1800" b="0" dirty="0">
                <a:latin typeface="Calibri" panose="020F0502020204030204" pitchFamily="34" charset="0"/>
              </a:rPr>
              <a:t>Bedürfnisse des Menschen (kursiv) </a:t>
            </a:r>
          </a:p>
          <a:p>
            <a:pPr marL="342900" indent="-342900" eaLnBrk="1" fontAlgn="auto" hangingPunct="1">
              <a:spcAft>
                <a:spcPts val="1200"/>
              </a:spcAft>
              <a:buClrTx/>
              <a:buSzTx/>
              <a:buFont typeface="Arial" panose="020B0604020202020204" pitchFamily="34" charset="0"/>
              <a:buChar char="•"/>
              <a:defRPr/>
            </a:pPr>
            <a:r>
              <a:rPr lang="de-DE" sz="1800" b="0" dirty="0">
                <a:latin typeface="Calibri" panose="020F0502020204030204" pitchFamily="34" charset="0"/>
              </a:rPr>
              <a:t>daraus abgeleitete pädagogische Aufgaben (unterstrichen)</a:t>
            </a:r>
          </a:p>
        </p:txBody>
      </p:sp>
      <p:sp>
        <p:nvSpPr>
          <p:cNvPr id="14" name="Textfeld 13">
            <a:extLst>
              <a:ext uri="{FF2B5EF4-FFF2-40B4-BE49-F238E27FC236}">
                <a16:creationId xmlns:a16="http://schemas.microsoft.com/office/drawing/2014/main" id="{A651BA34-33EC-4C60-9200-024404514EAF}"/>
              </a:ext>
            </a:extLst>
          </p:cNvPr>
          <p:cNvSpPr txBox="1"/>
          <p:nvPr/>
        </p:nvSpPr>
        <p:spPr>
          <a:xfrm>
            <a:off x="413748" y="6114351"/>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Stein 2017, S. 16)</a:t>
            </a:r>
            <a:endParaRPr lang="de-DE" sz="1400" dirty="0">
              <a:solidFill>
                <a:srgbClr val="002060"/>
              </a:solidFill>
            </a:endParaRPr>
          </a:p>
        </p:txBody>
      </p:sp>
      <p:sp>
        <p:nvSpPr>
          <p:cNvPr id="15" name="Titel 1">
            <a:extLst>
              <a:ext uri="{FF2B5EF4-FFF2-40B4-BE49-F238E27FC236}">
                <a16:creationId xmlns:a16="http://schemas.microsoft.com/office/drawing/2014/main" id="{AA66ED5F-15AA-445E-8272-1253634264CF}"/>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4006171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25</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Pädagogik – Vier Säulen der Pädagogik</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89" y="2439918"/>
            <a:ext cx="5283939" cy="38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b="0" dirty="0">
                <a:latin typeface="Calibri" panose="020F0502020204030204" pitchFamily="34" charset="0"/>
              </a:rPr>
              <a:t>Vier Säulen der Pädagogik</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Sozialisation </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Erziehung</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Bildung</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Lernen </a:t>
            </a:r>
          </a:p>
          <a:p>
            <a:pPr eaLnBrk="1" fontAlgn="auto" hangingPunct="1">
              <a:spcAft>
                <a:spcPts val="1200"/>
              </a:spcAft>
              <a:buClrTx/>
              <a:buSzTx/>
              <a:defRPr/>
            </a:pPr>
            <a:r>
              <a:rPr lang="de-DE" sz="2000" b="0" dirty="0">
                <a:latin typeface="Calibri" panose="020F0502020204030204" pitchFamily="34" charset="0"/>
              </a:rPr>
              <a:t> </a:t>
            </a:r>
          </a:p>
          <a:p>
            <a:pPr marL="342900" indent="-342900" eaLnBrk="1" fontAlgn="auto" hangingPunct="1">
              <a:spcAft>
                <a:spcPts val="600"/>
              </a:spcAft>
              <a:buClrTx/>
              <a:buSzTx/>
              <a:buFont typeface="Wingdings" panose="05000000000000000000" pitchFamily="2" charset="2"/>
              <a:buChar char="Ø"/>
              <a:defRPr/>
            </a:pPr>
            <a:r>
              <a:rPr lang="de-DE" sz="2000" b="0" dirty="0">
                <a:latin typeface="Calibri" panose="020F0502020204030204" pitchFamily="34" charset="0"/>
              </a:rPr>
              <a:t>machen die Entwicklung des Menschen aus </a:t>
            </a:r>
          </a:p>
        </p:txBody>
      </p:sp>
      <p:sp>
        <p:nvSpPr>
          <p:cNvPr id="14" name="Textfeld 13">
            <a:extLst>
              <a:ext uri="{FF2B5EF4-FFF2-40B4-BE49-F238E27FC236}">
                <a16:creationId xmlns:a16="http://schemas.microsoft.com/office/drawing/2014/main" id="{3D502F5C-3F87-4508-8FD7-1D26F5197B35}"/>
              </a:ext>
            </a:extLst>
          </p:cNvPr>
          <p:cNvSpPr txBox="1"/>
          <p:nvPr/>
        </p:nvSpPr>
        <p:spPr>
          <a:xfrm>
            <a:off x="5940152" y="6001542"/>
            <a:ext cx="2992536" cy="307777"/>
          </a:xfrm>
          <a:prstGeom prst="rect">
            <a:avLst/>
          </a:prstGeom>
          <a:noFill/>
        </p:spPr>
        <p:txBody>
          <a:bodyPr wrap="square">
            <a:spAutoFit/>
          </a:bodyPr>
          <a:lstStyle/>
          <a:p>
            <a:pPr algn="ctr"/>
            <a:r>
              <a:rPr lang="de-DE" sz="1400" dirty="0">
                <a:solidFill>
                  <a:srgbClr val="002060"/>
                </a:solidFill>
                <a:latin typeface="Calibri" panose="020F0502020204030204" pitchFamily="34" charset="0"/>
              </a:rPr>
              <a:t>(vgl. Stein 2017, S. 17-18)</a:t>
            </a:r>
            <a:endParaRPr lang="de-DE" sz="1400" dirty="0">
              <a:solidFill>
                <a:srgbClr val="002060"/>
              </a:solidFill>
            </a:endParaRPr>
          </a:p>
        </p:txBody>
      </p:sp>
      <p:pic>
        <p:nvPicPr>
          <p:cNvPr id="2" name="Grafik 1">
            <a:extLst>
              <a:ext uri="{FF2B5EF4-FFF2-40B4-BE49-F238E27FC236}">
                <a16:creationId xmlns:a16="http://schemas.microsoft.com/office/drawing/2014/main" id="{8D23B860-8B4B-447D-B12D-3648DFB34D6D}"/>
              </a:ext>
            </a:extLst>
          </p:cNvPr>
          <p:cNvPicPr>
            <a:picLocks noChangeAspect="1"/>
          </p:cNvPicPr>
          <p:nvPr/>
        </p:nvPicPr>
        <p:blipFill>
          <a:blip r:embed="rId3"/>
          <a:stretch>
            <a:fillRect/>
          </a:stretch>
        </p:blipFill>
        <p:spPr>
          <a:xfrm>
            <a:off x="3569365" y="2440433"/>
            <a:ext cx="5363323" cy="2305372"/>
          </a:xfrm>
          <a:prstGeom prst="rect">
            <a:avLst/>
          </a:prstGeom>
        </p:spPr>
      </p:pic>
      <p:sp>
        <p:nvSpPr>
          <p:cNvPr id="3" name="Rechteck 2">
            <a:extLst>
              <a:ext uri="{FF2B5EF4-FFF2-40B4-BE49-F238E27FC236}">
                <a16:creationId xmlns:a16="http://schemas.microsoft.com/office/drawing/2014/main" id="{DE14C658-3A0F-4B29-8333-7A58102EEDB9}"/>
              </a:ext>
            </a:extLst>
          </p:cNvPr>
          <p:cNvSpPr/>
          <p:nvPr/>
        </p:nvSpPr>
        <p:spPr>
          <a:xfrm>
            <a:off x="4360688" y="4717741"/>
            <a:ext cx="4572000" cy="307777"/>
          </a:xfrm>
          <a:prstGeom prst="rect">
            <a:avLst/>
          </a:prstGeom>
        </p:spPr>
        <p:txBody>
          <a:bodyPr>
            <a:spAutoFit/>
          </a:bodyPr>
          <a:lstStyle/>
          <a:p>
            <a:pPr algn="r"/>
            <a:r>
              <a:rPr lang="de-DE" sz="1400" dirty="0">
                <a:solidFill>
                  <a:srgbClr val="002060"/>
                </a:solidFill>
              </a:rPr>
              <a:t>Beziehung der Grundbegriffe der Pädagogik zueinander</a:t>
            </a:r>
          </a:p>
        </p:txBody>
      </p:sp>
      <p:sp>
        <p:nvSpPr>
          <p:cNvPr id="15" name="Titel 1">
            <a:extLst>
              <a:ext uri="{FF2B5EF4-FFF2-40B4-BE49-F238E27FC236}">
                <a16:creationId xmlns:a16="http://schemas.microsoft.com/office/drawing/2014/main" id="{B5E7BCC5-392C-4DF6-86FE-4B5A8E753977}"/>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a:pPr>
            <a:r>
              <a:rPr lang="de-DE" b="0" dirty="0">
                <a:solidFill>
                  <a:srgbClr val="0D2C5A"/>
                </a:solidFill>
              </a:rPr>
              <a:t>Grundlagen der Pädagogik</a:t>
            </a:r>
          </a:p>
        </p:txBody>
      </p:sp>
    </p:spTree>
    <p:extLst>
      <p:ext uri="{BB962C8B-B14F-4D97-AF65-F5344CB8AC3E}">
        <p14:creationId xmlns:p14="http://schemas.microsoft.com/office/powerpoint/2010/main" val="2601350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320094"/>
            <a:ext cx="7886700" cy="221781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ctr">
              <a:spcAft>
                <a:spcPts val="800"/>
              </a:spcAft>
            </a:pPr>
            <a:r>
              <a:rPr lang="de-DE" altLang="de-DE" sz="2800" kern="0" dirty="0">
                <a:solidFill>
                  <a:srgbClr val="014260"/>
                </a:solidFill>
                <a:latin typeface="+mn-lt"/>
                <a:ea typeface="Roboto Condensed" charset="0"/>
              </a:rPr>
              <a:t>Innerhalb welcher Säulen der </a:t>
            </a:r>
            <a:r>
              <a:rPr lang="de-DE" altLang="de-DE" sz="2800" kern="0" dirty="0">
                <a:solidFill>
                  <a:srgbClr val="014260"/>
                </a:solidFill>
                <a:ea typeface="Roboto Condensed" charset="0"/>
              </a:rPr>
              <a:t>P</a:t>
            </a:r>
            <a:r>
              <a:rPr lang="de-DE" altLang="de-DE" sz="2800" kern="0" dirty="0">
                <a:solidFill>
                  <a:srgbClr val="014260"/>
                </a:solidFill>
                <a:latin typeface="+mn-lt"/>
                <a:ea typeface="Roboto Condensed" charset="0"/>
              </a:rPr>
              <a:t>ädagogik verorten </a:t>
            </a:r>
            <a:br>
              <a:rPr lang="de-DE" altLang="de-DE" sz="2800" kern="0" dirty="0">
                <a:solidFill>
                  <a:srgbClr val="014260"/>
                </a:solidFill>
                <a:latin typeface="+mn-lt"/>
                <a:ea typeface="Roboto Condensed" charset="0"/>
              </a:rPr>
            </a:br>
            <a:r>
              <a:rPr lang="de-DE" altLang="de-DE" sz="2800" kern="0" dirty="0">
                <a:solidFill>
                  <a:srgbClr val="014260"/>
                </a:solidFill>
                <a:latin typeface="+mn-lt"/>
                <a:ea typeface="Roboto Condensed" charset="0"/>
              </a:rPr>
              <a:t>Sie die Waldpädagogik und warum? </a:t>
            </a: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26</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6523783" y="2000370"/>
            <a:ext cx="2196850" cy="400110"/>
          </a:xfrm>
          <a:prstGeom prst="rect">
            <a:avLst/>
          </a:prstGeom>
          <a:noFill/>
        </p:spPr>
        <p:txBody>
          <a:bodyPr wrap="square" rtlCol="0">
            <a:spAutoFit/>
          </a:bodyPr>
          <a:lstStyle/>
          <a:p>
            <a:pPr algn="ctr"/>
            <a:r>
              <a:rPr lang="de-DE" sz="2000" b="1" dirty="0">
                <a:solidFill>
                  <a:srgbClr val="F59C00"/>
                </a:solidFill>
              </a:rPr>
              <a:t>5 min Diskussion</a:t>
            </a:r>
          </a:p>
        </p:txBody>
      </p:sp>
      <p:pic>
        <p:nvPicPr>
          <p:cNvPr id="2" name="Grafik 1"/>
          <p:cNvPicPr>
            <a:picLocks noChangeAspect="1"/>
          </p:cNvPicPr>
          <p:nvPr/>
        </p:nvPicPr>
        <p:blipFill>
          <a:blip r:embed="rId3"/>
          <a:stretch>
            <a:fillRect/>
          </a:stretch>
        </p:blipFill>
        <p:spPr>
          <a:xfrm>
            <a:off x="4913628" y="4005064"/>
            <a:ext cx="3910943" cy="1686288"/>
          </a:xfrm>
          <a:prstGeom prst="rect">
            <a:avLst/>
          </a:prstGeom>
        </p:spPr>
      </p:pic>
    </p:spTree>
    <p:extLst>
      <p:ext uri="{BB962C8B-B14F-4D97-AF65-F5344CB8AC3E}">
        <p14:creationId xmlns:p14="http://schemas.microsoft.com/office/powerpoint/2010/main" val="643660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27</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Definition/Begriffsklärung</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04864"/>
            <a:ext cx="8204466" cy="41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gn="just" eaLnBrk="1" fontAlgn="auto" hangingPunct="1">
              <a:spcAft>
                <a:spcPts val="1800"/>
              </a:spcAft>
              <a:buClrTx/>
              <a:buSzTx/>
              <a:defRPr/>
            </a:pPr>
            <a:r>
              <a:rPr lang="de-DE" sz="1800" b="0" dirty="0">
                <a:latin typeface="+mn-lt"/>
              </a:rPr>
              <a:t>„Waldpädagogik ist waldbezogene Umweltbildung. Waldpädagogik umfasst alle den Lebensraum Wald und seine Komponenten sowie Funktionen betreffenden Lernprozesse, die den Einzelnen und die Gesellschaft in die Lage versetzen, langfristig, ganzheitlich und dem Gemeinwohl verpflichtet und damit verantwortungsvoll sowie zukunftsfähig zu denken und zu handeln. Sie entspricht damit den Anforderungen an eine Bildung für nachhaltige Entwicklung am Beispiel Wald“ </a:t>
            </a:r>
            <a:r>
              <a:rPr lang="de-DE" sz="1400" b="0" dirty="0">
                <a:latin typeface="+mn-lt"/>
              </a:rPr>
              <a:t>(Bund Deutscher Forstleute, 2006, S. 2).</a:t>
            </a:r>
          </a:p>
          <a:p>
            <a:pPr marL="342900" indent="-342900" algn="just" eaLnBrk="1" fontAlgn="auto" hangingPunct="1">
              <a:spcAft>
                <a:spcPts val="600"/>
              </a:spcAft>
              <a:buClrTx/>
              <a:buSzTx/>
              <a:buFont typeface="Arial" panose="020B0604020202020204" pitchFamily="34" charset="0"/>
              <a:buChar char="•"/>
              <a:defRPr/>
            </a:pPr>
            <a:r>
              <a:rPr lang="de-DE" sz="1800" b="0" dirty="0">
                <a:latin typeface="+mn-lt"/>
              </a:rPr>
              <a:t>kann als eine Form des angeleiteten sozialen Lernens und Naturerfahrungen verstanden werden </a:t>
            </a:r>
            <a:r>
              <a:rPr lang="de-DE" sz="1200" b="0" dirty="0">
                <a:latin typeface="+mn-lt"/>
              </a:rPr>
              <a:t>(vgl. Schwegler 2008, S. 104).</a:t>
            </a:r>
          </a:p>
          <a:p>
            <a:pPr marL="342900" indent="-342900" algn="just" eaLnBrk="1" fontAlgn="auto" hangingPunct="1">
              <a:spcAft>
                <a:spcPts val="1200"/>
              </a:spcAft>
              <a:buClrTx/>
              <a:buSzTx/>
              <a:buFont typeface="Arial" panose="020B0604020202020204" pitchFamily="34" charset="0"/>
              <a:buChar char="•"/>
              <a:defRPr/>
            </a:pPr>
            <a:r>
              <a:rPr lang="de-DE" sz="1800" b="0" dirty="0">
                <a:latin typeface="+mn-lt"/>
              </a:rPr>
              <a:t>ist „eine Form der Naturpädagogik und soll ganzzeitlich durch praktisches Erleben und Lernen ökologische und gesellschaftliche Zusammenhänge in Wald und Natur nahebringen und somit der Naturentfremdung entgegenwirken“ </a:t>
            </a:r>
            <a:r>
              <a:rPr lang="de-DE" sz="1200" b="0" dirty="0">
                <a:latin typeface="+mn-lt"/>
              </a:rPr>
              <a:t>(Bolay &amp; Reichle, 2020, S. 32)</a:t>
            </a:r>
            <a:endParaRPr lang="de-DE" sz="1600" b="0" dirty="0">
              <a:latin typeface="+mn-lt"/>
            </a:endParaRPr>
          </a:p>
        </p:txBody>
      </p:sp>
    </p:spTree>
    <p:extLst>
      <p:ext uri="{BB962C8B-B14F-4D97-AF65-F5344CB8AC3E}">
        <p14:creationId xmlns:p14="http://schemas.microsoft.com/office/powerpoint/2010/main" val="3538866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28</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Definition/Begriffsklärung</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76872"/>
            <a:ext cx="8132458" cy="41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Wingdings" panose="05000000000000000000" pitchFamily="2" charset="2"/>
              <a:buChar char="Ø"/>
              <a:defRPr/>
            </a:pPr>
            <a:r>
              <a:rPr lang="de-DE" sz="2000" b="0" dirty="0"/>
              <a:t>Sammelbegriff für eine Vielzahl an Bildungsangeboten im Wald</a:t>
            </a:r>
          </a:p>
          <a:p>
            <a:pPr marL="342900" indent="-342900" eaLnBrk="1" fontAlgn="auto" hangingPunct="1">
              <a:spcAft>
                <a:spcPts val="1200"/>
              </a:spcAft>
              <a:buClrTx/>
              <a:buSzTx/>
              <a:buFont typeface="Wingdings" panose="05000000000000000000" pitchFamily="2" charset="2"/>
              <a:buChar char="Ø"/>
              <a:defRPr/>
            </a:pPr>
            <a:r>
              <a:rPr lang="de-DE" sz="2000" b="0" dirty="0"/>
              <a:t>‚Waldpädagogik‘ bzw. waldbezogene Umweltbildung ein Teilgebiet der Natur- bzw. Umweltpädagogik </a:t>
            </a:r>
            <a:r>
              <a:rPr lang="de-DE" sz="1400" b="0" dirty="0"/>
              <a:t>(vgl. Bolay &amp; Reichle 2020, S. 33)</a:t>
            </a:r>
          </a:p>
          <a:p>
            <a:pPr marL="342900" indent="-342900" eaLnBrk="1" fontAlgn="auto" hangingPunct="1">
              <a:spcAft>
                <a:spcPts val="1200"/>
              </a:spcAft>
              <a:buClrTx/>
              <a:buSzTx/>
              <a:buFont typeface="Wingdings" panose="05000000000000000000" pitchFamily="2" charset="2"/>
              <a:buChar char="Ø"/>
              <a:defRPr/>
            </a:pPr>
            <a:r>
              <a:rPr lang="de-DE" sz="2000" b="0" dirty="0"/>
              <a:t>Assoziationen mit dem Begriff ‚Waldpädagogik‘: ‚ganzheitliches Lernen‘, ‚verantwortungsvolles Handeln‘ sowie ‚Erleben‘ </a:t>
            </a:r>
            <a:endParaRPr lang="de-DE" sz="2000" b="0" dirty="0">
              <a:latin typeface="Calibri" panose="020F0502020204030204" pitchFamily="34" charset="0"/>
            </a:endParaRPr>
          </a:p>
          <a:p>
            <a:pPr marL="342900" indent="-342900" algn="just" eaLnBrk="1" fontAlgn="auto" hangingPunct="1">
              <a:spcAft>
                <a:spcPts val="1200"/>
              </a:spcAft>
              <a:buClrTx/>
              <a:buSzTx/>
              <a:buFont typeface="Wingdings" panose="05000000000000000000" pitchFamily="2" charset="2"/>
              <a:buChar char="Ø"/>
              <a:defRPr/>
            </a:pPr>
            <a:endParaRPr lang="de-DE" sz="2000" b="0" dirty="0">
              <a:latin typeface="Calibri" panose="020F0502020204030204" pitchFamily="34" charset="0"/>
            </a:endParaRPr>
          </a:p>
        </p:txBody>
      </p:sp>
    </p:spTree>
    <p:extLst>
      <p:ext uri="{BB962C8B-B14F-4D97-AF65-F5344CB8AC3E}">
        <p14:creationId xmlns:p14="http://schemas.microsoft.com/office/powerpoint/2010/main" val="1942299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29</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Wurzeln und Entwicklung</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04864"/>
            <a:ext cx="8204466"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0"/>
              </a:spcAft>
              <a:buClrTx/>
              <a:buSzTx/>
              <a:buFont typeface="Arial" panose="020B0604020202020204" pitchFamily="34" charset="0"/>
              <a:buChar char="•"/>
              <a:defRPr/>
            </a:pPr>
            <a:r>
              <a:rPr lang="de-DE" sz="2000" b="0" dirty="0">
                <a:latin typeface="+mn-lt"/>
              </a:rPr>
              <a:t>Wurzeln: zu Beginn des 20. Jahrhunderts </a:t>
            </a:r>
            <a:r>
              <a:rPr lang="de-DE" sz="2000" b="0" dirty="0">
                <a:latin typeface="+mn-lt"/>
                <a:sym typeface="Wingdings" panose="05000000000000000000" pitchFamily="2" charset="2"/>
              </a:rPr>
              <a:t> Lehrer Corray als Pionier der Waldpädagogik </a:t>
            </a:r>
            <a:r>
              <a:rPr lang="de-DE" sz="1400" b="0" dirty="0">
                <a:sym typeface="Wingdings" panose="05000000000000000000" pitchFamily="2" charset="2"/>
              </a:rPr>
              <a:t>(vgl. Seeland 1999)</a:t>
            </a:r>
            <a:endParaRPr lang="de-DE" sz="1400" b="0" dirty="0"/>
          </a:p>
          <a:p>
            <a:pPr marL="800100" lvl="1" indent="-342900" eaLnBrk="1" fontAlgn="auto" hangingPunct="1">
              <a:spcAft>
                <a:spcPts val="0"/>
              </a:spcAft>
              <a:buClrTx/>
              <a:buSzTx/>
              <a:buFont typeface="Arial" panose="020B0604020202020204" pitchFamily="34" charset="0"/>
              <a:buChar char="•"/>
              <a:defRPr/>
            </a:pPr>
            <a:r>
              <a:rPr lang="de-DE" b="0" dirty="0">
                <a:latin typeface="+mn-lt"/>
                <a:sym typeface="Wingdings" panose="05000000000000000000" pitchFamily="2" charset="2"/>
              </a:rPr>
              <a:t>1912 erste Waldschule in der Schweiz eröffnet</a:t>
            </a:r>
          </a:p>
          <a:p>
            <a:pPr marL="800100" lvl="1" indent="-342900" eaLnBrk="1" fontAlgn="auto" hangingPunct="1">
              <a:spcAft>
                <a:spcPts val="600"/>
              </a:spcAft>
              <a:buClrTx/>
              <a:buSzTx/>
              <a:buFont typeface="Arial" panose="020B0604020202020204" pitchFamily="34" charset="0"/>
              <a:buChar char="•"/>
              <a:defRPr/>
            </a:pPr>
            <a:r>
              <a:rPr lang="de-DE" b="0" dirty="0">
                <a:latin typeface="+mn-lt"/>
                <a:sym typeface="Wingdings" panose="05000000000000000000" pitchFamily="2" charset="2"/>
              </a:rPr>
              <a:t>Intention: Schaffung eines Ausgleichs zum maschinellen Zeitalter für Jugendliche; Entfaltung der Liebe zur Heimat und Natur</a:t>
            </a:r>
            <a:r>
              <a:rPr lang="de-DE" sz="1400" b="0" dirty="0">
                <a:latin typeface="+mn-lt"/>
                <a:sym typeface="Wingdings" panose="05000000000000000000" pitchFamily="2" charset="2"/>
              </a:rPr>
              <a:t> (vgl. Bolay &amp; Reichle 2020, S. 32)</a:t>
            </a:r>
          </a:p>
          <a:p>
            <a:pPr marL="342900" indent="-342900" eaLnBrk="1" fontAlgn="auto" hangingPunct="1">
              <a:spcAft>
                <a:spcPts val="0"/>
              </a:spcAft>
              <a:buClrTx/>
              <a:buSzTx/>
              <a:buFont typeface="Arial" panose="020B0604020202020204" pitchFamily="34" charset="0"/>
              <a:buChar char="•"/>
              <a:defRPr/>
            </a:pPr>
            <a:r>
              <a:rPr lang="de-DE" sz="2000" b="0" dirty="0">
                <a:latin typeface="+mn-lt"/>
                <a:sym typeface="Wingdings" panose="05000000000000000000" pitchFamily="2" charset="2"/>
              </a:rPr>
              <a:t>Mitte der 1980er Jahre: Waldpädagogik gewinnt im deutschen Raum an Popularität und wird im Forstbereich eingeführt</a:t>
            </a:r>
          </a:p>
          <a:p>
            <a:pPr marL="800100" lvl="1" indent="-342900" eaLnBrk="1" fontAlgn="auto" hangingPunct="1">
              <a:spcAft>
                <a:spcPts val="600"/>
              </a:spcAft>
              <a:buClrTx/>
              <a:buSzTx/>
              <a:buFont typeface="Arial" panose="020B0604020202020204" pitchFamily="34" charset="0"/>
              <a:buChar char="•"/>
              <a:defRPr/>
            </a:pPr>
            <a:r>
              <a:rPr lang="de-DE" b="0" dirty="0">
                <a:latin typeface="+mn-lt"/>
                <a:sym typeface="Wingdings" panose="05000000000000000000" pitchFamily="2" charset="2"/>
              </a:rPr>
              <a:t>Auslöser: Waldsterbeszenario; Bericht ‚Die Grenzen des Wachstums‘ durch den Club of Rome 1972</a:t>
            </a: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0830F0C8-5198-43C7-A015-AAC6B1656B2E}"/>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Tree>
    <p:extLst>
      <p:ext uri="{BB962C8B-B14F-4D97-AF65-F5344CB8AC3E}">
        <p14:creationId xmlns:p14="http://schemas.microsoft.com/office/powerpoint/2010/main" val="164559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B5747B93-1E48-4C2B-AC67-8579376BEA0B}"/>
              </a:ext>
            </a:extLst>
          </p:cNvPr>
          <p:cNvSpPr>
            <a:spLocks noGrp="1"/>
          </p:cNvSpPr>
          <p:nvPr>
            <p:ph idx="1"/>
          </p:nvPr>
        </p:nvSpPr>
        <p:spPr>
          <a:xfrm>
            <a:off x="323528" y="2060849"/>
            <a:ext cx="8640960" cy="4116115"/>
          </a:xfrm>
        </p:spPr>
        <p:txBody>
          <a:bodyPr/>
          <a:lstStyle/>
          <a:p>
            <a:pPr marL="0" lvl="0" indent="0"/>
            <a:r>
              <a:rPr lang="de-DE" sz="2800" dirty="0">
                <a:solidFill>
                  <a:srgbClr val="0D2C5A"/>
                </a:solidFill>
                <a:latin typeface="+mj-lt"/>
                <a:hlinkClick r:id="rId3"/>
              </a:rPr>
              <a:t>http://www.uni-potsdam.de/</a:t>
            </a:r>
            <a:endParaRPr lang="de-DE" sz="2800" dirty="0">
              <a:solidFill>
                <a:srgbClr val="0D2C5A"/>
              </a:solidFill>
              <a:latin typeface="+mj-lt"/>
            </a:endParaRPr>
          </a:p>
          <a:p>
            <a:pPr marL="0" lvl="0" indent="0"/>
            <a:endParaRPr lang="de-DE" sz="2800" dirty="0">
              <a:solidFill>
                <a:srgbClr val="0D2C5A"/>
              </a:solidFill>
              <a:latin typeface="+mj-lt"/>
            </a:endParaRPr>
          </a:p>
          <a:p>
            <a:pPr lvl="0">
              <a:buFont typeface="Wingdings" panose="05000000000000000000" pitchFamily="2" charset="2"/>
              <a:buChar char="Ø"/>
            </a:pPr>
            <a:r>
              <a:rPr lang="de-DE" sz="2800" dirty="0">
                <a:solidFill>
                  <a:srgbClr val="0D2C5A"/>
                </a:solidFill>
                <a:latin typeface="+mj-lt"/>
              </a:rPr>
              <a:t> Universität-Fakultäten </a:t>
            </a:r>
          </a:p>
          <a:p>
            <a:pPr lvl="1">
              <a:buFont typeface="Wingdings" panose="05000000000000000000" pitchFamily="2" charset="2"/>
              <a:buChar char="Ø"/>
            </a:pPr>
            <a:r>
              <a:rPr lang="de-DE" dirty="0">
                <a:solidFill>
                  <a:srgbClr val="0D2C5A"/>
                </a:solidFill>
                <a:latin typeface="+mj-lt"/>
              </a:rPr>
              <a:t> Humanwissenschaftliche Fakultät</a:t>
            </a:r>
          </a:p>
          <a:p>
            <a:pPr lvl="2">
              <a:buFont typeface="Wingdings" panose="05000000000000000000" pitchFamily="2" charset="2"/>
              <a:buChar char="Ø"/>
            </a:pPr>
            <a:r>
              <a:rPr lang="de-DE" sz="2800" dirty="0">
                <a:solidFill>
                  <a:srgbClr val="0D2C5A"/>
                </a:solidFill>
                <a:latin typeface="+mj-lt"/>
              </a:rPr>
              <a:t> Strukturbereich Bildungswissenschaften</a:t>
            </a:r>
          </a:p>
          <a:p>
            <a:pPr lvl="3">
              <a:buFont typeface="Wingdings" panose="05000000000000000000" pitchFamily="2" charset="2"/>
              <a:buChar char="Ø"/>
            </a:pPr>
            <a:r>
              <a:rPr lang="de-DE" sz="2800" dirty="0">
                <a:solidFill>
                  <a:srgbClr val="0D2C5A"/>
                </a:solidFill>
                <a:latin typeface="+mj-lt"/>
              </a:rPr>
              <a:t> Grundschulpädagogik / Sachunterricht</a:t>
            </a:r>
          </a:p>
          <a:p>
            <a:endParaRPr lang="de-DE" altLang="de-DE" kern="0" dirty="0">
              <a:solidFill>
                <a:srgbClr val="0D2C5A"/>
              </a:solidFill>
              <a:latin typeface="Calibri" panose="020F0502020204030204" pitchFamily="34" charset="0"/>
            </a:endParaRPr>
          </a:p>
          <a:p>
            <a:endParaRPr lang="de-DE" dirty="0"/>
          </a:p>
        </p:txBody>
      </p:sp>
      <p:sp>
        <p:nvSpPr>
          <p:cNvPr id="4" name="Foliennummernplatzhalter 3">
            <a:extLst>
              <a:ext uri="{FF2B5EF4-FFF2-40B4-BE49-F238E27FC236}">
                <a16:creationId xmlns:a16="http://schemas.microsoft.com/office/drawing/2014/main" id="{F3D5B93F-9BD2-4B4C-9897-D0AEAC2A575A}"/>
              </a:ext>
            </a:extLst>
          </p:cNvPr>
          <p:cNvSpPr>
            <a:spLocks noGrp="1"/>
          </p:cNvSpPr>
          <p:nvPr>
            <p:ph type="sldNum" sz="quarter" idx="4"/>
          </p:nvPr>
        </p:nvSpPr>
        <p:spPr/>
        <p:txBody>
          <a:bodyPr/>
          <a:lstStyle/>
          <a:p>
            <a:fld id="{80820C91-F7CE-483F-AA17-44F7CB82C640}" type="slidenum">
              <a:rPr lang="de-DE" smtClean="0"/>
              <a:pPr/>
              <a:t>3</a:t>
            </a:fld>
            <a:endParaRPr lang="de-DE" dirty="0"/>
          </a:p>
        </p:txBody>
      </p:sp>
      <p:sp>
        <p:nvSpPr>
          <p:cNvPr id="5" name="Fußzeilenplatzhalter 4">
            <a:extLst>
              <a:ext uri="{FF2B5EF4-FFF2-40B4-BE49-F238E27FC236}">
                <a16:creationId xmlns:a16="http://schemas.microsoft.com/office/drawing/2014/main" id="{B14956B8-E9E3-414D-A021-03A7CA4567D3}"/>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1">
            <a:extLst>
              <a:ext uri="{FF2B5EF4-FFF2-40B4-BE49-F238E27FC236}">
                <a16:creationId xmlns:a16="http://schemas.microsoft.com/office/drawing/2014/main" id="{2D3B96E4-2395-48FE-AF98-5A6942A47100}"/>
              </a:ext>
            </a:extLst>
          </p:cNvPr>
          <p:cNvSpPr txBox="1">
            <a:spLocks/>
          </p:cNvSpPr>
          <p:nvPr/>
        </p:nvSpPr>
        <p:spPr>
          <a:xfrm>
            <a:off x="1257300" y="587379"/>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algn="r"/>
            <a:endParaRPr lang="de-DE" b="0" dirty="0"/>
          </a:p>
        </p:txBody>
      </p:sp>
    </p:spTree>
    <p:extLst>
      <p:ext uri="{BB962C8B-B14F-4D97-AF65-F5344CB8AC3E}">
        <p14:creationId xmlns:p14="http://schemas.microsoft.com/office/powerpoint/2010/main" val="752193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30</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Ziele der Waldpädagogik</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04864"/>
            <a:ext cx="8276474" cy="418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600"/>
              </a:spcAft>
              <a:buClrTx/>
              <a:buSzTx/>
              <a:buFont typeface="Arial" panose="020B0604020202020204" pitchFamily="34" charset="0"/>
              <a:buChar char="•"/>
              <a:defRPr/>
            </a:pPr>
            <a:r>
              <a:rPr lang="de-DE" sz="1800" b="0" dirty="0">
                <a:latin typeface="+mn-lt"/>
              </a:rPr>
              <a:t>Primär: Verbesserung primär die ‚Wald-Mensch-Beziehung‘ / Entwicklung eines `Waldbewusstseins‘</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Aufzeigen ökologischer Zusammenhänge</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Vernetzung der ökologischen und ökonomischen Dimension</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Initiieren eines Verständnisses für nachhaltige Waldbewirtschaftung</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Verknüpfung von Waldbesuchen für Kinder mit spielerischen Lernmöglichkeiten und Anregung der Kreativität</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Förderung des Verständnisses für den Wald als Lebensraum für Wildtiere </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Förderung der Nachvollziehbarkeit der Notwendigkeit für eine tierschutzgerechte Jagd</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Sensibilisierung von Kindern für den verantwortungsvollen Umgang mit der Natur</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Stärkung eines positiven Zugangs zum Rohstoff Holz und Erkennen der Leistungen des Walds </a:t>
            </a: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sp>
        <p:nvSpPr>
          <p:cNvPr id="2" name="Rechteck 1">
            <a:extLst>
              <a:ext uri="{FF2B5EF4-FFF2-40B4-BE49-F238E27FC236}">
                <a16:creationId xmlns:a16="http://schemas.microsoft.com/office/drawing/2014/main" id="{8AB2A30E-9460-4853-A9E3-F01C84F28204}"/>
              </a:ext>
            </a:extLst>
          </p:cNvPr>
          <p:cNvSpPr/>
          <p:nvPr/>
        </p:nvSpPr>
        <p:spPr>
          <a:xfrm>
            <a:off x="4211960" y="6104664"/>
            <a:ext cx="5958408" cy="307777"/>
          </a:xfrm>
          <a:prstGeom prst="rect">
            <a:avLst/>
          </a:prstGeom>
        </p:spPr>
        <p:txBody>
          <a:bodyPr wrap="square">
            <a:spAutoFit/>
          </a:bodyPr>
          <a:lstStyle/>
          <a:p>
            <a:r>
              <a:rPr lang="de-DE" sz="1400" dirty="0">
                <a:solidFill>
                  <a:srgbClr val="002060"/>
                </a:solidFill>
              </a:rPr>
              <a:t>(vgl. Hochschule für Agrar- und Umweltpädagogik, 2023, o. S.)</a:t>
            </a:r>
          </a:p>
        </p:txBody>
      </p:sp>
      <p:sp>
        <p:nvSpPr>
          <p:cNvPr id="14" name="Titel 1">
            <a:extLst>
              <a:ext uri="{FF2B5EF4-FFF2-40B4-BE49-F238E27FC236}">
                <a16:creationId xmlns:a16="http://schemas.microsoft.com/office/drawing/2014/main" id="{1A1F06C2-6210-4858-ADDE-D04B40F88B6A}"/>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Tree>
    <p:extLst>
      <p:ext uri="{BB962C8B-B14F-4D97-AF65-F5344CB8AC3E}">
        <p14:creationId xmlns:p14="http://schemas.microsoft.com/office/powerpoint/2010/main" val="2789810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31</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Forstliche Bildungsarbeit</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20446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600"/>
              </a:spcAft>
              <a:buClrTx/>
              <a:buSzTx/>
              <a:buFont typeface="Arial" panose="020B0604020202020204" pitchFamily="34" charset="0"/>
              <a:buChar char="•"/>
              <a:defRPr/>
            </a:pPr>
            <a:r>
              <a:rPr lang="de-DE" sz="2000" b="0" dirty="0">
                <a:latin typeface="+mn-lt"/>
              </a:rPr>
              <a:t>1995: Brandenburg erklärt als erstes deutsches Bundesland die Waldpädagogik zur Dienstaufgabe für alle Försterinnen und Förster </a:t>
            </a:r>
          </a:p>
          <a:p>
            <a:pPr marL="342900" indent="-342900" eaLnBrk="1" fontAlgn="auto" hangingPunct="1">
              <a:spcAft>
                <a:spcPts val="1200"/>
              </a:spcAft>
              <a:buClrTx/>
              <a:buSzTx/>
              <a:buFont typeface="Arial" panose="020B0604020202020204" pitchFamily="34" charset="0"/>
              <a:buChar char="•"/>
              <a:defRPr/>
            </a:pPr>
            <a:r>
              <a:rPr lang="de-DE" sz="2000" b="0" dirty="0">
                <a:latin typeface="+mn-lt"/>
              </a:rPr>
              <a:t>definierte sie als ‚waldbezogene Bildungs- und Erziehungsarbeit‘ </a:t>
            </a:r>
            <a:r>
              <a:rPr lang="de-DE" sz="1400" b="0" dirty="0">
                <a:latin typeface="+mn-lt"/>
              </a:rPr>
              <a:t>(vgl. Landesbetrieb Forst Brandenburg, 2023a, o. S.). </a:t>
            </a:r>
          </a:p>
          <a:p>
            <a:pPr algn="just" eaLnBrk="1" fontAlgn="auto" hangingPunct="1">
              <a:spcAft>
                <a:spcPts val="1200"/>
              </a:spcAft>
              <a:buClrTx/>
              <a:buSzTx/>
              <a:defRPr/>
            </a:pPr>
            <a:r>
              <a:rPr lang="de-DE" sz="2000" b="0" dirty="0">
                <a:latin typeface="+mn-lt"/>
              </a:rPr>
              <a:t>„Waldpädagogik interpretiert den Wald und vermittelt damit zwischen Wald, Forstwirtschaft und Gesellschaft. Waldpädagoginnen und Waldpädagogen wollen bei ihren Gästen ein positives Mensch-Wald-Verhältnis erreichen. Insbesondere regen sie zur Nachhaltigkeit im Sinne von ‚in Generationen denken‘ an und tragen zur Werte- und Herzensbildung junger Menschen bei“ </a:t>
            </a:r>
            <a:r>
              <a:rPr lang="de-DE" sz="1400" b="0" dirty="0">
                <a:latin typeface="+mn-lt"/>
              </a:rPr>
              <a:t>(Landesbetrieb Forst Brandenburg, 2023a, o. S.).</a:t>
            </a:r>
            <a:endParaRPr lang="de-DE" sz="2000" b="0" dirty="0">
              <a:latin typeface="+mn-lt"/>
            </a:endParaRPr>
          </a:p>
          <a:p>
            <a:pPr marL="457200" indent="-457200" eaLnBrk="1" fontAlgn="auto" hangingPunct="1">
              <a:spcAft>
                <a:spcPts val="0"/>
              </a:spcAft>
              <a:buClrTx/>
              <a:buSzTx/>
              <a:buFont typeface="+mj-lt"/>
              <a:buAutoNum type="alphaLcParenR"/>
              <a:defRPr/>
            </a:pP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B1E2C912-4D1A-477A-9B68-1119A305BA06}"/>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Tree>
    <p:extLst>
      <p:ext uri="{BB962C8B-B14F-4D97-AF65-F5344CB8AC3E}">
        <p14:creationId xmlns:p14="http://schemas.microsoft.com/office/powerpoint/2010/main" val="21275076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32</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Forstliche Bildungsarbeit</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276474" cy="404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b="0" dirty="0">
                <a:latin typeface="+mn-lt"/>
              </a:rPr>
              <a:t>Aufgaben und Ziele der forstlichen Bildungsarbeit:</a:t>
            </a:r>
          </a:p>
          <a:p>
            <a:pPr marL="285750" indent="-285750" eaLnBrk="1" fontAlgn="auto" hangingPunct="1">
              <a:spcAft>
                <a:spcPts val="600"/>
              </a:spcAft>
              <a:buClrTx/>
              <a:buSzTx/>
              <a:buFont typeface="Arial" panose="020B0604020202020204" pitchFamily="34" charset="0"/>
              <a:buChar char="•"/>
              <a:defRPr/>
            </a:pPr>
            <a:r>
              <a:rPr lang="de-DE" sz="2000" b="0" dirty="0">
                <a:latin typeface="+mn-lt"/>
              </a:rPr>
              <a:t>In den Blick nehmen zukünftiger Generationen und Bildung der Kinder im Sinne einer ‚Generationennachhaltigkeit‘</a:t>
            </a:r>
          </a:p>
          <a:p>
            <a:pPr marL="285750" indent="-285750" eaLnBrk="1" fontAlgn="auto" hangingPunct="1">
              <a:spcAft>
                <a:spcPts val="600"/>
              </a:spcAft>
              <a:buClrTx/>
              <a:buSzTx/>
              <a:buFont typeface="Arial" panose="020B0604020202020204" pitchFamily="34" charset="0"/>
              <a:buChar char="•"/>
              <a:defRPr/>
            </a:pPr>
            <a:r>
              <a:rPr lang="de-DE" sz="2000" b="0" dirty="0">
                <a:latin typeface="+mn-lt"/>
              </a:rPr>
              <a:t>Förderung vernetzenden Denkens </a:t>
            </a:r>
          </a:p>
          <a:p>
            <a:pPr marL="285750" indent="-285750" eaLnBrk="1" fontAlgn="auto" hangingPunct="1">
              <a:spcAft>
                <a:spcPts val="600"/>
              </a:spcAft>
              <a:buClrTx/>
              <a:buSzTx/>
              <a:buFont typeface="Arial" panose="020B0604020202020204" pitchFamily="34" charset="0"/>
              <a:buChar char="•"/>
              <a:defRPr/>
            </a:pPr>
            <a:r>
              <a:rPr lang="de-DE" sz="2000" b="0" dirty="0">
                <a:latin typeface="+mn-lt"/>
              </a:rPr>
              <a:t>Vermittlung von Kenntnissen über ökologische Zusammenhänge </a:t>
            </a:r>
          </a:p>
          <a:p>
            <a:pPr marL="285750" indent="-285750" eaLnBrk="1" fontAlgn="auto" hangingPunct="1">
              <a:spcAft>
                <a:spcPts val="600"/>
              </a:spcAft>
              <a:buClrTx/>
              <a:buSzTx/>
              <a:buFont typeface="Arial" panose="020B0604020202020204" pitchFamily="34" charset="0"/>
              <a:buChar char="•"/>
              <a:defRPr/>
            </a:pPr>
            <a:r>
              <a:rPr lang="de-DE" sz="2000" b="0" dirty="0">
                <a:latin typeface="+mn-lt"/>
              </a:rPr>
              <a:t>Angebot von ganzheitlichen Erfahrungen</a:t>
            </a:r>
          </a:p>
          <a:p>
            <a:pPr marL="285750" indent="-285750" eaLnBrk="1" fontAlgn="auto" hangingPunct="1">
              <a:spcAft>
                <a:spcPts val="600"/>
              </a:spcAft>
              <a:buClrTx/>
              <a:buSzTx/>
              <a:buFont typeface="Arial" panose="020B0604020202020204" pitchFamily="34" charset="0"/>
              <a:buChar char="•"/>
              <a:defRPr/>
            </a:pPr>
            <a:r>
              <a:rPr lang="de-DE" sz="2000" b="0" dirty="0">
                <a:latin typeface="+mn-lt"/>
              </a:rPr>
              <a:t>Implikation eines Bewusstseins für die Verbindung zwischen Wald, Forstwirtschaft und Holz </a:t>
            </a: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sp>
        <p:nvSpPr>
          <p:cNvPr id="2" name="Rechteck 1">
            <a:extLst>
              <a:ext uri="{FF2B5EF4-FFF2-40B4-BE49-F238E27FC236}">
                <a16:creationId xmlns:a16="http://schemas.microsoft.com/office/drawing/2014/main" id="{8AB2A30E-9460-4853-A9E3-F01C84F28204}"/>
              </a:ext>
            </a:extLst>
          </p:cNvPr>
          <p:cNvSpPr/>
          <p:nvPr/>
        </p:nvSpPr>
        <p:spPr>
          <a:xfrm>
            <a:off x="4211960" y="6104664"/>
            <a:ext cx="5958408" cy="307777"/>
          </a:xfrm>
          <a:prstGeom prst="rect">
            <a:avLst/>
          </a:prstGeom>
        </p:spPr>
        <p:txBody>
          <a:bodyPr wrap="square">
            <a:spAutoFit/>
          </a:bodyPr>
          <a:lstStyle/>
          <a:p>
            <a:r>
              <a:rPr lang="de-DE" sz="1400" dirty="0">
                <a:solidFill>
                  <a:srgbClr val="002060"/>
                </a:solidFill>
              </a:rPr>
              <a:t>(vgl. Hochschule für Agrar- und Umweltpädagogik, 2023, o. S.)</a:t>
            </a:r>
          </a:p>
        </p:txBody>
      </p:sp>
      <p:sp>
        <p:nvSpPr>
          <p:cNvPr id="14" name="Titel 1">
            <a:extLst>
              <a:ext uri="{FF2B5EF4-FFF2-40B4-BE49-F238E27FC236}">
                <a16:creationId xmlns:a16="http://schemas.microsoft.com/office/drawing/2014/main" id="{D456DF6E-AA8E-4C97-8232-AAD7E32B0886}"/>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Tree>
    <p:extLst>
      <p:ext uri="{BB962C8B-B14F-4D97-AF65-F5344CB8AC3E}">
        <p14:creationId xmlns:p14="http://schemas.microsoft.com/office/powerpoint/2010/main" val="1572768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33</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Walpädagogik und Bildung für nachhaltige Entwicklung (BNE)</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160244"/>
            <a:ext cx="8276474" cy="422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600"/>
              </a:spcAft>
              <a:buClrTx/>
              <a:buSzTx/>
              <a:buFont typeface="Arial" panose="020B0604020202020204" pitchFamily="34" charset="0"/>
              <a:buChar char="•"/>
              <a:defRPr/>
            </a:pPr>
            <a:r>
              <a:rPr lang="de-DE" sz="1900" b="0" dirty="0">
                <a:latin typeface="Calibri" panose="020F0502020204030204" pitchFamily="34" charset="0"/>
              </a:rPr>
              <a:t>Nach Bericht des Club of Rome (1972) </a:t>
            </a:r>
            <a:r>
              <a:rPr lang="de-DE" sz="1900" b="0" dirty="0">
                <a:latin typeface="Calibri" panose="020F0502020204030204" pitchFamily="34" charset="0"/>
                <a:sym typeface="Wingdings" panose="05000000000000000000" pitchFamily="2" charset="2"/>
              </a:rPr>
              <a:t>folgte intensivere Auseinandersetzung mit dem Thema Wirtschaftswachstum und der Endlichkeit der Ressourcen</a:t>
            </a:r>
            <a:endParaRPr lang="de-DE" sz="1900" b="0" dirty="0">
              <a:latin typeface="Calibri" panose="020F0502020204030204" pitchFamily="34" charset="0"/>
            </a:endParaRPr>
          </a:p>
          <a:p>
            <a:pPr marL="342900" indent="-342900" eaLnBrk="1" fontAlgn="auto" hangingPunct="1">
              <a:spcAft>
                <a:spcPts val="0"/>
              </a:spcAft>
              <a:buClrTx/>
              <a:buSzTx/>
              <a:buFont typeface="Arial" panose="020B0604020202020204" pitchFamily="34" charset="0"/>
              <a:buChar char="•"/>
              <a:defRPr/>
            </a:pPr>
            <a:r>
              <a:rPr lang="de-DE" sz="1900" b="0" dirty="0">
                <a:latin typeface="Calibri" panose="020F0502020204030204" pitchFamily="34" charset="0"/>
              </a:rPr>
              <a:t>Angst vor Bedrohungsszenarien seitens der Natur führte zur Einführung der ‚Umwelterziehung‘ </a:t>
            </a:r>
          </a:p>
          <a:p>
            <a:pPr marL="800100" lvl="1" indent="-342900" eaLnBrk="1" fontAlgn="auto" hangingPunct="1">
              <a:spcAft>
                <a:spcPts val="0"/>
              </a:spcAft>
              <a:buClrTx/>
              <a:buSzTx/>
              <a:buFont typeface="Arial" panose="020B0604020202020204" pitchFamily="34" charset="0"/>
              <a:buChar char="•"/>
              <a:defRPr/>
            </a:pPr>
            <a:r>
              <a:rPr lang="de-DE" sz="1900" b="0" dirty="0">
                <a:latin typeface="Calibri" panose="020F0502020204030204" pitchFamily="34" charset="0"/>
              </a:rPr>
              <a:t>Leitgedanke: Herantragen ökologischen Wissens an Kinder und Jugendliche und somit Erzeugung von umweltbewusstem Handeln im Sinne eines „behutsamen Umgangs mit Natur und Umwelt“ </a:t>
            </a:r>
            <a:r>
              <a:rPr lang="de-DE" sz="1400" b="0" dirty="0">
                <a:latin typeface="Calibri" panose="020F0502020204030204" pitchFamily="34" charset="0"/>
              </a:rPr>
              <a:t>(Bolay &amp; Reichle, 2020, S. 30)</a:t>
            </a:r>
          </a:p>
          <a:p>
            <a:pPr marL="800100" lvl="1" indent="-342900" eaLnBrk="1" fontAlgn="auto" hangingPunct="1">
              <a:spcAft>
                <a:spcPts val="600"/>
              </a:spcAft>
              <a:buClrTx/>
              <a:buSzTx/>
              <a:buFont typeface="Arial" panose="020B0604020202020204" pitchFamily="34" charset="0"/>
              <a:buChar char="•"/>
              <a:defRPr/>
            </a:pPr>
            <a:r>
              <a:rPr lang="de-DE" sz="1900" b="0" dirty="0">
                <a:latin typeface="Calibri" panose="020F0502020204030204" pitchFamily="34" charset="0"/>
              </a:rPr>
              <a:t>Ziel: Förderung der grundlegenden Entwicklung eines Umweltbewusstseins; verantwortungsvoller Umgang mit der Natur</a:t>
            </a:r>
          </a:p>
          <a:p>
            <a:pPr marL="342900" indent="-342900" eaLnBrk="1" fontAlgn="auto" hangingPunct="1">
              <a:spcAft>
                <a:spcPts val="600"/>
              </a:spcAft>
              <a:buClrTx/>
              <a:buSzTx/>
              <a:buFont typeface="Arial" panose="020B0604020202020204" pitchFamily="34" charset="0"/>
              <a:buChar char="•"/>
              <a:defRPr/>
            </a:pPr>
            <a:r>
              <a:rPr lang="de-DE" sz="1900" b="0" dirty="0">
                <a:latin typeface="Calibri" panose="020F0502020204030204" pitchFamily="34" charset="0"/>
              </a:rPr>
              <a:t>Nach Umwelt- und Entwicklungskonferenz der UN in Rio de Janeiro (1992) erfuhr die ‚Umweltbildung‘ eine grundlegende Neuausrichtung und das Konzept für ‚Nachhaltige Entwicklung‘ wurde entwickelt</a:t>
            </a:r>
          </a:p>
        </p:txBody>
      </p:sp>
      <p:sp>
        <p:nvSpPr>
          <p:cNvPr id="14" name="Titel 1">
            <a:extLst>
              <a:ext uri="{FF2B5EF4-FFF2-40B4-BE49-F238E27FC236}">
                <a16:creationId xmlns:a16="http://schemas.microsoft.com/office/drawing/2014/main" id="{F1498CBE-67F2-4A3D-AF22-DD6FF80FC103}"/>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2"/>
            </a:pPr>
            <a:r>
              <a:rPr lang="de-DE" b="0" dirty="0">
                <a:solidFill>
                  <a:srgbClr val="0D2C5A"/>
                </a:solidFill>
              </a:rPr>
              <a:t>Waldpädagogik</a:t>
            </a:r>
          </a:p>
        </p:txBody>
      </p:sp>
    </p:spTree>
    <p:extLst>
      <p:ext uri="{BB962C8B-B14F-4D97-AF65-F5344CB8AC3E}">
        <p14:creationId xmlns:p14="http://schemas.microsoft.com/office/powerpoint/2010/main" val="1746501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34</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Nachhaltigkeit und Nachhaltige Entwicklung – Definition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dirty="0">
                <a:latin typeface="Calibri" panose="020F0502020204030204" pitchFamily="34" charset="0"/>
              </a:rPr>
              <a:t>Nachhaltigkeit </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beschreibt einen Zustand bzw. ein Ziel </a:t>
            </a: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Konzept hat Ursprung in dt. Forstwirtschaft</a:t>
            </a:r>
          </a:p>
          <a:p>
            <a:pPr eaLnBrk="1" fontAlgn="auto" hangingPunct="1">
              <a:spcAft>
                <a:spcPts val="1200"/>
              </a:spcAft>
              <a:buClrTx/>
              <a:buSzTx/>
              <a:defRPr/>
            </a:pPr>
            <a:r>
              <a:rPr lang="de-DE" sz="2000" dirty="0">
                <a:latin typeface="Calibri" panose="020F0502020204030204" pitchFamily="34" charset="0"/>
              </a:rPr>
              <a:t>Nachhaltige Entwicklung (kurz NE)</a:t>
            </a: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ist im Kern „eine Entwicklung, die die Bedürfnisse der Gegenwart befriedigt, ohne zu riskieren, dass künftige Generationen ihre eigenen Bedürfnisse nicht befriedigen können“ </a:t>
            </a:r>
            <a:r>
              <a:rPr lang="de-DE" sz="1400" b="0" dirty="0">
                <a:latin typeface="Calibri" panose="020F0502020204030204" pitchFamily="34" charset="0"/>
              </a:rPr>
              <a:t>(Hauff 1987, S. 46).</a:t>
            </a:r>
          </a:p>
          <a:p>
            <a:pPr marL="342900" indent="-342900" eaLnBrk="1" fontAlgn="auto" hangingPunct="1">
              <a:spcAft>
                <a:spcPts val="0"/>
              </a:spcAft>
              <a:buClrTx/>
              <a:buSzTx/>
              <a:buFont typeface="Arial" panose="020B0604020202020204" pitchFamily="34" charset="0"/>
              <a:buChar char="•"/>
              <a:defRPr/>
            </a:pPr>
            <a:r>
              <a:rPr lang="de-DE" sz="2000" b="0" i="1" dirty="0">
                <a:latin typeface="Calibri" panose="020F0502020204030204" pitchFamily="34" charset="0"/>
              </a:rPr>
              <a:t>Nachhaltige Entwicklung</a:t>
            </a:r>
            <a:r>
              <a:rPr lang="de-DE" sz="2000" b="0" dirty="0">
                <a:latin typeface="Calibri" panose="020F0502020204030204" pitchFamily="34" charset="0"/>
              </a:rPr>
              <a:t>: langjähriger Prozess gesellschaftlicher Transformation, um die Bereiche Ökologie, Ökonomie und Soziales – die Dimensionen der Nachhaltigkeit – im Gleichgewicht zu halten</a:t>
            </a: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Tree>
    <p:extLst>
      <p:ext uri="{BB962C8B-B14F-4D97-AF65-F5344CB8AC3E}">
        <p14:creationId xmlns:p14="http://schemas.microsoft.com/office/powerpoint/2010/main" val="3787380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9351A14-1545-4DED-BA2E-F91912851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9200" y="2226260"/>
            <a:ext cx="4720728" cy="4051525"/>
          </a:xfrm>
          <a:prstGeom prst="rect">
            <a:avLst/>
          </a:prstGeom>
        </p:spPr>
      </p:pic>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35</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Nachhaltigkeit und Nachhaltige Entwicklung – Dimensionen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4316034" cy="397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200" b="0" dirty="0">
                <a:latin typeface="Calibri" panose="020F0502020204030204" pitchFamily="34" charset="0"/>
              </a:rPr>
              <a:t>Nachhaltige Entwicklung vollzieht sich in drei gleichberechtigten und interdependent (wechselseitig) wirkenden Dimensionen </a:t>
            </a:r>
          </a:p>
          <a:p>
            <a:pPr marL="342900" indent="-342900" eaLnBrk="1" fontAlgn="auto" hangingPunct="1">
              <a:spcAft>
                <a:spcPts val="600"/>
              </a:spcAft>
              <a:buClrTx/>
              <a:buSzTx/>
              <a:buFont typeface="Arial" panose="020B0604020202020204" pitchFamily="34" charset="0"/>
              <a:buChar char="•"/>
              <a:defRPr/>
            </a:pPr>
            <a:r>
              <a:rPr lang="de-DE" sz="2200" b="0" dirty="0">
                <a:latin typeface="Calibri" panose="020F0502020204030204" pitchFamily="34" charset="0"/>
              </a:rPr>
              <a:t>Ökologie</a:t>
            </a:r>
          </a:p>
          <a:p>
            <a:pPr marL="342900" indent="-342900" eaLnBrk="1" fontAlgn="auto" hangingPunct="1">
              <a:spcAft>
                <a:spcPts val="600"/>
              </a:spcAft>
              <a:buClrTx/>
              <a:buSzTx/>
              <a:buFont typeface="Arial" panose="020B0604020202020204" pitchFamily="34" charset="0"/>
              <a:buChar char="•"/>
              <a:defRPr/>
            </a:pPr>
            <a:r>
              <a:rPr lang="de-DE" sz="2200" b="0" dirty="0">
                <a:latin typeface="Calibri" panose="020F0502020204030204" pitchFamily="34" charset="0"/>
              </a:rPr>
              <a:t>Ökonomie </a:t>
            </a:r>
          </a:p>
          <a:p>
            <a:pPr marL="342900" indent="-342900" eaLnBrk="1" fontAlgn="auto" hangingPunct="1">
              <a:spcAft>
                <a:spcPts val="600"/>
              </a:spcAft>
              <a:buClrTx/>
              <a:buSzTx/>
              <a:buFont typeface="Arial" panose="020B0604020202020204" pitchFamily="34" charset="0"/>
              <a:buChar char="•"/>
              <a:defRPr/>
            </a:pPr>
            <a:r>
              <a:rPr lang="de-DE" sz="2200" b="0" dirty="0">
                <a:latin typeface="Calibri" panose="020F0502020204030204" pitchFamily="34" charset="0"/>
              </a:rPr>
              <a:t>Soziales </a:t>
            </a:r>
          </a:p>
          <a:p>
            <a:pPr eaLnBrk="1" fontAlgn="auto" hangingPunct="1">
              <a:spcAft>
                <a:spcPts val="2400"/>
              </a:spcAft>
              <a:buClrTx/>
              <a:buSzTx/>
              <a:defRPr/>
            </a:pPr>
            <a:r>
              <a:rPr lang="de-DE" sz="1500" b="0" dirty="0">
                <a:latin typeface="Calibri" panose="020F0502020204030204" pitchFamily="34" charset="0"/>
              </a:rPr>
              <a:t>(Hasselkuß 2018, S. 46; Kroll 2019, S. 11)</a:t>
            </a:r>
          </a:p>
          <a:p>
            <a:pPr eaLnBrk="1" fontAlgn="auto" hangingPunct="1">
              <a:spcAft>
                <a:spcPts val="2400"/>
              </a:spcAft>
              <a:buClrTx/>
              <a:buSzTx/>
              <a:defRPr/>
            </a:pPr>
            <a:endParaRPr lang="de-DE" b="0" dirty="0">
              <a:latin typeface="Calibri" panose="020F0502020204030204" pitchFamily="34" charset="0"/>
            </a:endParaRPr>
          </a:p>
        </p:txBody>
      </p:sp>
      <p:sp>
        <p:nvSpPr>
          <p:cNvPr id="14" name="Titel 1">
            <a:extLst>
              <a:ext uri="{FF2B5EF4-FFF2-40B4-BE49-F238E27FC236}">
                <a16:creationId xmlns:a16="http://schemas.microsoft.com/office/drawing/2014/main" id="{FFF80634-DB4F-4AD8-8BB9-1845E171BBE2}"/>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450830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36</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568952"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Definition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0"/>
              </a:spcAft>
              <a:buClrTx/>
              <a:buSzTx/>
              <a:defRPr/>
            </a:pPr>
            <a:r>
              <a:rPr lang="de-DE" sz="2200" dirty="0">
                <a:latin typeface="Calibri" panose="020F0502020204030204" pitchFamily="34" charset="0"/>
              </a:rPr>
              <a:t>Bildung für nachhaltige Entwicklung (kurz BNE)</a:t>
            </a:r>
          </a:p>
          <a:p>
            <a:pPr marL="342900" indent="-342900" eaLnBrk="1" fontAlgn="auto" hangingPunct="1">
              <a:spcAft>
                <a:spcPts val="0"/>
              </a:spcAft>
              <a:buClrTx/>
              <a:buSzTx/>
              <a:buFont typeface="Arial" panose="020B0604020202020204" pitchFamily="34" charset="0"/>
              <a:buChar char="•"/>
              <a:defRPr/>
            </a:pPr>
            <a:r>
              <a:rPr lang="de-DE" sz="2200" b="0" dirty="0">
                <a:latin typeface="Calibri" panose="020F0502020204030204" pitchFamily="34" charset="0"/>
              </a:rPr>
              <a:t>ist ein internationales, </a:t>
            </a:r>
            <a:r>
              <a:rPr lang="de-DE" sz="2200" dirty="0">
                <a:latin typeface="Calibri" panose="020F0502020204030204" pitchFamily="34" charset="0"/>
              </a:rPr>
              <a:t>normatives</a:t>
            </a:r>
            <a:r>
              <a:rPr lang="de-DE" sz="2200" b="0" dirty="0">
                <a:latin typeface="Calibri" panose="020F0502020204030204" pitchFamily="34" charset="0"/>
              </a:rPr>
              <a:t> Bildungskonzept mit Wurzeln in der Umweltbildung sowie entwicklungspolitischen Bildung</a:t>
            </a:r>
          </a:p>
          <a:p>
            <a:pPr eaLnBrk="1" fontAlgn="auto" hangingPunct="1">
              <a:spcAft>
                <a:spcPts val="0"/>
              </a:spcAft>
              <a:buClrTx/>
              <a:buSzTx/>
              <a:defRPr/>
            </a:pPr>
            <a:endParaRPr lang="de-DE" sz="2200" b="0" dirty="0">
              <a:latin typeface="Calibri" panose="020F0502020204030204" pitchFamily="34" charset="0"/>
            </a:endParaRPr>
          </a:p>
          <a:p>
            <a:pPr eaLnBrk="1" fontAlgn="auto" hangingPunct="1">
              <a:spcAft>
                <a:spcPts val="2400"/>
              </a:spcAft>
              <a:buClrTx/>
              <a:buSzTx/>
              <a:defRPr/>
            </a:pPr>
            <a:endParaRPr lang="de-DE" sz="2200" b="0" dirty="0">
              <a:latin typeface="Calibri" panose="020F0502020204030204" pitchFamily="34" charset="0"/>
            </a:endParaRPr>
          </a:p>
        </p:txBody>
      </p:sp>
      <p:sp>
        <p:nvSpPr>
          <p:cNvPr id="14" name="Titel 1">
            <a:extLst>
              <a:ext uri="{FF2B5EF4-FFF2-40B4-BE49-F238E27FC236}">
                <a16:creationId xmlns:a16="http://schemas.microsoft.com/office/drawing/2014/main" id="{055CF7B9-1580-4D1C-A22B-22236F58A48C}"/>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2695674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37</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Hintergrund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1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0"/>
              </a:spcAft>
              <a:buClrTx/>
              <a:buSzTx/>
              <a:buFont typeface="Arial" panose="020B0604020202020204" pitchFamily="34" charset="0"/>
              <a:buChar char="•"/>
              <a:defRPr/>
            </a:pPr>
            <a:r>
              <a:rPr lang="de-DE" sz="2200" dirty="0">
                <a:latin typeface="Calibri" panose="020F0502020204030204" pitchFamily="34" charset="0"/>
              </a:rPr>
              <a:t>1992</a:t>
            </a:r>
            <a:r>
              <a:rPr lang="de-DE" sz="2200" b="0" dirty="0">
                <a:latin typeface="Calibri" panose="020F0502020204030204" pitchFamily="34" charset="0"/>
              </a:rPr>
              <a:t>: UN-Konferenz in Rio de Janeiro (über 170 teilnehmende Staaten)</a:t>
            </a:r>
          </a:p>
          <a:p>
            <a:pPr marL="800100" lvl="1" indent="-342900" eaLnBrk="1" fontAlgn="auto" hangingPunct="1">
              <a:spcAft>
                <a:spcPts val="0"/>
              </a:spcAft>
              <a:buClrTx/>
              <a:buSzTx/>
              <a:buFont typeface="Arial" panose="020B0604020202020204" pitchFamily="34" charset="0"/>
              <a:buChar char="•"/>
              <a:defRPr/>
            </a:pPr>
            <a:r>
              <a:rPr lang="de-DE" sz="2200" b="0" dirty="0">
                <a:latin typeface="Calibri" panose="020F0502020204030204" pitchFamily="34" charset="0"/>
              </a:rPr>
              <a:t>Festlegung von ‚Nachhaltige Entwicklung‘ als Leitbild des 21. Jh.</a:t>
            </a:r>
          </a:p>
          <a:p>
            <a:pPr marL="800100" lvl="1" indent="-342900" eaLnBrk="1" fontAlgn="auto" hangingPunct="1">
              <a:spcAft>
                <a:spcPts val="0"/>
              </a:spcAft>
              <a:buClrTx/>
              <a:buSzTx/>
              <a:buFont typeface="Arial" panose="020B0604020202020204" pitchFamily="34" charset="0"/>
              <a:buChar char="•"/>
              <a:defRPr/>
            </a:pPr>
            <a:r>
              <a:rPr lang="de-DE" sz="2200" b="0" dirty="0">
                <a:latin typeface="Calibri" panose="020F0502020204030204" pitchFamily="34" charset="0"/>
              </a:rPr>
              <a:t>Verabschiedung der Agenda 21 (</a:t>
            </a:r>
            <a:r>
              <a:rPr lang="de-DE" sz="2200" b="0" dirty="0">
                <a:latin typeface="Calibri" panose="020F0502020204030204" pitchFamily="34" charset="0"/>
                <a:sym typeface="Wingdings" panose="05000000000000000000" pitchFamily="2" charset="2"/>
              </a:rPr>
              <a:t>= entwicklungs- und umweltpolitisches Aktionsprogramm mit Handanweisungen zur Umsetzung von Nachhaltigkeit) </a:t>
            </a:r>
          </a:p>
          <a:p>
            <a:pPr marL="800100" lvl="1" indent="-342900" eaLnBrk="1" fontAlgn="auto" hangingPunct="1">
              <a:spcAft>
                <a:spcPts val="0"/>
              </a:spcAft>
              <a:buClrTx/>
              <a:buSzTx/>
              <a:buFont typeface="Arial" panose="020B0604020202020204" pitchFamily="34" charset="0"/>
              <a:buChar char="•"/>
              <a:defRPr/>
            </a:pPr>
            <a:r>
              <a:rPr lang="de-DE" sz="2200" b="0" dirty="0">
                <a:latin typeface="Calibri" panose="020F0502020204030204" pitchFamily="34" charset="0"/>
                <a:sym typeface="Wingdings" panose="05000000000000000000" pitchFamily="2" charset="2"/>
              </a:rPr>
              <a:t>In Kap. 36: Festschreibung der Funktion von Bildung als unerlässliche Voraussetzung zur Förderung der NE </a:t>
            </a:r>
            <a:r>
              <a:rPr lang="de-DE" sz="1500" b="0" dirty="0">
                <a:latin typeface="Calibri" panose="020F0502020204030204" pitchFamily="34" charset="0"/>
                <a:sym typeface="Wingdings" panose="05000000000000000000" pitchFamily="2" charset="2"/>
              </a:rPr>
              <a:t>(UN 1992, S. 329)</a:t>
            </a:r>
            <a:endParaRPr lang="de-DE" sz="1500" b="0" dirty="0">
              <a:latin typeface="Calibri" panose="020F0502020204030204" pitchFamily="34" charset="0"/>
            </a:endParaRPr>
          </a:p>
          <a:p>
            <a:pPr marL="342900" indent="-342900" eaLnBrk="1" fontAlgn="auto" hangingPunct="1">
              <a:spcAft>
                <a:spcPts val="1200"/>
              </a:spcAft>
              <a:buClrTx/>
              <a:buSzTx/>
              <a:buFont typeface="Arial" panose="020B0604020202020204" pitchFamily="34" charset="0"/>
              <a:buChar char="•"/>
              <a:defRPr/>
            </a:pPr>
            <a:r>
              <a:rPr lang="de-DE" sz="2200" dirty="0">
                <a:latin typeface="Calibri" panose="020F0502020204030204" pitchFamily="34" charset="0"/>
              </a:rPr>
              <a:t>2000</a:t>
            </a:r>
            <a:r>
              <a:rPr lang="de-DE" sz="2200" b="0" dirty="0">
                <a:latin typeface="Calibri" panose="020F0502020204030204" pitchFamily="34" charset="0"/>
              </a:rPr>
              <a:t>: Verabschiedung der Millenniumsziele (acht Entwicklungsziele)</a:t>
            </a:r>
          </a:p>
          <a:p>
            <a:pPr marL="342900" indent="-342900" eaLnBrk="1" fontAlgn="auto" hangingPunct="1">
              <a:spcAft>
                <a:spcPts val="0"/>
              </a:spcAft>
              <a:buClrTx/>
              <a:buSzTx/>
              <a:buFont typeface="Arial" panose="020B0604020202020204" pitchFamily="34" charset="0"/>
              <a:buChar char="•"/>
              <a:defRPr/>
            </a:pPr>
            <a:r>
              <a:rPr lang="de-DE" sz="2200" dirty="0">
                <a:latin typeface="Calibri" panose="020F0502020204030204" pitchFamily="34" charset="0"/>
              </a:rPr>
              <a:t>2002</a:t>
            </a:r>
            <a:r>
              <a:rPr lang="de-DE" sz="2200" b="0" dirty="0">
                <a:latin typeface="Calibri" panose="020F0502020204030204" pitchFamily="34" charset="0"/>
              </a:rPr>
              <a:t>: UN-Weltgipfel in Johannesburg </a:t>
            </a:r>
            <a:r>
              <a:rPr lang="de-DE" sz="2200" b="0" dirty="0">
                <a:latin typeface="Calibri" panose="020F0502020204030204" pitchFamily="34" charset="0"/>
                <a:sym typeface="Wingdings" panose="05000000000000000000" pitchFamily="2" charset="2"/>
              </a:rPr>
              <a:t> </a:t>
            </a:r>
            <a:r>
              <a:rPr lang="de-DE" sz="2200" b="0" dirty="0">
                <a:latin typeface="Calibri" panose="020F0502020204030204" pitchFamily="34" charset="0"/>
              </a:rPr>
              <a:t>Ausruf der UN-Dekade „Bildung für nachhaltige Entwicklung“ (2005-2014)</a:t>
            </a:r>
          </a:p>
          <a:p>
            <a:pPr marL="800100" lvl="1" indent="-342900" eaLnBrk="1" fontAlgn="auto" hangingPunct="1">
              <a:spcAft>
                <a:spcPts val="1200"/>
              </a:spcAft>
              <a:buClrTx/>
              <a:buSzTx/>
              <a:buFont typeface="Arial" panose="020B0604020202020204" pitchFamily="34" charset="0"/>
              <a:buChar char="•"/>
              <a:defRPr/>
            </a:pPr>
            <a:r>
              <a:rPr lang="de-DE" sz="2200" b="0" dirty="0">
                <a:latin typeface="Calibri" panose="020F0502020204030204" pitchFamily="34" charset="0"/>
              </a:rPr>
              <a:t>Ziel der Dekade: Verankerung des Leitbilds der NE in allen Bildungsbereichen</a:t>
            </a: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627F5311-28DA-478D-9B88-570A859A2614}"/>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3084639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38</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Hintergrund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397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0"/>
              </a:spcAft>
              <a:buClrTx/>
              <a:buSzTx/>
              <a:buFont typeface="Arial" panose="020B0604020202020204" pitchFamily="34" charset="0"/>
              <a:buChar char="•"/>
              <a:defRPr/>
            </a:pPr>
            <a:r>
              <a:rPr lang="de-DE" sz="2000" dirty="0">
                <a:latin typeface="Calibri" panose="020F0502020204030204" pitchFamily="34" charset="0"/>
              </a:rPr>
              <a:t>2007</a:t>
            </a:r>
            <a:r>
              <a:rPr lang="de-DE" sz="2000" b="0" dirty="0">
                <a:latin typeface="Calibri" panose="020F0502020204030204" pitchFamily="34" charset="0"/>
              </a:rPr>
              <a:t>: Veröffentlichung zwei wesentlicher Beiträge der KMK</a:t>
            </a:r>
          </a:p>
          <a:p>
            <a:pPr marL="800100" lvl="1" indent="-342900" eaLnBrk="1" fontAlgn="auto" hangingPunct="1">
              <a:spcAft>
                <a:spcPts val="0"/>
              </a:spcAft>
              <a:buClrTx/>
              <a:buSzTx/>
              <a:buFont typeface="Arial" panose="020B0604020202020204" pitchFamily="34" charset="0"/>
              <a:buChar char="•"/>
              <a:defRPr/>
            </a:pPr>
            <a:r>
              <a:rPr lang="de-DE" b="0" dirty="0">
                <a:latin typeface="Calibri" panose="020F0502020204030204" pitchFamily="34" charset="0"/>
              </a:rPr>
              <a:t>„Empfehlung zur „Bildung für nachhaltige Entwicklung in der Schule“ </a:t>
            </a:r>
            <a:r>
              <a:rPr lang="de-DE" sz="1400" b="0" dirty="0">
                <a:latin typeface="Calibri" panose="020F0502020204030204" pitchFamily="34" charset="0"/>
              </a:rPr>
              <a:t>(KMK &amp; DUK, 2007)</a:t>
            </a:r>
          </a:p>
          <a:p>
            <a:pPr marL="800100" lvl="1" indent="-342900" eaLnBrk="1" fontAlgn="auto" hangingPunct="1">
              <a:spcAft>
                <a:spcPts val="600"/>
              </a:spcAft>
              <a:buClrTx/>
              <a:buSzTx/>
              <a:buFont typeface="Arial" panose="020B0604020202020204" pitchFamily="34" charset="0"/>
              <a:buChar char="•"/>
              <a:defRPr/>
            </a:pPr>
            <a:r>
              <a:rPr lang="de-DE" b="0" dirty="0">
                <a:latin typeface="Calibri" panose="020F0502020204030204" pitchFamily="34" charset="0"/>
              </a:rPr>
              <a:t>„Orientierungsrahmen für den Lernbereich Globale Entwicklung“ </a:t>
            </a:r>
            <a:r>
              <a:rPr lang="de-DE" sz="1400" b="0" dirty="0">
                <a:latin typeface="Calibri" panose="020F0502020204030204" pitchFamily="34" charset="0"/>
              </a:rPr>
              <a:t>(KMK &amp; BMZ, 2007)</a:t>
            </a:r>
            <a:endParaRPr lang="de-DE" b="0" dirty="0">
              <a:latin typeface="Calibri" panose="020F0502020204030204" pitchFamily="34" charset="0"/>
            </a:endParaRPr>
          </a:p>
          <a:p>
            <a:pPr marL="342900" indent="-342900" eaLnBrk="1" fontAlgn="auto" hangingPunct="1">
              <a:spcAft>
                <a:spcPts val="0"/>
              </a:spcAft>
              <a:buClrTx/>
              <a:buSzTx/>
              <a:buFont typeface="Arial" panose="020B0604020202020204" pitchFamily="34" charset="0"/>
              <a:buChar char="•"/>
              <a:defRPr/>
            </a:pPr>
            <a:r>
              <a:rPr lang="de-DE" sz="2000" dirty="0">
                <a:latin typeface="Calibri" panose="020F0502020204030204" pitchFamily="34" charset="0"/>
              </a:rPr>
              <a:t>2015</a:t>
            </a:r>
            <a:r>
              <a:rPr lang="de-DE" sz="2000" b="0" dirty="0">
                <a:latin typeface="Calibri" panose="020F0502020204030204" pitchFamily="34" charset="0"/>
              </a:rPr>
              <a:t>: UN-Nachhaltigkeitsgipfel in New York </a:t>
            </a:r>
            <a:r>
              <a:rPr lang="de-DE" sz="2000" b="0" dirty="0">
                <a:latin typeface="Calibri" panose="020F0502020204030204" pitchFamily="34" charset="0"/>
                <a:sym typeface="Wingdings" panose="05000000000000000000" pitchFamily="2" charset="2"/>
              </a:rPr>
              <a:t> Verabschiedung der Agenda 2030 (17 Nachhaltigkeitsziele)</a:t>
            </a:r>
          </a:p>
          <a:p>
            <a:pPr marL="800100" lvl="1" indent="-342900" eaLnBrk="1" fontAlgn="auto" hangingPunct="1">
              <a:spcAft>
                <a:spcPts val="0"/>
              </a:spcAft>
              <a:buClrTx/>
              <a:buSzTx/>
              <a:buFont typeface="Arial" panose="020B0604020202020204" pitchFamily="34" charset="0"/>
              <a:buChar char="•"/>
              <a:defRPr/>
            </a:pPr>
            <a:r>
              <a:rPr lang="de-DE" b="0" dirty="0">
                <a:latin typeface="Calibri" panose="020F0502020204030204" pitchFamily="34" charset="0"/>
                <a:sym typeface="Wingdings" panose="05000000000000000000" pitchFamily="2" charset="2"/>
              </a:rPr>
              <a:t>Ziel 15: Landökosysteme schützen, wiederherstellen und ihre nachhaltige Nutzung fördern, Wälder nachhaltig bewirtschaften, ...</a:t>
            </a:r>
          </a:p>
          <a:p>
            <a:pPr marL="342900" indent="-342900" eaLnBrk="1" fontAlgn="auto" hangingPunct="1">
              <a:spcAft>
                <a:spcPts val="0"/>
              </a:spcAft>
              <a:buClrTx/>
              <a:buSzTx/>
              <a:buFont typeface="Arial" panose="020B0604020202020204" pitchFamily="34" charset="0"/>
              <a:buChar char="•"/>
              <a:defRPr/>
            </a:pPr>
            <a:r>
              <a:rPr lang="de-DE" sz="2000" dirty="0">
                <a:latin typeface="Calibri" panose="020F0502020204030204" pitchFamily="34" charset="0"/>
                <a:sym typeface="Wingdings" panose="05000000000000000000" pitchFamily="2" charset="2"/>
              </a:rPr>
              <a:t>2015</a:t>
            </a:r>
            <a:r>
              <a:rPr lang="de-DE" sz="2000" b="0" dirty="0">
                <a:latin typeface="Calibri" panose="020F0502020204030204" pitchFamily="34" charset="0"/>
                <a:sym typeface="Wingdings" panose="05000000000000000000" pitchFamily="2" charset="2"/>
              </a:rPr>
              <a:t>: Ausruf des ‚UNESCO-Weltaktionsprogramm Bildung für nachhaltige Entwicklung‘ (WAP, 2015-2019)  </a:t>
            </a: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AAC520BA-E914-451F-A53B-6157BCA06480}"/>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2978721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39</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Ziel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1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dirty="0">
                <a:latin typeface="Calibri" panose="020F0502020204030204" pitchFamily="34" charset="0"/>
              </a:rPr>
              <a:t>Allgemeineres Ziel</a:t>
            </a: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die Lebensbedingungen der Gesamtbevölkerung zu verbessern – allen Individuen ein lebenswertes Leben zu ermöglichen – und die natürliche Lebensgrundlage für die gegenwärtige und zukünftige Gesellschaft zu sichern </a:t>
            </a:r>
            <a:r>
              <a:rPr lang="de-DE" sz="1400" b="0" dirty="0">
                <a:latin typeface="Calibri" panose="020F0502020204030204" pitchFamily="34" charset="0"/>
              </a:rPr>
              <a:t>(Vereinte Nationen 1992, S. 1)</a:t>
            </a:r>
          </a:p>
          <a:p>
            <a:pPr eaLnBrk="1" fontAlgn="auto" hangingPunct="1">
              <a:spcAft>
                <a:spcPts val="600"/>
              </a:spcAft>
              <a:buClrTx/>
              <a:buSzTx/>
              <a:defRPr/>
            </a:pPr>
            <a:r>
              <a:rPr lang="de-DE" sz="2000" dirty="0">
                <a:latin typeface="Calibri" panose="020F0502020204030204" pitchFamily="34" charset="0"/>
              </a:rPr>
              <a:t>Spezifisches Ziel der BNE</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soll Menschen dazu befähigen, ihre Zukunft aktiv und verantwortungsvoll mitzugestalten und im Sinne einer nachhaltigen Entwicklung zu handeln </a:t>
            </a:r>
            <a:r>
              <a:rPr lang="de-DE" sz="1400" b="0" dirty="0">
                <a:latin typeface="Calibri" panose="020F0502020204030204" pitchFamily="34" charset="0"/>
              </a:rPr>
              <a:t>(Molitor 2016, S. 61; Hauenschild 2017, S. 138; Holzbaur 2020, S. 33).</a:t>
            </a:r>
            <a:endParaRPr lang="de-DE" sz="2000" b="0" dirty="0">
              <a:latin typeface="Calibri" panose="020F0502020204030204" pitchFamily="34" charset="0"/>
            </a:endParaRPr>
          </a:p>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Werte und Kompetenzen wie ‚Offenheit‘, ‚Reflexivität‘ und ‚zukunftsfähiges Denken‘ zu fördern und auszubilden</a:t>
            </a:r>
          </a:p>
          <a:p>
            <a:pPr marL="342900" indent="-342900" eaLnBrk="1" fontAlgn="auto" hangingPunct="1">
              <a:spcAft>
                <a:spcPts val="1200"/>
              </a:spcAft>
              <a:buClrTx/>
              <a:buSzTx/>
              <a:buFont typeface="Wingdings" panose="05000000000000000000" pitchFamily="2" charset="2"/>
              <a:buChar char="Ø"/>
              <a:defRPr/>
            </a:pPr>
            <a:r>
              <a:rPr lang="de-DE" sz="2000" b="0" dirty="0">
                <a:latin typeface="Calibri" panose="020F0502020204030204" pitchFamily="34" charset="0"/>
              </a:rPr>
              <a:t>Ziel: Vermittlung von tragfähigem Wissen und Erwerb von Kompetenzen!</a:t>
            </a: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BCD28BDE-CD0B-4DFB-8C0B-5B635CDDEF14}"/>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15625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C692C5-B74F-44BF-8AE2-4AD3C703B7BD}"/>
              </a:ext>
            </a:extLst>
          </p:cNvPr>
          <p:cNvSpPr>
            <a:spLocks noGrp="1"/>
          </p:cNvSpPr>
          <p:nvPr>
            <p:ph type="title"/>
          </p:nvPr>
        </p:nvSpPr>
        <p:spPr/>
        <p:txBody>
          <a:bodyPr/>
          <a:lstStyle/>
          <a:p>
            <a:r>
              <a:rPr lang="de-DE" sz="2800" dirty="0">
                <a:solidFill>
                  <a:srgbClr val="0D2C5A"/>
                </a:solidFill>
              </a:rPr>
              <a:t>Inhalt:</a:t>
            </a:r>
          </a:p>
        </p:txBody>
      </p:sp>
      <p:sp>
        <p:nvSpPr>
          <p:cNvPr id="3" name="Inhaltsplatzhalter 2">
            <a:extLst>
              <a:ext uri="{FF2B5EF4-FFF2-40B4-BE49-F238E27FC236}">
                <a16:creationId xmlns:a16="http://schemas.microsoft.com/office/drawing/2014/main" id="{4CA65789-759D-4F90-88DA-255E7C7984B4}"/>
              </a:ext>
            </a:extLst>
          </p:cNvPr>
          <p:cNvSpPr>
            <a:spLocks noGrp="1"/>
          </p:cNvSpPr>
          <p:nvPr>
            <p:ph idx="1"/>
          </p:nvPr>
        </p:nvSpPr>
        <p:spPr>
          <a:xfrm>
            <a:off x="395536" y="2302543"/>
            <a:ext cx="8424936" cy="3091260"/>
          </a:xfrm>
        </p:spPr>
        <p:txBody>
          <a:bodyPr>
            <a:normAutofit/>
          </a:bodyPr>
          <a:lstStyle/>
          <a:p>
            <a:pPr marL="841375" lvl="1" indent="-571500" eaLnBrk="0" fontAlgn="base" hangingPunct="0">
              <a:lnSpc>
                <a:spcPct val="90000"/>
              </a:lnSpc>
              <a:spcAft>
                <a:spcPts val="1800"/>
              </a:spcAft>
              <a:buClr>
                <a:srgbClr val="002060"/>
              </a:buClr>
              <a:buSzPct val="100000"/>
              <a:buFont typeface="+mj-lt"/>
              <a:buAutoNum type="romanUcPeriod"/>
            </a:pPr>
            <a:r>
              <a:rPr lang="de-DE" altLang="de-DE" kern="0" dirty="0">
                <a:solidFill>
                  <a:srgbClr val="0D2C5A"/>
                </a:solidFill>
                <a:latin typeface="Calibri" panose="020F0502020204030204" pitchFamily="34" charset="0"/>
              </a:rPr>
              <a:t>Zur Anwesenheit und Materialbereitstellung</a:t>
            </a:r>
          </a:p>
          <a:p>
            <a:pPr marL="841375" lvl="1" indent="-571500" eaLnBrk="0" fontAlgn="base" hangingPunct="0">
              <a:lnSpc>
                <a:spcPct val="90000"/>
              </a:lnSpc>
              <a:spcAft>
                <a:spcPts val="1800"/>
              </a:spcAft>
              <a:buClr>
                <a:srgbClr val="002060"/>
              </a:buClr>
              <a:buSzPct val="100000"/>
              <a:buFont typeface="+mj-lt"/>
              <a:buAutoNum type="romanUcPeriod"/>
            </a:pPr>
            <a:r>
              <a:rPr lang="de-DE" altLang="de-DE" kern="0" dirty="0">
                <a:solidFill>
                  <a:srgbClr val="0D2C5A"/>
                </a:solidFill>
                <a:latin typeface="Calibri" panose="020F0502020204030204" pitchFamily="34" charset="0"/>
              </a:rPr>
              <a:t>Zielstellung, Ablauf und Anforderungen</a:t>
            </a:r>
          </a:p>
          <a:p>
            <a:pPr marL="841375" lvl="1" indent="-571500" eaLnBrk="0" fontAlgn="base" hangingPunct="0">
              <a:lnSpc>
                <a:spcPct val="90000"/>
              </a:lnSpc>
              <a:spcAft>
                <a:spcPts val="1800"/>
              </a:spcAft>
              <a:buClr>
                <a:srgbClr val="002060"/>
              </a:buClr>
              <a:buSzPct val="100000"/>
              <a:buFont typeface="+mj-lt"/>
              <a:buAutoNum type="romanUcPeriod"/>
            </a:pPr>
            <a:r>
              <a:rPr lang="de-DE" altLang="de-DE" kern="0" dirty="0">
                <a:solidFill>
                  <a:srgbClr val="0D2C5A"/>
                </a:solidFill>
                <a:latin typeface="Calibri" panose="020F0502020204030204" pitchFamily="34" charset="0"/>
              </a:rPr>
              <a:t>Thematischer Schwerpunkt der heutigen Veranstaltung: Grundlagen der Pädagogik und Didaktik</a:t>
            </a:r>
          </a:p>
        </p:txBody>
      </p:sp>
      <p:sp>
        <p:nvSpPr>
          <p:cNvPr id="4" name="Foliennummernplatzhalter 3">
            <a:extLst>
              <a:ext uri="{FF2B5EF4-FFF2-40B4-BE49-F238E27FC236}">
                <a16:creationId xmlns:a16="http://schemas.microsoft.com/office/drawing/2014/main" id="{9D57EF88-B089-4229-B92C-8C1B63CB2F76}"/>
              </a:ext>
            </a:extLst>
          </p:cNvPr>
          <p:cNvSpPr>
            <a:spLocks noGrp="1"/>
          </p:cNvSpPr>
          <p:nvPr>
            <p:ph type="sldNum" sz="quarter" idx="4"/>
          </p:nvPr>
        </p:nvSpPr>
        <p:spPr/>
        <p:txBody>
          <a:bodyPr/>
          <a:lstStyle/>
          <a:p>
            <a:fld id="{80820C91-F7CE-483F-AA17-44F7CB82C640}" type="slidenum">
              <a:rPr lang="de-DE" smtClean="0"/>
              <a:pPr/>
              <a:t>4</a:t>
            </a:fld>
            <a:endParaRPr lang="de-DE" dirty="0"/>
          </a:p>
        </p:txBody>
      </p:sp>
      <p:sp>
        <p:nvSpPr>
          <p:cNvPr id="5" name="Fußzeilenplatzhalter 4">
            <a:extLst>
              <a:ext uri="{FF2B5EF4-FFF2-40B4-BE49-F238E27FC236}">
                <a16:creationId xmlns:a16="http://schemas.microsoft.com/office/drawing/2014/main" id="{0108412C-FEF5-4E46-A7DF-0E61DE097682}"/>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Tree>
    <p:extLst>
      <p:ext uri="{BB962C8B-B14F-4D97-AF65-F5344CB8AC3E}">
        <p14:creationId xmlns:p14="http://schemas.microsoft.com/office/powerpoint/2010/main" val="1370584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40</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Kompetenzen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204466" cy="38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1200"/>
              </a:spcAft>
              <a:buClrTx/>
              <a:buSzTx/>
              <a:defRPr/>
            </a:pPr>
            <a:r>
              <a:rPr lang="de-DE" sz="2000" dirty="0">
                <a:latin typeface="Calibri" panose="020F0502020204030204" pitchFamily="34" charset="0"/>
              </a:rPr>
              <a:t>Kompetenzen – Definition  </a:t>
            </a:r>
          </a:p>
          <a:p>
            <a:pPr lvl="0" algn="just" eaLnBrk="1" fontAlgn="auto" hangingPunct="1">
              <a:spcBef>
                <a:spcPts val="0"/>
              </a:spcBef>
              <a:spcAft>
                <a:spcPts val="600"/>
              </a:spcAft>
              <a:buClrTx/>
              <a:buSzTx/>
              <a:defRPr/>
            </a:pPr>
            <a:r>
              <a:rPr lang="de-DE" sz="2000" b="0" dirty="0">
                <a:solidFill>
                  <a:srgbClr val="0D2C5A"/>
                </a:solidFill>
                <a:latin typeface="Calibri" panose="020F0502020204030204" pitchFamily="34" charset="0"/>
              </a:rPr>
              <a:t>Kompetenzen sind </a:t>
            </a:r>
          </a:p>
          <a:p>
            <a:pPr lvl="0" algn="just" eaLnBrk="1" fontAlgn="auto" hangingPunct="1">
              <a:spcBef>
                <a:spcPts val="0"/>
              </a:spcBef>
              <a:spcAft>
                <a:spcPts val="0"/>
              </a:spcAft>
              <a:buClrTx/>
              <a:buSzTx/>
              <a:defRPr/>
            </a:pPr>
            <a:r>
              <a:rPr lang="de-DE" sz="2000" b="0" dirty="0">
                <a:solidFill>
                  <a:srgbClr val="0D2C5A"/>
                </a:solidFill>
                <a:latin typeface="Calibri" panose="020F0502020204030204" pitchFamily="34" charset="0"/>
              </a:rPr>
              <a:t>„die bei Individuen verfügbaren oder durch sie </a:t>
            </a:r>
            <a:r>
              <a:rPr lang="de-DE" sz="2000" dirty="0">
                <a:solidFill>
                  <a:srgbClr val="0D2C5A"/>
                </a:solidFill>
                <a:latin typeface="Calibri" panose="020F0502020204030204" pitchFamily="34" charset="0"/>
              </a:rPr>
              <a:t>erlernbaren</a:t>
            </a:r>
            <a:r>
              <a:rPr lang="de-DE" sz="2000" b="0" dirty="0">
                <a:solidFill>
                  <a:srgbClr val="0D2C5A"/>
                </a:solidFill>
                <a:latin typeface="Calibri" panose="020F0502020204030204" pitchFamily="34" charset="0"/>
              </a:rPr>
              <a:t> kognitiven Fähigkeiten und Fertigkeiten, um bestimmte Probleme zu lösen, sowie die damit verbundenen motivationalen, volitionalen (d. h. absichts- und willensbezogenen) und sozialen Bereitschaften und Fähigkeiten, um die Problemlösungen in variablen Situationen erfolgreich und verantwortungsvoll nutzen zu können.“ </a:t>
            </a:r>
            <a:r>
              <a:rPr lang="de-DE" sz="1400" b="0" dirty="0">
                <a:solidFill>
                  <a:srgbClr val="0D2C5A"/>
                </a:solidFill>
                <a:latin typeface="Calibri" panose="020F0502020204030204" pitchFamily="34" charset="0"/>
              </a:rPr>
              <a:t>(Weinert 2002)</a:t>
            </a:r>
            <a:endParaRPr lang="de-DE" sz="2000" b="0" dirty="0">
              <a:solidFill>
                <a:srgbClr val="0D2C5A"/>
              </a:solidFill>
              <a:latin typeface="Calibri" panose="020F0502020204030204" pitchFamily="34" charset="0"/>
            </a:endParaRPr>
          </a:p>
          <a:p>
            <a:pPr lvl="0" algn="just" eaLnBrk="1" fontAlgn="auto" hangingPunct="1">
              <a:spcBef>
                <a:spcPts val="0"/>
              </a:spcBef>
              <a:spcAft>
                <a:spcPts val="0"/>
              </a:spcAft>
              <a:buClrTx/>
              <a:buSzTx/>
              <a:defRPr/>
            </a:pPr>
            <a:endParaRPr lang="de-DE" sz="2000" b="0" dirty="0">
              <a:solidFill>
                <a:prstClr val="black"/>
              </a:solidFill>
              <a:latin typeface="Calibri" panose="020F0502020204030204" pitchFamily="34" charset="0"/>
            </a:endParaRPr>
          </a:p>
          <a:p>
            <a:pPr lvl="0" algn="just" eaLnBrk="1" fontAlgn="auto" hangingPunct="1">
              <a:spcBef>
                <a:spcPts val="0"/>
              </a:spcBef>
              <a:spcAft>
                <a:spcPts val="0"/>
              </a:spcAft>
              <a:buClrTx/>
              <a:buSzTx/>
              <a:defRPr/>
            </a:pPr>
            <a:r>
              <a:rPr lang="de-DE" sz="2000" dirty="0">
                <a:solidFill>
                  <a:srgbClr val="0D2C5A"/>
                </a:solidFill>
                <a:latin typeface="Calibri" panose="020F0502020204030204" pitchFamily="34" charset="0"/>
                <a:sym typeface="Wingdings" panose="05000000000000000000" pitchFamily="2" charset="2"/>
              </a:rPr>
              <a:t> </a:t>
            </a:r>
            <a:r>
              <a:rPr lang="de-DE" sz="2000" dirty="0">
                <a:solidFill>
                  <a:srgbClr val="0D2C5A"/>
                </a:solidFill>
                <a:latin typeface="Calibri" panose="020F0502020204030204" pitchFamily="34" charset="0"/>
              </a:rPr>
              <a:t>Kompetenz</a:t>
            </a:r>
            <a:r>
              <a:rPr lang="de-DE" sz="2000" b="0" dirty="0">
                <a:solidFill>
                  <a:srgbClr val="0D2C5A"/>
                </a:solidFill>
                <a:latin typeface="Calibri" panose="020F0502020204030204" pitchFamily="34" charset="0"/>
              </a:rPr>
              <a:t> ermöglicht </a:t>
            </a:r>
            <a:r>
              <a:rPr lang="de-DE" sz="2000" dirty="0">
                <a:solidFill>
                  <a:srgbClr val="0D2C5A"/>
                </a:solidFill>
                <a:latin typeface="Calibri" panose="020F0502020204030204" pitchFamily="34" charset="0"/>
              </a:rPr>
              <a:t>Performanz</a:t>
            </a: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59370406-FDC3-4F42-BD84-FC7A3C5B535D}"/>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2757493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41</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Kompetenzen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204466" cy="38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1200"/>
              </a:spcAft>
              <a:buClrTx/>
              <a:buSzTx/>
              <a:defRPr/>
            </a:pPr>
            <a:r>
              <a:rPr lang="de-DE" sz="2000" dirty="0">
                <a:latin typeface="Calibri" panose="020F0502020204030204" pitchFamily="34" charset="0"/>
                <a:sym typeface="Wingdings" panose="05000000000000000000" pitchFamily="2" charset="2"/>
              </a:rPr>
              <a:t> </a:t>
            </a:r>
            <a:r>
              <a:rPr lang="de-DE" sz="2000" dirty="0">
                <a:latin typeface="Calibri" panose="020F0502020204030204" pitchFamily="34" charset="0"/>
              </a:rPr>
              <a:t>Ziel von BNE: Ausbildung von Gestaltungskompetenz! </a:t>
            </a:r>
          </a:p>
          <a:p>
            <a:pPr algn="just" eaLnBrk="1" fontAlgn="auto" hangingPunct="1">
              <a:spcAft>
                <a:spcPts val="1200"/>
              </a:spcAft>
              <a:buClrTx/>
              <a:buSzTx/>
              <a:defRPr/>
            </a:pPr>
            <a:r>
              <a:rPr lang="de-DE" sz="2000" dirty="0"/>
              <a:t>Gestaltungskompetenz</a:t>
            </a:r>
            <a:r>
              <a:rPr lang="de-DE" sz="2000" b="0" dirty="0"/>
              <a:t> bezeichnet die Fähigkeit,</a:t>
            </a:r>
          </a:p>
          <a:p>
            <a:pPr algn="just" eaLnBrk="1" fontAlgn="auto" hangingPunct="1">
              <a:spcAft>
                <a:spcPts val="0"/>
              </a:spcAft>
              <a:buClrTx/>
              <a:buSzTx/>
              <a:defRPr/>
            </a:pPr>
            <a:r>
              <a:rPr lang="de-DE" sz="2000" b="0" dirty="0"/>
              <a:t>„Wissen über nachhaltige Entwicklung anwenden und Probleme nicht nachhaltiger Entwicklung erkennen zu können.</a:t>
            </a:r>
          </a:p>
          <a:p>
            <a:pPr algn="just" eaLnBrk="1" fontAlgn="auto" hangingPunct="1">
              <a:spcAft>
                <a:spcPts val="0"/>
              </a:spcAft>
              <a:buClrTx/>
              <a:buSzTx/>
              <a:defRPr/>
            </a:pPr>
            <a:r>
              <a:rPr lang="de-DE" sz="2000" b="0" dirty="0"/>
              <a:t>Das heißt, aus Gegenwartsanalysen und Zukunftsstudien Schlussfolgerungen über ökologische, ökonomische und soziale Entwicklungen in ihrer wechselseitigen Abhängigkeit ziehen und darauf basierende Entscheidungen treffen, verstehen und individuell, gemeinschaftlich und politisch umsetzen zu können, mit denen sich nachhaltige Entwicklungsprozesse verwirklichen lassen.“ </a:t>
            </a:r>
            <a:r>
              <a:rPr lang="de-DE" sz="1400" b="0" dirty="0"/>
              <a:t>(de Haan 2008, S. 31)</a:t>
            </a: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8C8E7E72-EEAE-4544-9CD1-CC35F1A44A8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5217204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42</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Kompetenzen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204466" cy="38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200"/>
              </a:spcAft>
              <a:buClrTx/>
              <a:buSzTx/>
              <a:defRPr/>
            </a:pPr>
            <a:r>
              <a:rPr lang="de-DE" sz="2000" b="0" dirty="0">
                <a:latin typeface="Calibri" panose="020F0502020204030204" pitchFamily="34" charset="0"/>
              </a:rPr>
              <a:t>Kompetenzkonzept der Gestaltungskompetenz nach Gerhard de Haan (2008)</a:t>
            </a:r>
          </a:p>
          <a:p>
            <a:pPr eaLnBrk="1" fontAlgn="auto" hangingPunct="1">
              <a:spcAft>
                <a:spcPts val="600"/>
              </a:spcAft>
              <a:buClrTx/>
              <a:buSzTx/>
              <a:defRPr/>
            </a:pPr>
            <a:r>
              <a:rPr lang="de-DE" sz="2000" b="0" dirty="0">
                <a:latin typeface="Calibri" panose="020F0502020204030204" pitchFamily="34" charset="0"/>
                <a:sym typeface="Wingdings" panose="05000000000000000000" pitchFamily="2" charset="2"/>
              </a:rPr>
              <a:t> </a:t>
            </a:r>
            <a:r>
              <a:rPr lang="de-DE" sz="2000" b="0" dirty="0">
                <a:latin typeface="Calibri" panose="020F0502020204030204" pitchFamily="34" charset="0"/>
              </a:rPr>
              <a:t>umfasst zehn Teilkompetenzen</a:t>
            </a: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pic>
        <p:nvPicPr>
          <p:cNvPr id="2" name="Grafik 1">
            <a:extLst>
              <a:ext uri="{FF2B5EF4-FFF2-40B4-BE49-F238E27FC236}">
                <a16:creationId xmlns:a16="http://schemas.microsoft.com/office/drawing/2014/main" id="{23D4D61D-3F76-41D7-BAD5-A5B9CA793177}"/>
              </a:ext>
            </a:extLst>
          </p:cNvPr>
          <p:cNvPicPr>
            <a:picLocks noChangeAspect="1"/>
          </p:cNvPicPr>
          <p:nvPr/>
        </p:nvPicPr>
        <p:blipFill>
          <a:blip r:embed="rId3"/>
          <a:stretch>
            <a:fillRect/>
          </a:stretch>
        </p:blipFill>
        <p:spPr>
          <a:xfrm>
            <a:off x="1233020" y="3068960"/>
            <a:ext cx="6677957" cy="3324689"/>
          </a:xfrm>
          <a:prstGeom prst="rect">
            <a:avLst/>
          </a:prstGeom>
        </p:spPr>
      </p:pic>
      <p:sp>
        <p:nvSpPr>
          <p:cNvPr id="14" name="Titel 1">
            <a:extLst>
              <a:ext uri="{FF2B5EF4-FFF2-40B4-BE49-F238E27FC236}">
                <a16:creationId xmlns:a16="http://schemas.microsoft.com/office/drawing/2014/main" id="{8473D061-C2F0-4A8A-AF4E-6922D5474EC6}"/>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16320234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43</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Bildung für nachhaltige Entwicklung – Themen und Inhalte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204466" cy="38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Arial" panose="020B0604020202020204" pitchFamily="34" charset="0"/>
              <a:buChar char="•"/>
              <a:defRPr/>
            </a:pPr>
            <a:r>
              <a:rPr lang="de-DE" sz="2000" b="0" dirty="0">
                <a:latin typeface="Calibri" panose="020F0502020204030204" pitchFamily="34" charset="0"/>
              </a:rPr>
              <a:t>Erwerb von Nachhaltigkeitskompetenzen ist an Auseinandersetzung mit konkreten Themen und Inhalten der BNE gebunden</a:t>
            </a:r>
          </a:p>
          <a:p>
            <a:pPr eaLnBrk="1" fontAlgn="auto" hangingPunct="1">
              <a:spcAft>
                <a:spcPts val="200"/>
              </a:spcAft>
              <a:buClrTx/>
              <a:buSzTx/>
              <a:defRPr/>
            </a:pPr>
            <a:r>
              <a:rPr lang="de-DE" sz="2000" b="0" dirty="0">
                <a:latin typeface="Calibri" panose="020F0502020204030204" pitchFamily="34" charset="0"/>
              </a:rPr>
              <a:t>Beispiele für Themenbereiche:</a:t>
            </a:r>
          </a:p>
          <a:p>
            <a:pPr marL="342900" indent="-342900" eaLnBrk="1" fontAlgn="auto" hangingPunct="1">
              <a:spcAft>
                <a:spcPts val="200"/>
              </a:spcAft>
              <a:buClrTx/>
              <a:buSzTx/>
              <a:buFont typeface="Arial" panose="020B0604020202020204" pitchFamily="34" charset="0"/>
              <a:buChar char="•"/>
              <a:defRPr/>
            </a:pPr>
            <a:r>
              <a:rPr lang="de-DE" sz="2000" b="0" dirty="0">
                <a:latin typeface="Calibri" panose="020F0502020204030204" pitchFamily="34" charset="0"/>
              </a:rPr>
              <a:t>Landwirtschaft und Ernährung</a:t>
            </a:r>
          </a:p>
          <a:p>
            <a:pPr marL="342900" indent="-342900" eaLnBrk="1" fontAlgn="auto" hangingPunct="1">
              <a:spcAft>
                <a:spcPts val="200"/>
              </a:spcAft>
              <a:buClrTx/>
              <a:buSzTx/>
              <a:buFont typeface="Arial" panose="020B0604020202020204" pitchFamily="34" charset="0"/>
              <a:buChar char="•"/>
              <a:defRPr/>
            </a:pPr>
            <a:r>
              <a:rPr lang="de-DE" sz="2000" b="0" dirty="0">
                <a:latin typeface="Calibri" panose="020F0502020204030204" pitchFamily="34" charset="0"/>
              </a:rPr>
              <a:t>Gesundheit und Krankheit</a:t>
            </a:r>
          </a:p>
          <a:p>
            <a:pPr marL="342900" indent="-342900" eaLnBrk="1" fontAlgn="auto" hangingPunct="1">
              <a:spcAft>
                <a:spcPts val="200"/>
              </a:spcAft>
              <a:buClrTx/>
              <a:buSzTx/>
              <a:buFont typeface="Arial" panose="020B0604020202020204" pitchFamily="34" charset="0"/>
              <a:buChar char="•"/>
              <a:defRPr/>
            </a:pPr>
            <a:r>
              <a:rPr lang="de-DE" sz="2000" b="0" dirty="0">
                <a:latin typeface="Calibri" panose="020F0502020204030204" pitchFamily="34" charset="0"/>
              </a:rPr>
              <a:t>Schutz und Nutzung natürlicher Ressourcen und Energiegewinnung </a:t>
            </a:r>
          </a:p>
          <a:p>
            <a:pPr marL="342900" indent="-342900" eaLnBrk="1" fontAlgn="auto" hangingPunct="1">
              <a:spcAft>
                <a:spcPts val="200"/>
              </a:spcAft>
              <a:buClrTx/>
              <a:buSzTx/>
              <a:buFont typeface="Arial" panose="020B0604020202020204" pitchFamily="34" charset="0"/>
              <a:buChar char="•"/>
              <a:defRPr/>
            </a:pPr>
            <a:r>
              <a:rPr lang="de-DE" sz="2000" b="0" dirty="0">
                <a:latin typeface="Calibri" panose="020F0502020204030204" pitchFamily="34" charset="0"/>
              </a:rPr>
              <a:t>Chancen und Gefahren des technologischen Fortschritts </a:t>
            </a:r>
          </a:p>
          <a:p>
            <a:pPr marL="342900" indent="-342900" eaLnBrk="1" fontAlgn="auto" hangingPunct="1">
              <a:spcAft>
                <a:spcPts val="200"/>
              </a:spcAft>
              <a:buClrTx/>
              <a:buSzTx/>
              <a:buFont typeface="Arial" panose="020B0604020202020204" pitchFamily="34" charset="0"/>
              <a:buChar char="•"/>
              <a:defRPr/>
            </a:pPr>
            <a:r>
              <a:rPr lang="de-DE" sz="2000" b="0" dirty="0">
                <a:latin typeface="Calibri" panose="020F0502020204030204" pitchFamily="34" charset="0"/>
              </a:rPr>
              <a:t>Globale Umweltveränderungen</a:t>
            </a:r>
          </a:p>
          <a:p>
            <a:pPr marL="342900" indent="-342900" eaLnBrk="1" fontAlgn="auto" hangingPunct="1">
              <a:spcAft>
                <a:spcPts val="200"/>
              </a:spcAft>
              <a:buClrTx/>
              <a:buSzTx/>
              <a:buFont typeface="Arial" panose="020B0604020202020204" pitchFamily="34" charset="0"/>
              <a:buChar char="•"/>
              <a:defRPr/>
            </a:pPr>
            <a:endParaRPr lang="de-DE" sz="2000" b="0" dirty="0">
              <a:latin typeface="Calibri" panose="020F0502020204030204" pitchFamily="34" charset="0"/>
            </a:endParaRPr>
          </a:p>
        </p:txBody>
      </p:sp>
      <p:sp>
        <p:nvSpPr>
          <p:cNvPr id="3" name="Rechteck 2">
            <a:extLst>
              <a:ext uri="{FF2B5EF4-FFF2-40B4-BE49-F238E27FC236}">
                <a16:creationId xmlns:a16="http://schemas.microsoft.com/office/drawing/2014/main" id="{1280AE66-9E91-4096-807C-EB1F3A2FB9E7}"/>
              </a:ext>
            </a:extLst>
          </p:cNvPr>
          <p:cNvSpPr/>
          <p:nvPr/>
        </p:nvSpPr>
        <p:spPr>
          <a:xfrm>
            <a:off x="6660232" y="5950775"/>
            <a:ext cx="1853200" cy="307777"/>
          </a:xfrm>
          <a:prstGeom prst="rect">
            <a:avLst/>
          </a:prstGeom>
        </p:spPr>
        <p:txBody>
          <a:bodyPr wrap="none">
            <a:spAutoFit/>
          </a:bodyPr>
          <a:lstStyle/>
          <a:p>
            <a:r>
              <a:rPr lang="de-DE" sz="1400" dirty="0">
                <a:solidFill>
                  <a:srgbClr val="002060"/>
                </a:solidFill>
              </a:rPr>
              <a:t>(Schreiber 2016, S. 97)</a:t>
            </a:r>
          </a:p>
        </p:txBody>
      </p:sp>
      <p:sp>
        <p:nvSpPr>
          <p:cNvPr id="14" name="Titel 1">
            <a:extLst>
              <a:ext uri="{FF2B5EF4-FFF2-40B4-BE49-F238E27FC236}">
                <a16:creationId xmlns:a16="http://schemas.microsoft.com/office/drawing/2014/main" id="{C97ECE51-85D9-4330-BCEC-800EBA7D6698}"/>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3"/>
            </a:pPr>
            <a:r>
              <a:rPr lang="de-DE" b="0" dirty="0">
                <a:solidFill>
                  <a:srgbClr val="0D2C5A"/>
                </a:solidFill>
              </a:rPr>
              <a:t>Bildung für nachhaltige Entwicklung (BNE)</a:t>
            </a:r>
          </a:p>
        </p:txBody>
      </p:sp>
    </p:spTree>
    <p:extLst>
      <p:ext uri="{BB962C8B-B14F-4D97-AF65-F5344CB8AC3E}">
        <p14:creationId xmlns:p14="http://schemas.microsoft.com/office/powerpoint/2010/main" val="2257554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320094"/>
            <a:ext cx="7886700" cy="221781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a:bodyPr>
          <a:lstStyle/>
          <a:p>
            <a:pPr marL="0" indent="0" algn="ctr"/>
            <a:r>
              <a:rPr lang="de-DE" altLang="de-DE" sz="2400" kern="0" dirty="0">
                <a:solidFill>
                  <a:srgbClr val="014260"/>
                </a:solidFill>
                <a:ea typeface="Roboto Condensed" charset="0"/>
              </a:rPr>
              <a:t>Überlegen Sie vor dem Hintergrund der Begrifflichkeiten Pädagogik und Bildung…</a:t>
            </a:r>
          </a:p>
          <a:p>
            <a:pPr marL="0" indent="0" algn="ctr"/>
            <a:r>
              <a:rPr lang="de-DE" altLang="de-DE" sz="2400" kern="0" dirty="0">
                <a:solidFill>
                  <a:srgbClr val="014260"/>
                </a:solidFill>
                <a:ea typeface="Roboto Condensed" charset="0"/>
              </a:rPr>
              <a:t>Inwiefern verortet sich das Konzept der Waldpädagogik in die aktuellen Vorstellungen der BNE? Geht </a:t>
            </a:r>
            <a:r>
              <a:rPr lang="de-DE" altLang="de-DE" sz="2400" kern="0" dirty="0" err="1">
                <a:solidFill>
                  <a:srgbClr val="014260"/>
                </a:solidFill>
                <a:ea typeface="Roboto Condensed" charset="0"/>
              </a:rPr>
              <a:t>WaldPÄDAGOGIK</a:t>
            </a:r>
            <a:r>
              <a:rPr lang="de-DE" altLang="de-DE" sz="2400" kern="0" dirty="0">
                <a:solidFill>
                  <a:srgbClr val="014260"/>
                </a:solidFill>
                <a:ea typeface="Roboto Condensed" charset="0"/>
              </a:rPr>
              <a:t> sogar über die Ziele der BILDUNG für NE hinaus? </a:t>
            </a:r>
            <a:endParaRPr lang="de-DE" altLang="de-DE" sz="2400" kern="0" dirty="0">
              <a:solidFill>
                <a:srgbClr val="014260"/>
              </a:solidFill>
              <a:latin typeface="+mn-lt"/>
              <a:ea typeface="Roboto Condensed" charset="0"/>
            </a:endParaRP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44</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3419872" y="1988840"/>
            <a:ext cx="5959574" cy="400110"/>
          </a:xfrm>
          <a:prstGeom prst="rect">
            <a:avLst/>
          </a:prstGeom>
          <a:noFill/>
        </p:spPr>
        <p:txBody>
          <a:bodyPr wrap="square" rtlCol="0">
            <a:spAutoFit/>
          </a:bodyPr>
          <a:lstStyle/>
          <a:p>
            <a:pPr algn="ctr"/>
            <a:r>
              <a:rPr lang="de-DE" sz="2000" b="1" dirty="0">
                <a:solidFill>
                  <a:srgbClr val="F59C00"/>
                </a:solidFill>
              </a:rPr>
              <a:t>10 min Partnerarbeit, 15 min Diskussion</a:t>
            </a:r>
          </a:p>
        </p:txBody>
      </p:sp>
    </p:spTree>
    <p:extLst>
      <p:ext uri="{BB962C8B-B14F-4D97-AF65-F5344CB8AC3E}">
        <p14:creationId xmlns:p14="http://schemas.microsoft.com/office/powerpoint/2010/main" val="3859484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45</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4"/>
            </a:pPr>
            <a:r>
              <a:rPr lang="de-DE" b="0" dirty="0">
                <a:solidFill>
                  <a:srgbClr val="0D2C5A"/>
                </a:solidFill>
              </a:rPr>
              <a:t>Exkurs: Außerschulische BNE am Lernort Wald</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Definition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Außerschulische Lernorte sind bedeutsam für das Gelingen von BNE </a:t>
            </a:r>
            <a:r>
              <a:rPr lang="de-DE" sz="2000" b="0" dirty="0">
                <a:latin typeface="Calibri" panose="020F0502020204030204" pitchFamily="34" charset="0"/>
                <a:sym typeface="Wingdings" panose="05000000000000000000" pitchFamily="2" charset="2"/>
              </a:rPr>
              <a:t> </a:t>
            </a:r>
            <a:endParaRPr lang="de-DE" sz="2000" b="0" dirty="0">
              <a:latin typeface="Calibri" panose="020F0502020204030204" pitchFamily="34" charset="0"/>
            </a:endParaRPr>
          </a:p>
          <a:p>
            <a:pPr marL="800100" lvl="1" indent="-342900" eaLnBrk="1" fontAlgn="auto" hangingPunct="1">
              <a:spcAft>
                <a:spcPts val="0"/>
              </a:spcAft>
              <a:buClrTx/>
              <a:buSzTx/>
              <a:buFont typeface="Wingdings" panose="05000000000000000000" pitchFamily="2" charset="2"/>
              <a:buChar char="Ø"/>
              <a:defRPr/>
            </a:pPr>
            <a:r>
              <a:rPr lang="de-DE" b="0" dirty="0">
                <a:latin typeface="Calibri" panose="020F0502020204030204" pitchFamily="34" charset="0"/>
              </a:rPr>
              <a:t>Entgegenwirken der Naturentfremdung </a:t>
            </a:r>
          </a:p>
          <a:p>
            <a:pPr marL="800100" lvl="1" indent="-342900" eaLnBrk="1" fontAlgn="auto" hangingPunct="1">
              <a:spcAft>
                <a:spcPts val="600"/>
              </a:spcAft>
              <a:buClrTx/>
              <a:buSzTx/>
              <a:buFont typeface="Wingdings" panose="05000000000000000000" pitchFamily="2" charset="2"/>
              <a:buChar char="Ø"/>
              <a:defRPr/>
            </a:pPr>
            <a:r>
              <a:rPr lang="de-DE" b="0" dirty="0">
                <a:latin typeface="Calibri" panose="020F0502020204030204" pitchFamily="34" charset="0"/>
              </a:rPr>
              <a:t>Förderung des Naturbewusstseins </a:t>
            </a:r>
          </a:p>
          <a:p>
            <a:pPr eaLnBrk="1" fontAlgn="auto" hangingPunct="1">
              <a:spcAft>
                <a:spcPts val="600"/>
              </a:spcAft>
              <a:buClrTx/>
              <a:buSzTx/>
              <a:defRPr/>
            </a:pPr>
            <a:endParaRPr lang="de-DE" sz="2000" dirty="0"/>
          </a:p>
          <a:p>
            <a:pPr eaLnBrk="1" fontAlgn="auto" hangingPunct="1">
              <a:spcAft>
                <a:spcPts val="600"/>
              </a:spcAft>
              <a:buClrTx/>
              <a:buSzTx/>
              <a:defRPr/>
            </a:pPr>
            <a:r>
              <a:rPr lang="de-DE" sz="2000" dirty="0"/>
              <a:t>Arbeitsdefinition für ‚Außerschulische BNE‘</a:t>
            </a:r>
            <a:endParaRPr lang="de-DE" sz="2000" b="0" dirty="0">
              <a:latin typeface="Calibri" panose="020F0502020204030204" pitchFamily="34" charset="0"/>
            </a:endParaRPr>
          </a:p>
          <a:p>
            <a:pPr eaLnBrk="1" fontAlgn="auto" hangingPunct="1">
              <a:spcAft>
                <a:spcPts val="0"/>
              </a:spcAft>
              <a:buClrTx/>
              <a:buSzTx/>
              <a:defRPr/>
            </a:pPr>
            <a:r>
              <a:rPr lang="de-DE" sz="2000" b="0" dirty="0">
                <a:latin typeface="Calibri" panose="020F0502020204030204" pitchFamily="34" charset="0"/>
              </a:rPr>
              <a:t>Außerschulische BNE lässt sich „als sämtliche Bildungsmaßnahmen definieren, die außerhalb des Schulgeländes stattfinden und sich dabei inhaltlich maßgeblich am Bildungskonzept der BNE orientieren</a:t>
            </a:r>
            <a:r>
              <a:rPr lang="de-DE" sz="2000" b="0" dirty="0">
                <a:latin typeface="+mn-lt"/>
              </a:rPr>
              <a:t>“</a:t>
            </a:r>
            <a:r>
              <a:rPr lang="de-DE" sz="1400" b="0" dirty="0">
                <a:latin typeface="+mn-lt"/>
              </a:rPr>
              <a:t> (Wittlich &amp; </a:t>
            </a:r>
            <a:r>
              <a:rPr lang="de-DE" sz="1400" b="0" dirty="0" err="1">
                <a:latin typeface="+mn-lt"/>
              </a:rPr>
              <a:t>Brühne</a:t>
            </a:r>
            <a:r>
              <a:rPr lang="de-DE" sz="1400" b="0" dirty="0">
                <a:latin typeface="+mn-lt"/>
              </a:rPr>
              <a:t>, 2020, S. 3)</a:t>
            </a: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Tree>
    <p:extLst>
      <p:ext uri="{BB962C8B-B14F-4D97-AF65-F5344CB8AC3E}">
        <p14:creationId xmlns:p14="http://schemas.microsoft.com/office/powerpoint/2010/main" val="2650919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46</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4"/>
            </a:pPr>
            <a:r>
              <a:rPr lang="de-DE" b="0" dirty="0">
                <a:solidFill>
                  <a:srgbClr val="0D2C5A"/>
                </a:solidFill>
              </a:rPr>
              <a:t>Exkurs: Außerschulische BNE am Lernort Wald</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Begründung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8047806" cy="41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b="0" dirty="0">
                <a:latin typeface="Calibri" panose="020F0502020204030204" pitchFamily="34" charset="0"/>
              </a:rPr>
              <a:t>Im Kontext einer ‚Nachhaltigen Entwicklung‘ brauchen Kinder Orte, an denen sie Nachhaltigkeit er</a:t>
            </a:r>
            <a:r>
              <a:rPr lang="de-DE" sz="2000" i="1" dirty="0">
                <a:latin typeface="Calibri" panose="020F0502020204030204" pitchFamily="34" charset="0"/>
              </a:rPr>
              <a:t>lernen</a:t>
            </a:r>
            <a:r>
              <a:rPr lang="de-DE" sz="2000" b="0" dirty="0">
                <a:latin typeface="Calibri" panose="020F0502020204030204" pitchFamily="34" charset="0"/>
              </a:rPr>
              <a:t> können:</a:t>
            </a:r>
          </a:p>
          <a:p>
            <a:pPr eaLnBrk="1" fontAlgn="auto" hangingPunct="1">
              <a:spcAft>
                <a:spcPts val="1200"/>
              </a:spcAft>
              <a:buClrTx/>
              <a:buSzTx/>
              <a:defRPr/>
            </a:pPr>
            <a:r>
              <a:rPr lang="de-DE" sz="2000" b="0" dirty="0">
                <a:latin typeface="Calibri" panose="020F0502020204030204" pitchFamily="34" charset="0"/>
              </a:rPr>
              <a:t>Der ‚Wald‘ als außerschulischer Lernort ist im besonderen Maße dazu geeignet, auf kindgerechte Art und Weise BNE zu thematisieren </a:t>
            </a:r>
            <a:r>
              <a:rPr lang="de-DE" sz="1400" b="0" dirty="0">
                <a:latin typeface="Calibri" panose="020F0502020204030204" pitchFamily="34" charset="0"/>
              </a:rPr>
              <a:t>(vgl. Kohler &amp; Ostermann, 2015, S. 15)</a:t>
            </a:r>
          </a:p>
          <a:p>
            <a:pPr eaLnBrk="1" fontAlgn="auto" hangingPunct="1">
              <a:spcAft>
                <a:spcPts val="600"/>
              </a:spcAft>
              <a:buClrTx/>
              <a:buSzTx/>
              <a:defRPr/>
            </a:pPr>
            <a:r>
              <a:rPr lang="de-DE" sz="2000" dirty="0">
                <a:latin typeface="Calibri" panose="020F0502020204030204" pitchFamily="34" charset="0"/>
              </a:rPr>
              <a:t>Außerschulische BNE am Lernort ‚Wald‘</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Wald kann den Nachhaltigkeitsgedanken schlechthin verdeutlichen</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Begriff </a:t>
            </a:r>
            <a:r>
              <a:rPr lang="de-DE" sz="2000" b="0" i="1" dirty="0">
                <a:latin typeface="Calibri" panose="020F0502020204030204" pitchFamily="34" charset="0"/>
              </a:rPr>
              <a:t>Nachhaltigkeit</a:t>
            </a:r>
            <a:r>
              <a:rPr lang="de-DE" sz="2000" b="0" dirty="0">
                <a:latin typeface="Calibri" panose="020F0502020204030204" pitchFamily="34" charset="0"/>
              </a:rPr>
              <a:t> eng an Ressourcen geknüpft </a:t>
            </a:r>
            <a:r>
              <a:rPr lang="de-DE" sz="2000" b="0" dirty="0">
                <a:latin typeface="Calibri" panose="020F0502020204030204" pitchFamily="34" charset="0"/>
                <a:sym typeface="Wingdings" panose="05000000000000000000" pitchFamily="2" charset="2"/>
              </a:rPr>
              <a:t> </a:t>
            </a:r>
            <a:r>
              <a:rPr lang="de-DE" sz="2000" b="0" dirty="0">
                <a:latin typeface="Calibri" panose="020F0502020204030204" pitchFamily="34" charset="0"/>
              </a:rPr>
              <a:t>Wald liefert nachwachsende Rohstoffe </a:t>
            </a:r>
          </a:p>
          <a:p>
            <a:pPr marL="342900" indent="-342900" eaLnBrk="1" fontAlgn="auto" hangingPunct="1">
              <a:spcAft>
                <a:spcPts val="0"/>
              </a:spcAft>
              <a:buClrTx/>
              <a:buSzTx/>
              <a:buFont typeface="Arial" panose="020B0604020202020204" pitchFamily="34" charset="0"/>
              <a:buChar char="•"/>
              <a:defRPr/>
            </a:pPr>
            <a:r>
              <a:rPr lang="de-DE" sz="2000" b="0" dirty="0">
                <a:latin typeface="Calibri" panose="020F0502020204030204" pitchFamily="34" charset="0"/>
              </a:rPr>
              <a:t>Anschaulichkeit des Verhältnis von Ökologie und Ökonomie</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Soziale Dimension: Wald als Erholungsraum</a:t>
            </a:r>
          </a:p>
          <a:p>
            <a:pPr marL="342900" indent="-342900" eaLnBrk="1" fontAlgn="auto" hangingPunct="1">
              <a:spcAft>
                <a:spcPts val="600"/>
              </a:spcAft>
              <a:buClrTx/>
              <a:buSzTx/>
              <a:buFont typeface="Arial" panose="020B0604020202020204" pitchFamily="34" charset="0"/>
              <a:buChar char="•"/>
              <a:defRPr/>
            </a:pPr>
            <a:r>
              <a:rPr lang="de-DE" sz="2000" b="0" dirty="0">
                <a:latin typeface="Calibri" panose="020F0502020204030204" pitchFamily="34" charset="0"/>
              </a:rPr>
              <a:t>...</a:t>
            </a:r>
          </a:p>
        </p:txBody>
      </p:sp>
    </p:spTree>
    <p:extLst>
      <p:ext uri="{BB962C8B-B14F-4D97-AF65-F5344CB8AC3E}">
        <p14:creationId xmlns:p14="http://schemas.microsoft.com/office/powerpoint/2010/main" val="4113689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47</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Lernort – Definition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798844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Arial" panose="020B0604020202020204" pitchFamily="34" charset="0"/>
              <a:buChar char="•"/>
              <a:defRPr/>
            </a:pPr>
            <a:r>
              <a:rPr lang="de-DE" sz="2200" b="0" dirty="0">
                <a:latin typeface="Calibri" panose="020F0502020204030204" pitchFamily="34" charset="0"/>
              </a:rPr>
              <a:t>Enges Verständnis: alle Bildungseinrichtungen, die Lernangebote </a:t>
            </a:r>
          </a:p>
          <a:p>
            <a:pPr marL="342900" indent="-342900" algn="just" eaLnBrk="1" fontAlgn="auto" hangingPunct="1">
              <a:spcAft>
                <a:spcPts val="1200"/>
              </a:spcAft>
              <a:buClrTx/>
              <a:buSzTx/>
              <a:buFont typeface="Arial" panose="020B0604020202020204" pitchFamily="34" charset="0"/>
              <a:buChar char="•"/>
              <a:defRPr/>
            </a:pPr>
            <a:r>
              <a:rPr lang="de-DE" sz="2200" b="0" dirty="0">
                <a:latin typeface="Calibri" panose="020F0502020204030204" pitchFamily="34" charset="0"/>
              </a:rPr>
              <a:t>Weites Verständnis: alle räumlichen Einheiten, „die Lernende pädagogisch stimulieren – sowohl im Kontext formal-organisierter Einrichtungen als auch im Rahmen informeller Lernprozesse“        </a:t>
            </a:r>
            <a:r>
              <a:rPr lang="de-DE" sz="1400" b="0" dirty="0">
                <a:latin typeface="Calibri" panose="020F0502020204030204" pitchFamily="34" charset="0"/>
              </a:rPr>
              <a:t>(Tippelt &amp; Reich-Claassen, 2010, S. 11). </a:t>
            </a:r>
          </a:p>
          <a:p>
            <a:pPr marL="285750" indent="-285750" eaLnBrk="1" fontAlgn="auto" hangingPunct="1">
              <a:spcAft>
                <a:spcPts val="1200"/>
              </a:spcAft>
              <a:buClrTx/>
              <a:buSzTx/>
              <a:buFont typeface="Wingdings" panose="05000000000000000000" pitchFamily="2" charset="2"/>
              <a:buChar char="Ø"/>
              <a:defRPr/>
            </a:pPr>
            <a:r>
              <a:rPr lang="de-DE" sz="2200" b="0" dirty="0">
                <a:latin typeface="Calibri" panose="020F0502020204030204" pitchFamily="34" charset="0"/>
                <a:sym typeface="Wingdings" panose="05000000000000000000" pitchFamily="2" charset="2"/>
              </a:rPr>
              <a:t>Generell können alle Orte Lernorte darstellen, insofern sie Möglichkeiten zum Entdecken, Forschen, Fragenstellen und Erfahren bieten </a:t>
            </a:r>
            <a:r>
              <a:rPr lang="de-DE" sz="1400" b="0" dirty="0">
                <a:latin typeface="Calibri" panose="020F0502020204030204" pitchFamily="34" charset="0"/>
                <a:sym typeface="Wingdings" panose="05000000000000000000" pitchFamily="2" charset="2"/>
              </a:rPr>
              <a:t>(Brade &amp; Dühlmeier 2022, S. 455).</a:t>
            </a:r>
            <a:endParaRPr lang="de-DE" sz="2200" b="0" dirty="0">
              <a:latin typeface="Calibri" panose="020F0502020204030204" pitchFamily="34" charset="0"/>
            </a:endParaRPr>
          </a:p>
        </p:txBody>
      </p:sp>
    </p:spTree>
    <p:extLst>
      <p:ext uri="{BB962C8B-B14F-4D97-AF65-F5344CB8AC3E}">
        <p14:creationId xmlns:p14="http://schemas.microsoft.com/office/powerpoint/2010/main" val="3397498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48</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Lernort – Systematisierung</a:t>
            </a:r>
          </a:p>
        </p:txBody>
      </p:sp>
      <p:graphicFrame>
        <p:nvGraphicFramePr>
          <p:cNvPr id="14" name="Google Shape;120;p18">
            <a:extLst>
              <a:ext uri="{FF2B5EF4-FFF2-40B4-BE49-F238E27FC236}">
                <a16:creationId xmlns:a16="http://schemas.microsoft.com/office/drawing/2014/main" id="{1EACC471-5F54-4DFA-945E-4AF978F390EF}"/>
              </a:ext>
            </a:extLst>
          </p:cNvPr>
          <p:cNvGraphicFramePr/>
          <p:nvPr>
            <p:extLst>
              <p:ext uri="{D42A27DB-BD31-4B8C-83A1-F6EECF244321}">
                <p14:modId xmlns:p14="http://schemas.microsoft.com/office/powerpoint/2010/main" val="1012917897"/>
              </p:ext>
            </p:extLst>
          </p:nvPr>
        </p:nvGraphicFramePr>
        <p:xfrm>
          <a:off x="211311" y="2477416"/>
          <a:ext cx="8721375" cy="3194244"/>
        </p:xfrm>
        <a:graphic>
          <a:graphicData uri="http://schemas.openxmlformats.org/drawingml/2006/table">
            <a:tbl>
              <a:tblPr>
                <a:tableStyleId>{8799B23B-EC83-4686-B30A-512413B5E67A}</a:tableStyleId>
              </a:tblPr>
              <a:tblGrid>
                <a:gridCol w="2907125">
                  <a:extLst>
                    <a:ext uri="{9D8B030D-6E8A-4147-A177-3AD203B41FA5}">
                      <a16:colId xmlns:a16="http://schemas.microsoft.com/office/drawing/2014/main" val="20000"/>
                    </a:ext>
                  </a:extLst>
                </a:gridCol>
                <a:gridCol w="2907125">
                  <a:extLst>
                    <a:ext uri="{9D8B030D-6E8A-4147-A177-3AD203B41FA5}">
                      <a16:colId xmlns:a16="http://schemas.microsoft.com/office/drawing/2014/main" val="20001"/>
                    </a:ext>
                  </a:extLst>
                </a:gridCol>
                <a:gridCol w="2907125">
                  <a:extLst>
                    <a:ext uri="{9D8B030D-6E8A-4147-A177-3AD203B41FA5}">
                      <a16:colId xmlns:a16="http://schemas.microsoft.com/office/drawing/2014/main" val="20002"/>
                    </a:ext>
                  </a:extLst>
                </a:gridCol>
              </a:tblGrid>
              <a:tr h="419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de" sz="2000" b="1" dirty="0">
                          <a:solidFill>
                            <a:srgbClr val="002060"/>
                          </a:solidFill>
                          <a:latin typeface="+mn-lt"/>
                          <a:sym typeface="Lato"/>
                        </a:rPr>
                        <a:t>Primäre Lernorte</a:t>
                      </a:r>
                      <a:endParaRPr sz="2000" b="1" dirty="0">
                        <a:solidFill>
                          <a:srgbClr val="002060"/>
                        </a:solidFill>
                        <a:latin typeface="+mn-lt"/>
                        <a:ea typeface="Lato"/>
                        <a:cs typeface="Lato"/>
                        <a:sym typeface="Lato"/>
                      </a:endParaRPr>
                    </a:p>
                  </a:txBody>
                  <a:tcPr marL="91425" marR="91425" marT="91425" marB="91425">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de" sz="2000" b="1" dirty="0">
                          <a:solidFill>
                            <a:srgbClr val="002060"/>
                          </a:solidFill>
                          <a:latin typeface="+mn-lt"/>
                          <a:sym typeface="Lato"/>
                        </a:rPr>
                        <a:t>Lernstandorte</a:t>
                      </a:r>
                      <a:endParaRPr sz="2000" b="1" dirty="0">
                        <a:solidFill>
                          <a:srgbClr val="002060"/>
                        </a:solidFill>
                        <a:latin typeface="+mn-lt"/>
                        <a:ea typeface="Lato"/>
                        <a:cs typeface="Lato"/>
                        <a:sym typeface="Lato"/>
                      </a:endParaRPr>
                    </a:p>
                  </a:txBody>
                  <a:tcPr marL="91425" marR="91425" marT="91425" marB="91425">
                    <a:solidFill>
                      <a:schemeClr val="accent3">
                        <a:lumMod val="40000"/>
                        <a:lumOff val="6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ts val="0"/>
                        </a:spcBef>
                        <a:spcAft>
                          <a:spcPts val="0"/>
                        </a:spcAft>
                        <a:buNone/>
                      </a:pPr>
                      <a:r>
                        <a:rPr lang="de" sz="2000" b="1" dirty="0">
                          <a:solidFill>
                            <a:srgbClr val="002060"/>
                          </a:solidFill>
                          <a:latin typeface="+mn-lt"/>
                          <a:sym typeface="Lato"/>
                        </a:rPr>
                        <a:t>Sekundäre Lernorte</a:t>
                      </a:r>
                      <a:endParaRPr sz="2000" b="1" dirty="0">
                        <a:solidFill>
                          <a:srgbClr val="002060"/>
                        </a:solidFill>
                        <a:latin typeface="+mn-lt"/>
                        <a:ea typeface="Lato"/>
                        <a:cs typeface="Lato"/>
                        <a:sym typeface="Lato"/>
                      </a:endParaRPr>
                    </a:p>
                  </a:txBody>
                  <a:tcPr marL="91425" marR="91425" marT="91425" marB="91425">
                    <a:solidFill>
                      <a:schemeClr val="accent3">
                        <a:lumMod val="40000"/>
                        <a:lumOff val="60000"/>
                      </a:schemeClr>
                    </a:solidFill>
                  </a:tcPr>
                </a:tc>
                <a:extLst>
                  <a:ext uri="{0D108BD9-81ED-4DB2-BD59-A6C34878D82A}">
                    <a16:rowId xmlns:a16="http://schemas.microsoft.com/office/drawing/2014/main" val="10000"/>
                  </a:ext>
                </a:extLst>
              </a:tr>
              <a:tr h="20705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lnSpc>
                          <a:spcPct val="115000"/>
                        </a:lnSpc>
                        <a:spcBef>
                          <a:spcPts val="0"/>
                        </a:spcBef>
                        <a:spcAft>
                          <a:spcPts val="0"/>
                        </a:spcAft>
                        <a:buNone/>
                      </a:pPr>
                      <a:r>
                        <a:rPr lang="de" sz="1600" dirty="0">
                          <a:solidFill>
                            <a:srgbClr val="002060"/>
                          </a:solidFill>
                          <a:latin typeface="+mn-lt"/>
                          <a:sym typeface="Lato"/>
                        </a:rPr>
                        <a:t>Einrichtungen, die in erster Linie dem Lernen dienen, z.B. </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Berufsschule</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Fachschule</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Hochschule</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Universität</a:t>
                      </a:r>
                      <a:endParaRPr sz="1600" dirty="0">
                        <a:solidFill>
                          <a:srgbClr val="002060"/>
                        </a:solidFill>
                        <a:latin typeface="+mn-lt"/>
                        <a:sym typeface="Lato"/>
                      </a:endParaRPr>
                    </a:p>
                    <a:p>
                      <a:pPr marL="0" lvl="0" indent="0" algn="l" rtl="0">
                        <a:lnSpc>
                          <a:spcPct val="115000"/>
                        </a:lnSpc>
                        <a:spcBef>
                          <a:spcPts val="0"/>
                        </a:spcBef>
                        <a:spcAft>
                          <a:spcPts val="0"/>
                        </a:spcAft>
                        <a:buNone/>
                      </a:pPr>
                      <a:endParaRPr sz="1600" dirty="0">
                        <a:solidFill>
                          <a:srgbClr val="002060"/>
                        </a:solidFill>
                        <a:latin typeface="+mn-lt"/>
                        <a:sym typeface="Lato"/>
                      </a:endParaRPr>
                    </a:p>
                    <a:p>
                      <a:pPr marL="0" lvl="0" indent="0" algn="l" rtl="0">
                        <a:lnSpc>
                          <a:spcPct val="115000"/>
                        </a:lnSpc>
                        <a:spcBef>
                          <a:spcPts val="0"/>
                        </a:spcBef>
                        <a:spcAft>
                          <a:spcPts val="0"/>
                        </a:spcAft>
                        <a:buNone/>
                      </a:pPr>
                      <a:r>
                        <a:rPr lang="de" sz="1600" dirty="0">
                          <a:solidFill>
                            <a:srgbClr val="002060"/>
                          </a:solidFill>
                          <a:latin typeface="+mn-lt"/>
                          <a:sym typeface="Wingdings" panose="05000000000000000000" pitchFamily="2" charset="2"/>
                        </a:rPr>
                        <a:t> </a:t>
                      </a:r>
                      <a:r>
                        <a:rPr lang="de" sz="1600" dirty="0">
                          <a:solidFill>
                            <a:srgbClr val="002060"/>
                          </a:solidFill>
                          <a:latin typeface="+mn-lt"/>
                          <a:sym typeface="Lato"/>
                        </a:rPr>
                        <a:t>Schule </a:t>
                      </a:r>
                      <a:r>
                        <a:rPr lang="de-DE" sz="1600" dirty="0">
                          <a:solidFill>
                            <a:srgbClr val="002060"/>
                          </a:solidFill>
                          <a:latin typeface="+mn-lt"/>
                          <a:sym typeface="Lato"/>
                        </a:rPr>
                        <a:t>und damit verbundene Räumlichkeiten</a:t>
                      </a:r>
                      <a:endParaRPr sz="1600" dirty="0">
                        <a:solidFill>
                          <a:srgbClr val="002060"/>
                        </a:solidFill>
                        <a:latin typeface="+mn-lt"/>
                        <a:sym typeface="Lato"/>
                      </a:endParaRPr>
                    </a:p>
                  </a:txBody>
                  <a:tcPr marL="91425" marR="91425" marT="91425" marB="914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de" sz="1600" dirty="0">
                          <a:solidFill>
                            <a:srgbClr val="002060"/>
                          </a:solidFill>
                          <a:latin typeface="+mn-lt"/>
                          <a:sym typeface="Lato"/>
                        </a:rPr>
                        <a:t>Lernort wird durch gezielte pädagogisch-didaktische Aufarbeitung zum Lernstandort, z. B. </a:t>
                      </a:r>
                      <a:endParaRPr sz="1600" dirty="0">
                        <a:solidFill>
                          <a:srgbClr val="002060"/>
                        </a:solidFill>
                        <a:latin typeface="+mn-lt"/>
                        <a:sym typeface="Lato"/>
                      </a:endParaRPr>
                    </a:p>
                    <a:p>
                      <a:pPr marL="457200" lvl="0" indent="-304800" algn="l" rtl="0">
                        <a:spcBef>
                          <a:spcPts val="0"/>
                        </a:spcBef>
                        <a:spcAft>
                          <a:spcPts val="0"/>
                        </a:spcAft>
                        <a:buClr>
                          <a:srgbClr val="666666"/>
                        </a:buClr>
                        <a:buSzPts val="1200"/>
                        <a:buFont typeface="Lato"/>
                        <a:buChar char="●"/>
                      </a:pPr>
                      <a:r>
                        <a:rPr lang="de" sz="1600" dirty="0">
                          <a:solidFill>
                            <a:srgbClr val="002060"/>
                          </a:solidFill>
                          <a:latin typeface="+mn-lt"/>
                          <a:sym typeface="Lato"/>
                        </a:rPr>
                        <a:t>Museum </a:t>
                      </a:r>
                      <a:endParaRPr sz="1600" dirty="0">
                        <a:solidFill>
                          <a:srgbClr val="002060"/>
                        </a:solidFill>
                        <a:latin typeface="+mn-lt"/>
                        <a:sym typeface="Lato"/>
                      </a:endParaRPr>
                    </a:p>
                    <a:p>
                      <a:pPr marL="457200" lvl="0" indent="-304800" algn="l" rtl="0">
                        <a:spcBef>
                          <a:spcPts val="0"/>
                        </a:spcBef>
                        <a:spcAft>
                          <a:spcPts val="0"/>
                        </a:spcAft>
                        <a:buClr>
                          <a:srgbClr val="666666"/>
                        </a:buClr>
                        <a:buSzPts val="1200"/>
                        <a:buFont typeface="Lato"/>
                        <a:buChar char="●"/>
                      </a:pPr>
                      <a:r>
                        <a:rPr lang="de" sz="1600" dirty="0">
                          <a:solidFill>
                            <a:srgbClr val="002060"/>
                          </a:solidFill>
                          <a:latin typeface="+mn-lt"/>
                          <a:sym typeface="Lato"/>
                        </a:rPr>
                        <a:t>zoologischer Garten</a:t>
                      </a:r>
                      <a:endParaRPr sz="1600" dirty="0">
                        <a:solidFill>
                          <a:srgbClr val="002060"/>
                        </a:solidFill>
                        <a:latin typeface="+mn-lt"/>
                        <a:sym typeface="Lato"/>
                      </a:endParaRPr>
                    </a:p>
                    <a:p>
                      <a:pPr marL="457200" lvl="0" indent="-304800" algn="l" rtl="0">
                        <a:spcBef>
                          <a:spcPts val="0"/>
                        </a:spcBef>
                        <a:spcAft>
                          <a:spcPts val="0"/>
                        </a:spcAft>
                        <a:buClr>
                          <a:srgbClr val="666666"/>
                        </a:buClr>
                        <a:buSzPts val="1200"/>
                        <a:buFont typeface="Lato"/>
                        <a:buChar char="●"/>
                      </a:pPr>
                      <a:r>
                        <a:rPr lang="de" sz="1600" dirty="0">
                          <a:solidFill>
                            <a:srgbClr val="002060"/>
                          </a:solidFill>
                          <a:latin typeface="+mn-lt"/>
                          <a:sym typeface="Lato"/>
                        </a:rPr>
                        <a:t>Kindertheater </a:t>
                      </a:r>
                      <a:endParaRPr sz="1600" dirty="0">
                        <a:solidFill>
                          <a:srgbClr val="002060"/>
                        </a:solidFill>
                        <a:latin typeface="+mn-lt"/>
                        <a:sym typeface="Lato"/>
                      </a:endParaRPr>
                    </a:p>
                    <a:p>
                      <a:pPr marL="0" lvl="0" indent="0" algn="l" rtl="0">
                        <a:spcBef>
                          <a:spcPts val="0"/>
                        </a:spcBef>
                        <a:spcAft>
                          <a:spcPts val="0"/>
                        </a:spcAft>
                        <a:buNone/>
                      </a:pPr>
                      <a:endParaRPr sz="1600" dirty="0">
                        <a:solidFill>
                          <a:srgbClr val="002060"/>
                        </a:solidFill>
                        <a:latin typeface="+mn-lt"/>
                        <a:sym typeface="Lato"/>
                      </a:endParaRPr>
                    </a:p>
                    <a:p>
                      <a:pPr marL="0" lvl="0" indent="0" algn="l" rtl="0">
                        <a:spcBef>
                          <a:spcPts val="0"/>
                        </a:spcBef>
                        <a:spcAft>
                          <a:spcPts val="0"/>
                        </a:spcAft>
                        <a:buNone/>
                      </a:pPr>
                      <a:r>
                        <a:rPr lang="de" sz="1600" dirty="0">
                          <a:solidFill>
                            <a:srgbClr val="002060"/>
                          </a:solidFill>
                          <a:latin typeface="+mn-lt"/>
                          <a:sym typeface="Lato"/>
                        </a:rPr>
                        <a:t>Ziel: ungeplantes, beiläufiges, informelles Lernen </a:t>
                      </a:r>
                      <a:endParaRPr sz="1600" dirty="0">
                        <a:solidFill>
                          <a:srgbClr val="002060"/>
                        </a:solidFill>
                        <a:latin typeface="+mn-lt"/>
                        <a:ea typeface="Lato"/>
                        <a:cs typeface="Lato"/>
                        <a:sym typeface="Lato"/>
                      </a:endParaRPr>
                    </a:p>
                  </a:txBody>
                  <a:tcPr marL="91425" marR="91425" marT="91425" marB="91425"/>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lnSpc>
                          <a:spcPct val="115000"/>
                        </a:lnSpc>
                        <a:spcBef>
                          <a:spcPts val="0"/>
                        </a:spcBef>
                        <a:spcAft>
                          <a:spcPts val="0"/>
                        </a:spcAft>
                        <a:buNone/>
                      </a:pPr>
                      <a:r>
                        <a:rPr lang="de" sz="1600" dirty="0">
                          <a:solidFill>
                            <a:srgbClr val="002060"/>
                          </a:solidFill>
                          <a:latin typeface="+mn-lt"/>
                          <a:sym typeface="Lato"/>
                        </a:rPr>
                        <a:t>Durch intentionale Einbeziehung in den Unterricht </a:t>
                      </a:r>
                      <a:r>
                        <a:rPr lang="de-DE" sz="1600" dirty="0">
                          <a:solidFill>
                            <a:srgbClr val="002060"/>
                          </a:solidFill>
                          <a:latin typeface="+mn-lt"/>
                          <a:sym typeface="Lato"/>
                        </a:rPr>
                        <a:t>kann </a:t>
                      </a:r>
                      <a:r>
                        <a:rPr lang="de" sz="1600" dirty="0">
                          <a:solidFill>
                            <a:srgbClr val="002060"/>
                          </a:solidFill>
                          <a:latin typeface="+mn-lt"/>
                          <a:sym typeface="Lato"/>
                        </a:rPr>
                        <a:t>jeder Ort zum außerschulischen Lernort werden, z. B.:</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Wiese</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DE" sz="1600" dirty="0">
                          <a:solidFill>
                            <a:srgbClr val="002060"/>
                          </a:solidFill>
                          <a:highlight>
                            <a:srgbClr val="DEE7D1"/>
                          </a:highlight>
                          <a:latin typeface="+mn-lt"/>
                          <a:sym typeface="Lato"/>
                        </a:rPr>
                        <a:t>Wald</a:t>
                      </a: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Handwerksbetrieb</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Post</a:t>
                      </a:r>
                      <a:endParaRPr sz="1600" dirty="0">
                        <a:solidFill>
                          <a:srgbClr val="002060"/>
                        </a:solidFill>
                        <a:latin typeface="+mn-lt"/>
                        <a:sym typeface="Lato"/>
                      </a:endParaRPr>
                    </a:p>
                    <a:p>
                      <a:pPr marL="457200" lvl="0" indent="-304800" algn="l" rtl="0">
                        <a:lnSpc>
                          <a:spcPct val="115000"/>
                        </a:lnSpc>
                        <a:spcBef>
                          <a:spcPts val="0"/>
                        </a:spcBef>
                        <a:spcAft>
                          <a:spcPts val="0"/>
                        </a:spcAft>
                        <a:buClr>
                          <a:srgbClr val="666666"/>
                        </a:buClr>
                        <a:buSzPts val="1200"/>
                        <a:buFont typeface="Lato"/>
                        <a:buChar char="●"/>
                      </a:pPr>
                      <a:r>
                        <a:rPr lang="de" sz="1600" dirty="0">
                          <a:solidFill>
                            <a:srgbClr val="002060"/>
                          </a:solidFill>
                          <a:latin typeface="+mn-lt"/>
                          <a:sym typeface="Lato"/>
                        </a:rPr>
                        <a:t>Baustelle auf der Straße</a:t>
                      </a:r>
                      <a:endParaRPr sz="1600" dirty="0">
                        <a:solidFill>
                          <a:srgbClr val="002060"/>
                        </a:solidFill>
                        <a:latin typeface="+mn-lt"/>
                        <a:ea typeface="Lato"/>
                        <a:cs typeface="Lato"/>
                        <a:sym typeface="Lato"/>
                      </a:endParaRPr>
                    </a:p>
                  </a:txBody>
                  <a:tcPr marL="91425" marR="91425" marT="91425" marB="91425"/>
                </a:tc>
                <a:extLst>
                  <a:ext uri="{0D108BD9-81ED-4DB2-BD59-A6C34878D82A}">
                    <a16:rowId xmlns:a16="http://schemas.microsoft.com/office/drawing/2014/main" val="10001"/>
                  </a:ext>
                </a:extLst>
              </a:tr>
            </a:tbl>
          </a:graphicData>
        </a:graphic>
      </p:graphicFrame>
      <p:sp>
        <p:nvSpPr>
          <p:cNvPr id="15" name="Google Shape;119;p18">
            <a:extLst>
              <a:ext uri="{FF2B5EF4-FFF2-40B4-BE49-F238E27FC236}">
                <a16:creationId xmlns:a16="http://schemas.microsoft.com/office/drawing/2014/main" id="{B1DE21F2-7528-4CCE-9D59-333A8E975A77}"/>
              </a:ext>
            </a:extLst>
          </p:cNvPr>
          <p:cNvSpPr txBox="1"/>
          <p:nvPr/>
        </p:nvSpPr>
        <p:spPr>
          <a:xfrm>
            <a:off x="6963064" y="6099623"/>
            <a:ext cx="1969622" cy="36331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 sz="1200" dirty="0">
                <a:solidFill>
                  <a:srgbClr val="002060"/>
                </a:solidFill>
                <a:ea typeface="Raleway"/>
                <a:cs typeface="Raleway"/>
                <a:sym typeface="Raleway"/>
              </a:rPr>
              <a:t>(vgl. Dühlmeier 2014, S. 17)</a:t>
            </a:r>
            <a:endParaRPr sz="1200" dirty="0">
              <a:solidFill>
                <a:srgbClr val="002060"/>
              </a:solidFill>
              <a:ea typeface="Lato"/>
              <a:cs typeface="Lato"/>
              <a:sym typeface="Lato"/>
            </a:endParaRPr>
          </a:p>
          <a:p>
            <a:pPr marL="914400" lvl="0" indent="0" algn="l" rtl="0">
              <a:spcBef>
                <a:spcPts val="0"/>
              </a:spcBef>
              <a:spcAft>
                <a:spcPts val="0"/>
              </a:spcAft>
              <a:buNone/>
            </a:pPr>
            <a:endParaRPr sz="1200" dirty="0">
              <a:solidFill>
                <a:srgbClr val="002060"/>
              </a:solidFill>
              <a:ea typeface="Lato"/>
              <a:cs typeface="Lato"/>
              <a:sym typeface="Lato"/>
            </a:endParaRPr>
          </a:p>
          <a:p>
            <a:pPr marL="0" lvl="0" indent="0" algn="l" rtl="0">
              <a:spcBef>
                <a:spcPts val="0"/>
              </a:spcBef>
              <a:spcAft>
                <a:spcPts val="0"/>
              </a:spcAft>
              <a:buNone/>
            </a:pPr>
            <a:endParaRPr sz="1200" dirty="0">
              <a:solidFill>
                <a:srgbClr val="002060"/>
              </a:solidFill>
              <a:ea typeface="Lato"/>
              <a:cs typeface="Lato"/>
              <a:sym typeface="Lato"/>
            </a:endParaRPr>
          </a:p>
        </p:txBody>
      </p:sp>
      <p:sp>
        <p:nvSpPr>
          <p:cNvPr id="13" name="Titel 1">
            <a:extLst>
              <a:ext uri="{FF2B5EF4-FFF2-40B4-BE49-F238E27FC236}">
                <a16:creationId xmlns:a16="http://schemas.microsoft.com/office/drawing/2014/main" id="{6C3337F7-C1E8-4C3F-98DA-5DB9427892BA}"/>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2227555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49</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Lernort Wald – Funktion und Systematisierung</a:t>
            </a:r>
          </a:p>
        </p:txBody>
      </p:sp>
      <p:sp>
        <p:nvSpPr>
          <p:cNvPr id="14" name="Inhaltsplatzhalter 2">
            <a:extLst>
              <a:ext uri="{FF2B5EF4-FFF2-40B4-BE49-F238E27FC236}">
                <a16:creationId xmlns:a16="http://schemas.microsoft.com/office/drawing/2014/main" id="{D0F162CD-09CD-43D6-86A0-F7AECECEB467}"/>
              </a:ext>
            </a:extLst>
          </p:cNvPr>
          <p:cNvSpPr txBox="1">
            <a:spLocks/>
          </p:cNvSpPr>
          <p:nvPr/>
        </p:nvSpPr>
        <p:spPr bwMode="auto">
          <a:xfrm>
            <a:off x="471990" y="2266736"/>
            <a:ext cx="7988442" cy="389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Arial" panose="020B0604020202020204" pitchFamily="34" charset="0"/>
              <a:buChar char="•"/>
              <a:defRPr/>
            </a:pPr>
            <a:r>
              <a:rPr lang="de-DE" sz="2200" b="0" dirty="0">
                <a:latin typeface="Calibri" panose="020F0502020204030204" pitchFamily="34" charset="0"/>
              </a:rPr>
              <a:t>Wald besitzt Nutz-, Schutz-, Erholungs- und Bildungsfunktion</a:t>
            </a:r>
          </a:p>
          <a:p>
            <a:pPr marL="342900" indent="-342900" eaLnBrk="1" fontAlgn="auto" hangingPunct="1">
              <a:spcAft>
                <a:spcPts val="0"/>
              </a:spcAft>
              <a:buClrTx/>
              <a:buSzTx/>
              <a:buFont typeface="Arial" panose="020B0604020202020204" pitchFamily="34" charset="0"/>
              <a:buChar char="•"/>
              <a:defRPr/>
            </a:pPr>
            <a:r>
              <a:rPr lang="de-DE" sz="2200" b="0" dirty="0">
                <a:latin typeface="Calibri" panose="020F0502020204030204" pitchFamily="34" charset="0"/>
              </a:rPr>
              <a:t>Ziel waldbezogener Umweltbildung: </a:t>
            </a:r>
          </a:p>
          <a:p>
            <a:pPr marL="702900" indent="-342900" eaLnBrk="1" fontAlgn="auto" hangingPunct="1">
              <a:spcAft>
                <a:spcPts val="0"/>
              </a:spcAft>
              <a:buClrTx/>
              <a:buSzTx/>
              <a:buFont typeface="Wingdings" panose="05000000000000000000" pitchFamily="2" charset="2"/>
              <a:buChar char="Ø"/>
              <a:defRPr/>
            </a:pPr>
            <a:r>
              <a:rPr lang="de-DE" sz="2200" b="0" dirty="0">
                <a:latin typeface="Calibri" panose="020F0502020204030204" pitchFamily="34" charset="0"/>
              </a:rPr>
              <a:t>Kindern und Jugendlichen die „Notwendigkeit einer nachhaltigen forstwirtschaftlichen Nutzung der Wälder“ (MLUK Brandenburg, 2013, S. 42) zu vermitteln </a:t>
            </a:r>
          </a:p>
          <a:p>
            <a:pPr marL="702900" indent="-342900" eaLnBrk="1" fontAlgn="auto" hangingPunct="1">
              <a:spcAft>
                <a:spcPts val="600"/>
              </a:spcAft>
              <a:buClrTx/>
              <a:buSzTx/>
              <a:buFont typeface="Wingdings" panose="05000000000000000000" pitchFamily="2" charset="2"/>
              <a:buChar char="Ø"/>
              <a:defRPr/>
            </a:pPr>
            <a:r>
              <a:rPr lang="de-DE" sz="2200" b="0" dirty="0">
                <a:latin typeface="Calibri" panose="020F0502020204030204" pitchFamily="34" charset="0"/>
              </a:rPr>
              <a:t>Aspekte eines verantwortungsvollen Umgangs mit der Natur zu vermitteln</a:t>
            </a:r>
          </a:p>
          <a:p>
            <a:pPr eaLnBrk="1" fontAlgn="auto" hangingPunct="1">
              <a:spcAft>
                <a:spcPts val="0"/>
              </a:spcAft>
              <a:buClrTx/>
              <a:buSzTx/>
              <a:defRPr/>
            </a:pPr>
            <a:r>
              <a:rPr lang="de-DE" sz="2200" b="0" dirty="0">
                <a:latin typeface="Calibri" panose="020F0502020204030204" pitchFamily="34" charset="0"/>
              </a:rPr>
              <a:t>Systematisierung „Lernort Wald“</a:t>
            </a:r>
          </a:p>
          <a:p>
            <a:pPr marL="342900" indent="-342900" eaLnBrk="1" fontAlgn="auto" hangingPunct="1">
              <a:spcAft>
                <a:spcPts val="0"/>
              </a:spcAft>
              <a:buClrTx/>
              <a:buSzTx/>
              <a:buFont typeface="Arial" panose="020B0604020202020204" pitchFamily="34" charset="0"/>
              <a:buChar char="•"/>
              <a:defRPr/>
            </a:pPr>
            <a:r>
              <a:rPr lang="de-DE" sz="2200" b="0" dirty="0">
                <a:latin typeface="Calibri" panose="020F0502020204030204" pitchFamily="34" charset="0"/>
              </a:rPr>
              <a:t>Kategorien: sekundärer Lernort ohne Bildungsauftrag (wenn nicht durch waldpädagogisches Personal angeleitet)</a:t>
            </a:r>
          </a:p>
        </p:txBody>
      </p:sp>
      <p:sp>
        <p:nvSpPr>
          <p:cNvPr id="11" name="Titel 1">
            <a:extLst>
              <a:ext uri="{FF2B5EF4-FFF2-40B4-BE49-F238E27FC236}">
                <a16:creationId xmlns:a16="http://schemas.microsoft.com/office/drawing/2014/main" id="{09DA6EDD-0166-4F4E-A8D8-B6675E60DBA2}"/>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51754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39FAF-D7B2-4347-B8C1-00D8ECBA233B}"/>
              </a:ext>
            </a:extLst>
          </p:cNvPr>
          <p:cNvSpPr>
            <a:spLocks noGrp="1"/>
          </p:cNvSpPr>
          <p:nvPr>
            <p:ph type="title"/>
          </p:nvPr>
        </p:nvSpPr>
        <p:spPr>
          <a:xfrm>
            <a:off x="1257300" y="1052736"/>
            <a:ext cx="7886700" cy="576064"/>
          </a:xfrm>
        </p:spPr>
        <p:txBody>
          <a:bodyPr/>
          <a:lstStyle/>
          <a:p>
            <a:pPr marL="514350" indent="-514350" algn="r">
              <a:buFont typeface="+mj-lt"/>
              <a:buAutoNum type="romanUcPeriod"/>
            </a:pPr>
            <a:r>
              <a:rPr lang="de-DE" altLang="de-DE" b="0" kern="0" dirty="0">
                <a:solidFill>
                  <a:srgbClr val="002060"/>
                </a:solidFill>
                <a:latin typeface="Calibri" panose="020F0502020204030204" pitchFamily="34" charset="0"/>
                <a:ea typeface="+mj-ea"/>
                <a:cs typeface="+mj-cs"/>
              </a:rPr>
              <a:t>Zur Anwesenheit und Materialbereitstellung</a:t>
            </a:r>
            <a:endParaRPr lang="de-DE" dirty="0"/>
          </a:p>
        </p:txBody>
      </p:sp>
      <p:sp>
        <p:nvSpPr>
          <p:cNvPr id="3" name="Inhaltsplatzhalter 2">
            <a:extLst>
              <a:ext uri="{FF2B5EF4-FFF2-40B4-BE49-F238E27FC236}">
                <a16:creationId xmlns:a16="http://schemas.microsoft.com/office/drawing/2014/main" id="{535C4C79-E828-4800-9AA8-3D621535EADE}"/>
              </a:ext>
            </a:extLst>
          </p:cNvPr>
          <p:cNvSpPr>
            <a:spLocks noGrp="1"/>
          </p:cNvSpPr>
          <p:nvPr>
            <p:ph idx="1"/>
          </p:nvPr>
        </p:nvSpPr>
        <p:spPr>
          <a:xfrm>
            <a:off x="539553" y="1677928"/>
            <a:ext cx="7975798" cy="4116115"/>
          </a:xfrm>
        </p:spPr>
        <p:txBody>
          <a:bodyPr/>
          <a:lstStyle/>
          <a:p>
            <a:r>
              <a:rPr lang="de-DE" altLang="de-DE" sz="2000" dirty="0">
                <a:solidFill>
                  <a:srgbClr val="0D2C5A"/>
                </a:solidFill>
                <a:latin typeface="Calibri" panose="020F0502020204030204" pitchFamily="34" charset="0"/>
              </a:rPr>
              <a:t>Anwesenheit?				</a:t>
            </a:r>
          </a:p>
          <a:p>
            <a:endParaRPr lang="de-DE" altLang="de-DE" sz="2000" dirty="0">
              <a:solidFill>
                <a:srgbClr val="0D2C5A"/>
              </a:solidFill>
              <a:latin typeface="Calibri" panose="020F0502020204030204" pitchFamily="34" charset="0"/>
            </a:endParaRPr>
          </a:p>
          <a:p>
            <a:endParaRPr lang="de-DE" altLang="de-DE" sz="2000" dirty="0">
              <a:solidFill>
                <a:srgbClr val="0D2C5A"/>
              </a:solidFill>
              <a:latin typeface="Calibri" panose="020F0502020204030204" pitchFamily="34" charset="0"/>
            </a:endParaRPr>
          </a:p>
          <a:p>
            <a:endParaRPr lang="de-DE" altLang="de-DE" sz="2000" dirty="0">
              <a:solidFill>
                <a:srgbClr val="0D2C5A"/>
              </a:solidFill>
              <a:latin typeface="Calibri" panose="020F0502020204030204" pitchFamily="34" charset="0"/>
            </a:endParaRPr>
          </a:p>
          <a:p>
            <a:r>
              <a:rPr lang="de-DE" altLang="de-DE" sz="2000" dirty="0">
                <a:solidFill>
                  <a:srgbClr val="0D2C5A"/>
                </a:solidFill>
                <a:latin typeface="Calibri" panose="020F0502020204030204" pitchFamily="34" charset="0"/>
              </a:rPr>
              <a:t>Material?	</a:t>
            </a:r>
            <a:br>
              <a:rPr lang="de-DE" altLang="de-DE" sz="2000" dirty="0">
                <a:solidFill>
                  <a:srgbClr val="0D2C5A"/>
                </a:solidFill>
                <a:latin typeface="Calibri" panose="020F0502020204030204" pitchFamily="34" charset="0"/>
              </a:rPr>
            </a:br>
            <a:endParaRPr lang="de-DE" altLang="de-DE" sz="2000" dirty="0">
              <a:solidFill>
                <a:srgbClr val="0D2C5A"/>
              </a:solidFill>
              <a:latin typeface="Calibri" panose="020F0502020204030204" pitchFamily="34" charset="0"/>
            </a:endParaRPr>
          </a:p>
          <a:p>
            <a:endParaRPr lang="de-DE" altLang="de-DE" sz="2000" dirty="0">
              <a:solidFill>
                <a:srgbClr val="0D2C5A"/>
              </a:solidFill>
              <a:latin typeface="Calibri" panose="020F0502020204030204" pitchFamily="34" charset="0"/>
            </a:endParaRPr>
          </a:p>
          <a:p>
            <a:endParaRPr lang="de-DE" altLang="de-DE" sz="2000" dirty="0">
              <a:solidFill>
                <a:srgbClr val="0D2C5A"/>
              </a:solidFill>
              <a:latin typeface="Calibri" panose="020F0502020204030204" pitchFamily="34" charset="0"/>
            </a:endParaRPr>
          </a:p>
          <a:p>
            <a:r>
              <a:rPr lang="de-DE" altLang="de-DE" sz="2000" dirty="0">
                <a:solidFill>
                  <a:srgbClr val="0D2C5A"/>
                </a:solidFill>
                <a:latin typeface="Calibri" panose="020F0502020204030204" pitchFamily="34" charset="0"/>
              </a:rPr>
              <a:t>Präsentationen?</a:t>
            </a:r>
            <a:endParaRPr lang="de-DE" sz="2000" dirty="0">
              <a:solidFill>
                <a:srgbClr val="0D2C5A"/>
              </a:solidFill>
            </a:endParaRPr>
          </a:p>
          <a:p>
            <a:endParaRPr lang="de-DE" dirty="0">
              <a:solidFill>
                <a:srgbClr val="0D2C5A"/>
              </a:solidFill>
            </a:endParaRPr>
          </a:p>
        </p:txBody>
      </p:sp>
      <p:sp>
        <p:nvSpPr>
          <p:cNvPr id="4" name="Foliennummernplatzhalter 3">
            <a:extLst>
              <a:ext uri="{FF2B5EF4-FFF2-40B4-BE49-F238E27FC236}">
                <a16:creationId xmlns:a16="http://schemas.microsoft.com/office/drawing/2014/main" id="{07A333A9-AEE4-4475-9639-6F9A5D5BE524}"/>
              </a:ext>
            </a:extLst>
          </p:cNvPr>
          <p:cNvSpPr>
            <a:spLocks noGrp="1"/>
          </p:cNvSpPr>
          <p:nvPr>
            <p:ph type="sldNum" sz="quarter" idx="4"/>
          </p:nvPr>
        </p:nvSpPr>
        <p:spPr/>
        <p:txBody>
          <a:bodyPr/>
          <a:lstStyle/>
          <a:p>
            <a:fld id="{80820C91-F7CE-483F-AA17-44F7CB82C640}" type="slidenum">
              <a:rPr lang="de-DE" smtClean="0"/>
              <a:pPr/>
              <a:t>5</a:t>
            </a:fld>
            <a:endParaRPr lang="de-DE" dirty="0"/>
          </a:p>
        </p:txBody>
      </p:sp>
      <p:sp>
        <p:nvSpPr>
          <p:cNvPr id="5" name="Fußzeilenplatzhalter 4">
            <a:extLst>
              <a:ext uri="{FF2B5EF4-FFF2-40B4-BE49-F238E27FC236}">
                <a16:creationId xmlns:a16="http://schemas.microsoft.com/office/drawing/2014/main" id="{0E5859C4-B806-4D04-8BD0-ED1A4FB53096}"/>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pic>
        <p:nvPicPr>
          <p:cNvPr id="7" name="Grafik 4">
            <a:extLst>
              <a:ext uri="{FF2B5EF4-FFF2-40B4-BE49-F238E27FC236}">
                <a16:creationId xmlns:a16="http://schemas.microsoft.com/office/drawing/2014/main" id="{EE06F452-477B-4BCB-8FDE-2A80E9AEB0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2053" y="3665392"/>
            <a:ext cx="2321446" cy="23214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4799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50</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Lernort Wald – Begründung/Potenzial</a:t>
            </a:r>
          </a:p>
        </p:txBody>
      </p:sp>
      <p:sp>
        <p:nvSpPr>
          <p:cNvPr id="14" name="Inhaltsplatzhalter 2">
            <a:extLst>
              <a:ext uri="{FF2B5EF4-FFF2-40B4-BE49-F238E27FC236}">
                <a16:creationId xmlns:a16="http://schemas.microsoft.com/office/drawing/2014/main" id="{D0F162CD-09CD-43D6-86A0-F7AECECEB467}"/>
              </a:ext>
            </a:extLst>
          </p:cNvPr>
          <p:cNvSpPr txBox="1">
            <a:spLocks/>
          </p:cNvSpPr>
          <p:nvPr/>
        </p:nvSpPr>
        <p:spPr bwMode="auto">
          <a:xfrm>
            <a:off x="471990" y="2204864"/>
            <a:ext cx="7988442" cy="416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1800" dirty="0">
                <a:latin typeface="+mn-lt"/>
              </a:rPr>
              <a:t>Veränderte Bedingungen von Kindheit (seit 1970/80er Jahre)</a:t>
            </a:r>
          </a:p>
          <a:p>
            <a:pPr marL="342900" indent="-342900" eaLnBrk="1" fontAlgn="auto" hangingPunct="1">
              <a:spcAft>
                <a:spcPts val="0"/>
              </a:spcAft>
              <a:buClrTx/>
              <a:buSzTx/>
              <a:buFont typeface="Wingdings" panose="05000000000000000000" pitchFamily="2" charset="2"/>
              <a:buChar char="Ø"/>
              <a:defRPr/>
            </a:pPr>
            <a:r>
              <a:rPr lang="de-DE" sz="1800" b="0" dirty="0">
                <a:latin typeface="+mn-lt"/>
              </a:rPr>
              <a:t>Neue Medien und Konsum:</a:t>
            </a:r>
          </a:p>
          <a:p>
            <a:pPr marL="800100" lvl="1" indent="-342900" eaLnBrk="1" fontAlgn="auto" hangingPunct="1">
              <a:spcAft>
                <a:spcPts val="200"/>
              </a:spcAft>
              <a:buClrTx/>
              <a:buSzTx/>
              <a:buFont typeface="Arial" panose="020B0604020202020204" pitchFamily="34" charset="0"/>
              <a:buChar char="•"/>
              <a:defRPr/>
            </a:pPr>
            <a:r>
              <a:rPr lang="de-DE" sz="1800" b="0" dirty="0">
                <a:solidFill>
                  <a:srgbClr val="0D2C5A"/>
                </a:solidFill>
                <a:latin typeface="+mn-lt"/>
                <a:cs typeface="Calibri" panose="020F0502020204030204" pitchFamily="34" charset="0"/>
              </a:rPr>
              <a:t>rasante Zunahme und Veränderung des Medienkonsums</a:t>
            </a:r>
          </a:p>
          <a:p>
            <a:pPr marL="800100" lvl="1" indent="-342900" eaLnBrk="1" fontAlgn="auto" hangingPunct="1">
              <a:spcAft>
                <a:spcPts val="200"/>
              </a:spcAft>
              <a:buClrTx/>
              <a:buSzTx/>
              <a:buFont typeface="Arial" panose="020B0604020202020204" pitchFamily="34" charset="0"/>
              <a:buChar char="•"/>
              <a:defRPr/>
            </a:pPr>
            <a:r>
              <a:rPr lang="de-DE" sz="1800" b="0" dirty="0">
                <a:solidFill>
                  <a:srgbClr val="0D2C5A"/>
                </a:solidFill>
                <a:latin typeface="+mn-lt"/>
                <a:cs typeface="Calibri" panose="020F0502020204030204" pitchFamily="34" charset="0"/>
              </a:rPr>
              <a:t>Umgang mit Neuen Medien für Kinder selbstverständlicher Teil des Aufwachsens </a:t>
            </a:r>
          </a:p>
          <a:p>
            <a:pPr marL="800100" lvl="1" indent="-342900" eaLnBrk="1" fontAlgn="auto" hangingPunct="1">
              <a:spcAft>
                <a:spcPts val="200"/>
              </a:spcAft>
              <a:buClrTx/>
              <a:buSzTx/>
              <a:buFont typeface="Arial" panose="020B0604020202020204" pitchFamily="34" charset="0"/>
              <a:buChar char="•"/>
              <a:defRPr/>
            </a:pPr>
            <a:r>
              <a:rPr lang="de-DE" sz="1800" b="0" dirty="0">
                <a:solidFill>
                  <a:srgbClr val="0D2C5A"/>
                </a:solidFill>
                <a:latin typeface="+mn-lt"/>
                <a:cs typeface="Calibri" panose="020F0502020204030204" pitchFamily="34" charset="0"/>
              </a:rPr>
              <a:t>Problem: Verschwinden von „Erfahrungen aus erster Hand“</a:t>
            </a:r>
            <a:endParaRPr lang="de-DE" sz="1800" b="0" dirty="0">
              <a:latin typeface="+mn-lt"/>
            </a:endParaRPr>
          </a:p>
          <a:p>
            <a:pPr marL="342900" indent="-342900" eaLnBrk="1" fontAlgn="auto" hangingPunct="1">
              <a:spcAft>
                <a:spcPts val="0"/>
              </a:spcAft>
              <a:buClrTx/>
              <a:buSzTx/>
              <a:buFont typeface="Wingdings" panose="05000000000000000000" pitchFamily="2" charset="2"/>
              <a:buChar char="Ø"/>
              <a:defRPr/>
            </a:pPr>
            <a:r>
              <a:rPr lang="de-DE" sz="1800" b="0" dirty="0">
                <a:latin typeface="+mn-lt"/>
              </a:rPr>
              <a:t>Freizeitgestaltung</a:t>
            </a:r>
          </a:p>
          <a:p>
            <a:pPr marL="800100" lvl="1" indent="-342900" eaLnBrk="1" fontAlgn="auto" hangingPunct="1">
              <a:spcAft>
                <a:spcPts val="0"/>
              </a:spcAft>
              <a:buClrTx/>
              <a:buSzTx/>
              <a:buFont typeface="Arial" panose="020B0604020202020204" pitchFamily="34" charset="0"/>
              <a:buChar char="•"/>
              <a:defRPr/>
            </a:pPr>
            <a:r>
              <a:rPr lang="de-DE" sz="1800" b="0" dirty="0">
                <a:latin typeface="+mn-lt"/>
              </a:rPr>
              <a:t>zunehmend institutionalisiert in Form von Förder- und Freizeitangeboten schon für junge Kinder (Vereine, Clubs, ...)</a:t>
            </a:r>
          </a:p>
          <a:p>
            <a:pPr marL="342900" indent="-342900" eaLnBrk="1" fontAlgn="auto" hangingPunct="1">
              <a:spcAft>
                <a:spcPts val="0"/>
              </a:spcAft>
              <a:buClrTx/>
              <a:buSzTx/>
              <a:buFont typeface="Wingdings" panose="05000000000000000000" pitchFamily="2" charset="2"/>
              <a:buChar char="Ø"/>
              <a:defRPr/>
            </a:pPr>
            <a:r>
              <a:rPr lang="de-DE" sz="1800" b="0" dirty="0">
                <a:latin typeface="+mn-lt"/>
              </a:rPr>
              <a:t>Wohlbefinden</a:t>
            </a:r>
          </a:p>
          <a:p>
            <a:pPr marL="800100" lvl="1" indent="-342900" eaLnBrk="1" fontAlgn="auto" hangingPunct="1">
              <a:spcAft>
                <a:spcPts val="0"/>
              </a:spcAft>
              <a:buClrTx/>
              <a:buSzTx/>
              <a:buFont typeface="Arial" panose="020B0604020202020204" pitchFamily="34" charset="0"/>
              <a:buChar char="•"/>
              <a:defRPr/>
            </a:pPr>
            <a:r>
              <a:rPr lang="de-DE" sz="1800" b="0" dirty="0">
                <a:latin typeface="+mn-lt"/>
              </a:rPr>
              <a:t>Perspektive der Kulturpessimisten: Medienkinder, Konsumkinder, Scheidungskinder, etc. → moderne Kindheit als Defizitkindheit</a:t>
            </a:r>
          </a:p>
          <a:p>
            <a:pPr marL="800100" lvl="1" indent="-342900" eaLnBrk="1" fontAlgn="auto" hangingPunct="1">
              <a:spcAft>
                <a:spcPts val="0"/>
              </a:spcAft>
              <a:buClrTx/>
              <a:buSzTx/>
              <a:buFont typeface="Arial" panose="020B0604020202020204" pitchFamily="34" charset="0"/>
              <a:buChar char="•"/>
              <a:defRPr/>
            </a:pPr>
            <a:endParaRPr lang="de-DE" sz="1800" b="0" dirty="0">
              <a:latin typeface="+mn-lt"/>
            </a:endParaRPr>
          </a:p>
        </p:txBody>
      </p:sp>
      <p:sp>
        <p:nvSpPr>
          <p:cNvPr id="11" name="Titel 1">
            <a:extLst>
              <a:ext uri="{FF2B5EF4-FFF2-40B4-BE49-F238E27FC236}">
                <a16:creationId xmlns:a16="http://schemas.microsoft.com/office/drawing/2014/main" id="{29100F4F-4C01-409C-9504-721F413DBEC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1452474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51</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Lernort Wald – Begründung/Potenzial</a:t>
            </a:r>
          </a:p>
        </p:txBody>
      </p:sp>
      <p:sp>
        <p:nvSpPr>
          <p:cNvPr id="14" name="Inhaltsplatzhalter 2">
            <a:extLst>
              <a:ext uri="{FF2B5EF4-FFF2-40B4-BE49-F238E27FC236}">
                <a16:creationId xmlns:a16="http://schemas.microsoft.com/office/drawing/2014/main" id="{D0F162CD-09CD-43D6-86A0-F7AECECEB467}"/>
              </a:ext>
            </a:extLst>
          </p:cNvPr>
          <p:cNvSpPr txBox="1">
            <a:spLocks/>
          </p:cNvSpPr>
          <p:nvPr/>
        </p:nvSpPr>
        <p:spPr bwMode="auto">
          <a:xfrm>
            <a:off x="471990" y="2266736"/>
            <a:ext cx="7988442" cy="4042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600"/>
              </a:spcAft>
              <a:buClrTx/>
              <a:buSzTx/>
              <a:buFont typeface="Arial" panose="020B0604020202020204" pitchFamily="34" charset="0"/>
              <a:buChar char="•"/>
              <a:defRPr/>
            </a:pPr>
            <a:r>
              <a:rPr lang="de-DE" sz="2000" b="0" dirty="0">
                <a:latin typeface="+mn-lt"/>
              </a:rPr>
              <a:t>Wald als Ökosystem ist ein Geflecht von voneinander abhängigen Elementen </a:t>
            </a:r>
            <a:r>
              <a:rPr lang="de-DE" sz="2000" b="0" dirty="0">
                <a:latin typeface="+mn-lt"/>
                <a:sym typeface="Wingdings" panose="05000000000000000000" pitchFamily="2" charset="2"/>
              </a:rPr>
              <a:t> Bezug zum ganzheitlichen Lernen</a:t>
            </a:r>
          </a:p>
          <a:p>
            <a:pPr marL="342900" indent="-342900" eaLnBrk="1" fontAlgn="auto" hangingPunct="1">
              <a:spcAft>
                <a:spcPts val="600"/>
              </a:spcAft>
              <a:buClrTx/>
              <a:buSzTx/>
              <a:buFont typeface="Arial" panose="020B0604020202020204" pitchFamily="34" charset="0"/>
              <a:buChar char="•"/>
              <a:defRPr/>
            </a:pPr>
            <a:r>
              <a:rPr lang="de-DE" sz="2000" b="0" dirty="0">
                <a:latin typeface="+mn-lt"/>
              </a:rPr>
              <a:t>unmittelbare Naturbegegnung / originale Begegnung mit der belebten und unbelebten Natur </a:t>
            </a:r>
            <a:r>
              <a:rPr lang="de-DE" sz="2000" b="0" dirty="0">
                <a:latin typeface="+mn-lt"/>
                <a:sym typeface="Wingdings" panose="05000000000000000000" pitchFamily="2" charset="2"/>
              </a:rPr>
              <a:t></a:t>
            </a:r>
            <a:r>
              <a:rPr lang="de-DE" sz="2000" b="0" dirty="0">
                <a:latin typeface="+mn-lt"/>
              </a:rPr>
              <a:t> Aufbau einer tieferen Naturverbundenheit, positiven Umwelteinstellung und naturschützenden Haltung </a:t>
            </a:r>
          </a:p>
          <a:p>
            <a:pPr marL="342900" indent="-342900" eaLnBrk="1" fontAlgn="auto" hangingPunct="1">
              <a:spcAft>
                <a:spcPts val="600"/>
              </a:spcAft>
              <a:buClrTx/>
              <a:buSzTx/>
              <a:buFont typeface="Arial" panose="020B0604020202020204" pitchFamily="34" charset="0"/>
              <a:buChar char="•"/>
              <a:defRPr/>
            </a:pPr>
            <a:r>
              <a:rPr lang="de-DE" sz="2000" b="0" dirty="0">
                <a:latin typeface="+mn-lt"/>
              </a:rPr>
              <a:t>hohes Erkundungspotenzial fördert Körper- und Sinneswahrnehmung</a:t>
            </a:r>
          </a:p>
          <a:p>
            <a:pPr marL="342900" indent="-342900" eaLnBrk="1" fontAlgn="auto" hangingPunct="1">
              <a:spcAft>
                <a:spcPts val="600"/>
              </a:spcAft>
              <a:buClrTx/>
              <a:buSzTx/>
              <a:buFont typeface="Arial" panose="020B0604020202020204" pitchFamily="34" charset="0"/>
              <a:buChar char="•"/>
              <a:defRPr/>
            </a:pPr>
            <a:r>
              <a:rPr lang="de-DE" sz="2000" b="0" dirty="0">
                <a:latin typeface="+mn-lt"/>
              </a:rPr>
              <a:t>ermöglicht die Chance, Naturphänomene zu erleben, zu untersuchen, zu verstehen und zu reflektieren</a:t>
            </a:r>
          </a:p>
          <a:p>
            <a:pPr marL="342900" indent="-342900" eaLnBrk="1" fontAlgn="auto" hangingPunct="1">
              <a:spcAft>
                <a:spcPts val="600"/>
              </a:spcAft>
              <a:buClrTx/>
              <a:buSzTx/>
              <a:buFont typeface="Arial" panose="020B0604020202020204" pitchFamily="34" charset="0"/>
              <a:buChar char="•"/>
              <a:defRPr/>
            </a:pPr>
            <a:r>
              <a:rPr lang="de-DE" sz="2000" b="0" dirty="0">
                <a:latin typeface="+mn-lt"/>
              </a:rPr>
              <a:t>fördert das Wohlbefinden und stärkt die kindliche Entwicklung</a:t>
            </a:r>
          </a:p>
          <a:p>
            <a:pPr marL="342900" indent="-342900" eaLnBrk="1" fontAlgn="auto" hangingPunct="1">
              <a:spcAft>
                <a:spcPts val="600"/>
              </a:spcAft>
              <a:buClrTx/>
              <a:buSzTx/>
              <a:buFont typeface="Arial" panose="020B0604020202020204" pitchFamily="34" charset="0"/>
              <a:buChar char="•"/>
              <a:defRPr/>
            </a:pPr>
            <a:r>
              <a:rPr lang="de-DE" sz="2000" b="0" dirty="0">
                <a:latin typeface="+mn-lt"/>
              </a:rPr>
              <a:t>Gruppenkontext: Ausbau motorischer, kooperativer und kommunikativer Fähigkeiten ausgebaut und Stärkung des Sozialverhaltens untereinander</a:t>
            </a:r>
          </a:p>
          <a:p>
            <a:pPr marL="342900" indent="-342900" eaLnBrk="1" fontAlgn="auto" hangingPunct="1">
              <a:spcAft>
                <a:spcPts val="600"/>
              </a:spcAft>
              <a:buClrTx/>
              <a:buSzTx/>
              <a:buFont typeface="Arial" panose="020B0604020202020204" pitchFamily="34" charset="0"/>
              <a:buChar char="•"/>
              <a:defRPr/>
            </a:pPr>
            <a:r>
              <a:rPr lang="de-DE" sz="2000" b="0" dirty="0">
                <a:latin typeface="+mn-lt"/>
              </a:rPr>
              <a:t>unterschiedlichste Möglichkeiten der Bewegung, des Forschens, des Sammelns neuer sinnlicher Erfahrungen</a:t>
            </a:r>
          </a:p>
        </p:txBody>
      </p:sp>
      <p:sp>
        <p:nvSpPr>
          <p:cNvPr id="11" name="Titel 1">
            <a:extLst>
              <a:ext uri="{FF2B5EF4-FFF2-40B4-BE49-F238E27FC236}">
                <a16:creationId xmlns:a16="http://schemas.microsoft.com/office/drawing/2014/main" id="{AB31EFC6-B3F3-49C2-9D4F-6E714F096B3A}"/>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2166027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52</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Außerschulische Lernorte und außersch. Lernen – Definition </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804780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eaLnBrk="1" fontAlgn="auto" hangingPunct="1">
              <a:spcAft>
                <a:spcPts val="600"/>
              </a:spcAft>
              <a:buClrTx/>
              <a:buSzTx/>
              <a:defRPr/>
            </a:pPr>
            <a:r>
              <a:rPr lang="de-DE" sz="2000" dirty="0">
                <a:latin typeface="Calibri" panose="020F0502020204030204" pitchFamily="34" charset="0"/>
              </a:rPr>
              <a:t>Außerschulische Lernorte:</a:t>
            </a:r>
          </a:p>
          <a:p>
            <a:pPr eaLnBrk="1" fontAlgn="auto" hangingPunct="1">
              <a:spcAft>
                <a:spcPts val="1800"/>
              </a:spcAft>
              <a:buClrTx/>
              <a:buSzTx/>
              <a:defRPr/>
            </a:pPr>
            <a:r>
              <a:rPr lang="de-DE" sz="2000" b="0" dirty="0">
                <a:latin typeface="Calibri" panose="020F0502020204030204" pitchFamily="34" charset="0"/>
              </a:rPr>
              <a:t>„Orte außerhalb des unmittelbaren Schulbereichs, die dem Grundsatz der originalen Begegnung Rechnung tragen und Lernprozesse bei den Kindern anbahnen, weiterführen oder ergänzen“ </a:t>
            </a:r>
            <a:r>
              <a:rPr lang="de-DE" sz="1400" b="0" dirty="0">
                <a:latin typeface="Calibri" panose="020F0502020204030204" pitchFamily="34" charset="0"/>
              </a:rPr>
              <a:t>(Fournés 2008, S. 2)</a:t>
            </a:r>
          </a:p>
          <a:p>
            <a:pPr eaLnBrk="1" fontAlgn="auto" hangingPunct="1">
              <a:spcAft>
                <a:spcPts val="600"/>
              </a:spcAft>
              <a:buClrTx/>
              <a:buSzTx/>
              <a:defRPr/>
            </a:pPr>
            <a:r>
              <a:rPr lang="de-DE" sz="2000" dirty="0">
                <a:latin typeface="Calibri" panose="020F0502020204030204" pitchFamily="34" charset="0"/>
              </a:rPr>
              <a:t>Außerschulisches Lernen:</a:t>
            </a:r>
          </a:p>
          <a:p>
            <a:pPr eaLnBrk="1" fontAlgn="auto" hangingPunct="1">
              <a:spcAft>
                <a:spcPts val="0"/>
              </a:spcAft>
              <a:buClrTx/>
              <a:buSzTx/>
              <a:defRPr/>
            </a:pPr>
            <a:r>
              <a:rPr lang="de-DE" sz="2000" b="0" dirty="0">
                <a:latin typeface="Calibri" panose="020F0502020204030204" pitchFamily="34" charset="0"/>
              </a:rPr>
              <a:t>„Außerschulisches Lernen findet immer dann statt, wenn sich Schüler außerhalb des Schulgebäudes oder außerhalb des schulischen Rahmens mit einem originalen Lerngegenstand unter gezielter pädagogischer Anleitung auseinandersetzen“ </a:t>
            </a:r>
            <a:r>
              <a:rPr lang="de-DE" sz="1400" b="0" dirty="0">
                <a:latin typeface="Calibri" panose="020F0502020204030204" pitchFamily="34" charset="0"/>
              </a:rPr>
              <a:t>(Sauerborn &amp; </a:t>
            </a:r>
            <a:r>
              <a:rPr lang="de-DE" sz="1400" b="0" dirty="0" err="1">
                <a:latin typeface="Calibri" panose="020F0502020204030204" pitchFamily="34" charset="0"/>
              </a:rPr>
              <a:t>Brühne</a:t>
            </a:r>
            <a:r>
              <a:rPr lang="de-DE" sz="1400" b="0" dirty="0">
                <a:latin typeface="Calibri" panose="020F0502020204030204" pitchFamily="34" charset="0"/>
              </a:rPr>
              <a:t> 2022, S. 11)</a:t>
            </a: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sp>
        <p:nvSpPr>
          <p:cNvPr id="14" name="Titel 1">
            <a:extLst>
              <a:ext uri="{FF2B5EF4-FFF2-40B4-BE49-F238E27FC236}">
                <a16:creationId xmlns:a16="http://schemas.microsoft.com/office/drawing/2014/main" id="{70489195-F6ED-403A-8629-0AAE772D494B}"/>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40096569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53</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Außerschulische Lernorte – Chancen und Herausforderungen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4028002" cy="407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0" lvl="1" algn="ctr" eaLnBrk="1" fontAlgn="auto" hangingPunct="1">
              <a:spcAft>
                <a:spcPts val="600"/>
              </a:spcAft>
              <a:buClrTx/>
              <a:buSzTx/>
              <a:defRPr/>
            </a:pPr>
            <a:r>
              <a:rPr lang="de-DE" sz="1900" dirty="0">
                <a:highlight>
                  <a:srgbClr val="DEE7D1"/>
                </a:highlight>
                <a:latin typeface="Calibri" panose="020F0502020204030204" pitchFamily="34" charset="0"/>
              </a:rPr>
              <a:t>Chancen</a:t>
            </a:r>
            <a:endParaRPr lang="de-DE" sz="1800" dirty="0">
              <a:highlight>
                <a:srgbClr val="DEE7D1"/>
              </a:highlight>
              <a:latin typeface="Calibri" panose="020F0502020204030204" pitchFamily="34" charset="0"/>
            </a:endParaRP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Lebenswelt- und Realitätsbezug </a:t>
            </a: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Ermöglichung von Primärerfahrungen</a:t>
            </a: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handlungsorientiertes, kooperatives und selbstgesteuertes Lernen</a:t>
            </a: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Kennenlernen unterschiedlicher Arbeits- und Lebensbereiche</a:t>
            </a: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Erschließen schulischer Themen durch neue Herangehensweise </a:t>
            </a: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Ansprechen versch. Wahrnehmungs- und Lernkanäle</a:t>
            </a:r>
          </a:p>
          <a:p>
            <a:pPr marL="342900" lvl="1" indent="-342900" eaLnBrk="1" fontAlgn="auto" hangingPunct="1">
              <a:spcAft>
                <a:spcPts val="300"/>
              </a:spcAft>
              <a:buClrTx/>
              <a:buSzTx/>
              <a:buFont typeface="Arial" panose="020B0604020202020204" pitchFamily="34" charset="0"/>
              <a:buChar char="•"/>
              <a:defRPr/>
            </a:pPr>
            <a:r>
              <a:rPr lang="de-DE" sz="1800" b="0" dirty="0">
                <a:latin typeface="Calibri" panose="020F0502020204030204" pitchFamily="34" charset="0"/>
              </a:rPr>
              <a:t>Möglichkeit des vernetzten Denkens im Sinne eines fächerübergreifenden bzw. fächerverbindenden Arbeitens</a:t>
            </a:r>
          </a:p>
          <a:p>
            <a:pPr marL="342900" lvl="1" indent="-342900" eaLnBrk="1" fontAlgn="auto" hangingPunct="1">
              <a:spcAft>
                <a:spcPts val="600"/>
              </a:spcAft>
              <a:buClrTx/>
              <a:buSzTx/>
              <a:buFont typeface="Arial" panose="020B0604020202020204" pitchFamily="34" charset="0"/>
              <a:buChar char="•"/>
              <a:defRPr/>
            </a:pPr>
            <a:endParaRPr lang="de-DE" sz="1800" b="0" dirty="0">
              <a:latin typeface="Calibri" panose="020F0502020204030204" pitchFamily="34" charset="0"/>
            </a:endParaRPr>
          </a:p>
        </p:txBody>
      </p:sp>
      <p:sp>
        <p:nvSpPr>
          <p:cNvPr id="15" name="Inhaltsplatzhalter 2">
            <a:extLst>
              <a:ext uri="{FF2B5EF4-FFF2-40B4-BE49-F238E27FC236}">
                <a16:creationId xmlns:a16="http://schemas.microsoft.com/office/drawing/2014/main" id="{BAE47086-1CB8-4769-A1D6-96A3FE7D917C}"/>
              </a:ext>
            </a:extLst>
          </p:cNvPr>
          <p:cNvSpPr txBox="1">
            <a:spLocks/>
          </p:cNvSpPr>
          <p:nvPr/>
        </p:nvSpPr>
        <p:spPr bwMode="auto">
          <a:xfrm>
            <a:off x="4644010" y="2266737"/>
            <a:ext cx="4028002" cy="407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0" lvl="1" algn="ctr" eaLnBrk="1" fontAlgn="auto" hangingPunct="1">
              <a:spcAft>
                <a:spcPts val="600"/>
              </a:spcAft>
              <a:buClrTx/>
              <a:buSzTx/>
              <a:defRPr/>
            </a:pPr>
            <a:r>
              <a:rPr lang="de-DE" sz="1800" dirty="0">
                <a:highlight>
                  <a:srgbClr val="DEE7D1"/>
                </a:highlight>
                <a:latin typeface="Calibri" panose="020F0502020204030204" pitchFamily="34" charset="0"/>
              </a:rPr>
              <a:t>Herausforderungen</a:t>
            </a:r>
          </a:p>
          <a:p>
            <a:pPr marL="342900" lvl="1" indent="-342900" eaLnBrk="1" fontAlgn="auto" hangingPunct="1">
              <a:spcAft>
                <a:spcPts val="300"/>
              </a:spcAft>
              <a:buClrTx/>
              <a:buSzTx/>
              <a:buFont typeface="Arial" panose="020B0604020202020204" pitchFamily="34" charset="0"/>
              <a:buChar char="•"/>
              <a:defRPr/>
            </a:pPr>
            <a:r>
              <a:rPr lang="de-DE" sz="1700" b="0" dirty="0">
                <a:latin typeface="Calibri" panose="020F0502020204030204" pitchFamily="34" charset="0"/>
              </a:rPr>
              <a:t>Zeitlicher Planungsaufwand </a:t>
            </a:r>
          </a:p>
          <a:p>
            <a:pPr marL="342900" lvl="1" indent="-342900" eaLnBrk="1" fontAlgn="auto" hangingPunct="1">
              <a:spcAft>
                <a:spcPts val="300"/>
              </a:spcAft>
              <a:buClrTx/>
              <a:buSzTx/>
              <a:buFont typeface="Arial" panose="020B0604020202020204" pitchFamily="34" charset="0"/>
              <a:buChar char="•"/>
              <a:defRPr/>
            </a:pPr>
            <a:r>
              <a:rPr lang="de-DE" sz="1700" b="0" dirty="0">
                <a:latin typeface="Calibri" panose="020F0502020204030204" pitchFamily="34" charset="0"/>
              </a:rPr>
              <a:t>Information von Erziehungsberechtigten</a:t>
            </a:r>
          </a:p>
          <a:p>
            <a:pPr marL="342900" lvl="1" indent="-342900" eaLnBrk="1" fontAlgn="auto" hangingPunct="1">
              <a:spcAft>
                <a:spcPts val="300"/>
              </a:spcAft>
              <a:buClrTx/>
              <a:buSzTx/>
              <a:buFont typeface="Arial" panose="020B0604020202020204" pitchFamily="34" charset="0"/>
              <a:buChar char="•"/>
              <a:defRPr/>
            </a:pPr>
            <a:r>
              <a:rPr lang="de-DE" sz="1700" b="0" dirty="0">
                <a:latin typeface="Calibri" panose="020F0502020204030204" pitchFamily="34" charset="0"/>
              </a:rPr>
              <a:t>innerschulische Abstimmungen </a:t>
            </a:r>
          </a:p>
          <a:p>
            <a:pPr marL="342900" lvl="1" indent="-342900" eaLnBrk="1" fontAlgn="auto" hangingPunct="1">
              <a:spcAft>
                <a:spcPts val="300"/>
              </a:spcAft>
              <a:buClrTx/>
              <a:buSzTx/>
              <a:buFont typeface="Arial" panose="020B0604020202020204" pitchFamily="34" charset="0"/>
              <a:buChar char="•"/>
              <a:defRPr/>
            </a:pPr>
            <a:r>
              <a:rPr lang="de-DE" sz="1700" b="0" dirty="0">
                <a:latin typeface="Calibri" panose="020F0502020204030204" pitchFamily="34" charset="0"/>
              </a:rPr>
              <a:t>Auswahl und Aufsuchen bzw. Erreichbarkeit des Lernortes</a:t>
            </a:r>
          </a:p>
          <a:p>
            <a:pPr marL="342900" lvl="1" indent="-342900" eaLnBrk="1" fontAlgn="auto" hangingPunct="1">
              <a:spcAft>
                <a:spcPts val="300"/>
              </a:spcAft>
              <a:buClrTx/>
              <a:buSzTx/>
              <a:buFont typeface="Arial" panose="020B0604020202020204" pitchFamily="34" charset="0"/>
              <a:buChar char="•"/>
              <a:defRPr/>
            </a:pPr>
            <a:r>
              <a:rPr lang="de-DE" sz="1700" b="0" dirty="0">
                <a:latin typeface="Calibri" panose="020F0502020204030204" pitchFamily="34" charset="0"/>
              </a:rPr>
              <a:t>Kontakt mit Ansprechpartnerinnen/-partnern herstellen</a:t>
            </a:r>
          </a:p>
          <a:p>
            <a:pPr marL="342900" lvl="1" indent="-342900" eaLnBrk="1" fontAlgn="auto" hangingPunct="1">
              <a:spcAft>
                <a:spcPts val="300"/>
              </a:spcAft>
              <a:buClrTx/>
              <a:buSzTx/>
              <a:buFont typeface="Arial" panose="020B0604020202020204" pitchFamily="34" charset="0"/>
              <a:buChar char="•"/>
              <a:defRPr/>
            </a:pPr>
            <a:r>
              <a:rPr lang="de-DE" sz="1700" b="0" dirty="0">
                <a:latin typeface="Calibri" panose="020F0502020204030204" pitchFamily="34" charset="0"/>
              </a:rPr>
              <a:t>gezielte Vor- und Nachbereitung durch die Lehrkraft</a:t>
            </a:r>
          </a:p>
          <a:p>
            <a:pPr marL="342900" lvl="1" indent="-342900" eaLnBrk="1" fontAlgn="auto" hangingPunct="1">
              <a:spcAft>
                <a:spcPts val="600"/>
              </a:spcAft>
              <a:buClrTx/>
              <a:buSzTx/>
              <a:buFont typeface="Arial" panose="020B0604020202020204" pitchFamily="34" charset="0"/>
              <a:buChar char="•"/>
              <a:defRPr/>
            </a:pPr>
            <a:endParaRPr lang="de-DE" sz="1800" b="0" dirty="0">
              <a:latin typeface="Calibri" panose="020F0502020204030204" pitchFamily="34" charset="0"/>
            </a:endParaRPr>
          </a:p>
        </p:txBody>
      </p:sp>
      <p:sp>
        <p:nvSpPr>
          <p:cNvPr id="14" name="Titel 1">
            <a:extLst>
              <a:ext uri="{FF2B5EF4-FFF2-40B4-BE49-F238E27FC236}">
                <a16:creationId xmlns:a16="http://schemas.microsoft.com/office/drawing/2014/main" id="{E7A48167-CFE3-4097-9BBD-4C2C0C4563DF}"/>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2654340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54</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Außerschulische Lernorte – Rolle der Pädagoginnen/Pädagogen</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6"/>
            <a:ext cx="7988442" cy="418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600"/>
              </a:spcAft>
              <a:buClrTx/>
              <a:buSzTx/>
              <a:buFont typeface="Arial" panose="020B0604020202020204" pitchFamily="34" charset="0"/>
              <a:buChar char="•"/>
              <a:defRPr/>
            </a:pPr>
            <a:r>
              <a:rPr lang="de-DE" sz="1800" b="0" dirty="0">
                <a:latin typeface="+mn-lt"/>
              </a:rPr>
              <a:t>lehrende Tätigkeit und moderierende Funktion (Durchführung oder Unterstützungs- und Absicherungsfunktion)</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direkte Aufsicht und Steuerung der Lernprozesse (je jünger die Lernenden, desto mehr)</a:t>
            </a:r>
          </a:p>
          <a:p>
            <a:pPr marL="342900" indent="-342900" eaLnBrk="1" fontAlgn="auto" hangingPunct="1">
              <a:spcAft>
                <a:spcPts val="0"/>
              </a:spcAft>
              <a:buClrTx/>
              <a:buSzTx/>
              <a:buFont typeface="Arial" panose="020B0604020202020204" pitchFamily="34" charset="0"/>
              <a:buChar char="•"/>
              <a:defRPr/>
            </a:pPr>
            <a:r>
              <a:rPr lang="de-DE" sz="1800" b="0" dirty="0">
                <a:latin typeface="+mn-lt"/>
              </a:rPr>
              <a:t>Aufgreifen der Interessen der Lernenden (</a:t>
            </a:r>
            <a:r>
              <a:rPr lang="de-DE" sz="1800" b="0" dirty="0">
                <a:latin typeface="+mn-lt"/>
                <a:sym typeface="Wingdings" panose="05000000000000000000" pitchFamily="2" charset="2"/>
              </a:rPr>
              <a:t> </a:t>
            </a:r>
            <a:r>
              <a:rPr lang="de-DE" sz="1800" b="0" dirty="0">
                <a:latin typeface="+mn-lt"/>
              </a:rPr>
              <a:t>als Ausgangspunkt erfolgreichen und effektiven Lernens)</a:t>
            </a:r>
          </a:p>
          <a:p>
            <a:pPr marL="742950" lvl="1" indent="-285750" eaLnBrk="1" fontAlgn="auto" hangingPunct="1">
              <a:spcAft>
                <a:spcPts val="600"/>
              </a:spcAft>
              <a:buClrTx/>
              <a:buSzTx/>
              <a:buFont typeface="Wingdings" panose="05000000000000000000" pitchFamily="2" charset="2"/>
              <a:buChar char="Ø"/>
              <a:defRPr/>
            </a:pPr>
            <a:r>
              <a:rPr lang="de-DE" sz="1800" b="0" dirty="0">
                <a:latin typeface="+mn-lt"/>
              </a:rPr>
              <a:t>kann erreicht werden durch: selbstbestimmtes Lernen, anregende Gestaltung und hohen Authentizitätsgrad</a:t>
            </a:r>
          </a:p>
          <a:p>
            <a:pPr marL="342900" indent="-342900" eaLnBrk="1" fontAlgn="auto" hangingPunct="1">
              <a:spcAft>
                <a:spcPts val="600"/>
              </a:spcAft>
              <a:buClrTx/>
              <a:buSzTx/>
              <a:buFont typeface="Arial" panose="020B0604020202020204" pitchFamily="34" charset="0"/>
              <a:buChar char="•"/>
              <a:defRPr/>
            </a:pPr>
            <a:r>
              <a:rPr lang="de-DE" sz="1800" b="0" dirty="0">
                <a:latin typeface="+mn-lt"/>
              </a:rPr>
              <a:t>Fachdidaktisches Wissen: Setzen von inhaltlichen und methodischen Schwerpunkten und Formulierung von Bildungszielen, Vernetzung von Perspektiven und Integration von DAH (für Kompetenzaufbau), Beachtung von Präkonzepten und Vorwissen der Lernenden, ...</a:t>
            </a:r>
          </a:p>
          <a:p>
            <a:pPr marL="342900" indent="-342900" eaLnBrk="1" fontAlgn="auto" hangingPunct="1">
              <a:spcAft>
                <a:spcPts val="0"/>
              </a:spcAft>
              <a:buClrTx/>
              <a:buSzTx/>
              <a:buFont typeface="Arial" panose="020B0604020202020204" pitchFamily="34" charset="0"/>
              <a:buChar char="•"/>
              <a:defRPr/>
            </a:pPr>
            <a:endParaRPr lang="de-DE" sz="1800" b="0" dirty="0">
              <a:latin typeface="+mn-lt"/>
            </a:endParaRPr>
          </a:p>
          <a:p>
            <a:pPr marL="800100" lvl="1" indent="-342900" eaLnBrk="1" fontAlgn="auto" hangingPunct="1">
              <a:spcAft>
                <a:spcPts val="1200"/>
              </a:spcAft>
              <a:buClrTx/>
              <a:buSzTx/>
              <a:buFont typeface="Arial" panose="020B0604020202020204" pitchFamily="34" charset="0"/>
              <a:buChar char="•"/>
              <a:defRPr/>
            </a:pPr>
            <a:endParaRPr lang="de-DE" sz="1800" b="0" dirty="0">
              <a:latin typeface="+mn-lt"/>
            </a:endParaRPr>
          </a:p>
        </p:txBody>
      </p:sp>
      <p:sp>
        <p:nvSpPr>
          <p:cNvPr id="14" name="Titel 1">
            <a:extLst>
              <a:ext uri="{FF2B5EF4-FFF2-40B4-BE49-F238E27FC236}">
                <a16:creationId xmlns:a16="http://schemas.microsoft.com/office/drawing/2014/main" id="{8890C3AB-E0D8-4F75-93D7-57158F6EAB1E}"/>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13515862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55</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2" name="Titel 7">
            <a:extLst>
              <a:ext uri="{FF2B5EF4-FFF2-40B4-BE49-F238E27FC236}">
                <a16:creationId xmlns:a16="http://schemas.microsoft.com/office/drawing/2014/main" id="{C8FA0AF6-CF4A-404E-A875-06A376984D44}"/>
              </a:ext>
            </a:extLst>
          </p:cNvPr>
          <p:cNvSpPr txBox="1">
            <a:spLocks/>
          </p:cNvSpPr>
          <p:nvPr/>
        </p:nvSpPr>
        <p:spPr>
          <a:xfrm>
            <a:off x="467544" y="1690673"/>
            <a:ext cx="8465144" cy="576064"/>
          </a:xfrm>
          <a:prstGeom prst="rect">
            <a:avLst/>
          </a:prstGeom>
        </p:spPr>
        <p:txBody>
          <a:bodyPr>
            <a:normAutofit/>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r>
              <a:rPr lang="de-DE" dirty="0">
                <a:solidFill>
                  <a:srgbClr val="0D2C5A"/>
                </a:solidFill>
              </a:rPr>
              <a:t>Außerschulische Lernorte – Verbindung zur Reformpädagogik</a:t>
            </a:r>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471990" y="2266737"/>
            <a:ext cx="798844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marL="342900" indent="-342900" eaLnBrk="1" fontAlgn="auto" hangingPunct="1">
              <a:spcAft>
                <a:spcPts val="1200"/>
              </a:spcAft>
              <a:buClrTx/>
              <a:buSzTx/>
              <a:buFont typeface="Arial" panose="020B0604020202020204" pitchFamily="34" charset="0"/>
              <a:buChar char="•"/>
              <a:defRPr/>
            </a:pPr>
            <a:r>
              <a:rPr lang="de-DE" sz="2200" b="0" dirty="0">
                <a:latin typeface="Calibri" panose="020F0502020204030204" pitchFamily="34" charset="0"/>
              </a:rPr>
              <a:t>Außerschulische Lernorte als Alternative zum regulären Schulbesuch </a:t>
            </a:r>
            <a:endParaRPr lang="de-DE" sz="2200" b="0" dirty="0">
              <a:latin typeface="Calibri" panose="020F0502020204030204" pitchFamily="34" charset="0"/>
              <a:sym typeface="Wingdings" panose="05000000000000000000" pitchFamily="2" charset="2"/>
            </a:endParaRPr>
          </a:p>
          <a:p>
            <a:pPr marL="342900" indent="-342900" eaLnBrk="1" fontAlgn="auto" hangingPunct="1">
              <a:spcAft>
                <a:spcPts val="0"/>
              </a:spcAft>
              <a:buClrTx/>
              <a:buSzTx/>
              <a:buFont typeface="Wingdings" panose="05000000000000000000" pitchFamily="2" charset="2"/>
              <a:buChar char="à"/>
              <a:defRPr/>
            </a:pPr>
            <a:r>
              <a:rPr lang="de-DE" sz="2200" b="0" dirty="0">
                <a:latin typeface="Calibri" panose="020F0502020204030204" pitchFamily="34" charset="0"/>
              </a:rPr>
              <a:t>Bezug zur Reformpädagogik (Programm der Kritik an Schule) </a:t>
            </a:r>
          </a:p>
          <a:p>
            <a:pPr eaLnBrk="1" fontAlgn="auto" hangingPunct="1">
              <a:spcAft>
                <a:spcPts val="600"/>
              </a:spcAft>
              <a:buClrTx/>
              <a:buSzTx/>
              <a:defRPr/>
            </a:pPr>
            <a:r>
              <a:rPr lang="de-DE" sz="2200" b="0" dirty="0">
                <a:latin typeface="Calibri" panose="020F0502020204030204" pitchFamily="34" charset="0"/>
              </a:rPr>
              <a:t>     (siehe Folien 56-84) </a:t>
            </a:r>
          </a:p>
          <a:p>
            <a:pPr marL="800100" lvl="1" indent="-342900" eaLnBrk="1" fontAlgn="auto" hangingPunct="1">
              <a:spcAft>
                <a:spcPts val="600"/>
              </a:spcAft>
              <a:buClrTx/>
              <a:buSzTx/>
              <a:buFont typeface="Arial" panose="020B0604020202020204" pitchFamily="34" charset="0"/>
              <a:buChar char="•"/>
              <a:defRPr/>
            </a:pPr>
            <a:r>
              <a:rPr lang="de-DE" sz="2200" b="0" dirty="0">
                <a:latin typeface="Calibri" panose="020F0502020204030204" pitchFamily="34" charset="0"/>
              </a:rPr>
              <a:t>ganzheitliches Lernen und lebensnaher schulischer Unterricht</a:t>
            </a:r>
          </a:p>
          <a:p>
            <a:pPr marL="800100" lvl="1" indent="-342900" eaLnBrk="1" fontAlgn="auto" hangingPunct="1">
              <a:spcAft>
                <a:spcPts val="1200"/>
              </a:spcAft>
              <a:buClrTx/>
              <a:buSzTx/>
              <a:buFont typeface="Arial" panose="020B0604020202020204" pitchFamily="34" charset="0"/>
              <a:buChar char="•"/>
              <a:defRPr/>
            </a:pPr>
            <a:r>
              <a:rPr lang="de-DE" sz="2200" b="0" dirty="0">
                <a:latin typeface="Calibri" panose="020F0502020204030204" pitchFamily="34" charset="0"/>
              </a:rPr>
              <a:t>Abkehr von der ‚Sitz- und Paukschule‘ und Aussprache für die Einheit von Leben und Lernen aus </a:t>
            </a:r>
            <a:r>
              <a:rPr lang="de-DE" sz="1400" b="0" dirty="0">
                <a:latin typeface="Calibri" panose="020F0502020204030204" pitchFamily="34" charset="0"/>
              </a:rPr>
              <a:t>(vgl. Thomas, 2009, S. 283)</a:t>
            </a:r>
          </a:p>
          <a:p>
            <a:pPr marL="800100" lvl="1" indent="-342900" eaLnBrk="1" fontAlgn="auto" hangingPunct="1">
              <a:spcAft>
                <a:spcPts val="1200"/>
              </a:spcAft>
              <a:buClrTx/>
              <a:buSzTx/>
              <a:buFont typeface="Arial" panose="020B0604020202020204" pitchFamily="34" charset="0"/>
              <a:buChar char="•"/>
              <a:defRPr/>
            </a:pPr>
            <a:endParaRPr lang="de-DE" sz="2200" b="0" dirty="0">
              <a:latin typeface="Calibri" panose="020F0502020204030204" pitchFamily="34" charset="0"/>
            </a:endParaRPr>
          </a:p>
        </p:txBody>
      </p:sp>
      <p:sp>
        <p:nvSpPr>
          <p:cNvPr id="14" name="Titel 1">
            <a:extLst>
              <a:ext uri="{FF2B5EF4-FFF2-40B4-BE49-F238E27FC236}">
                <a16:creationId xmlns:a16="http://schemas.microsoft.com/office/drawing/2014/main" id="{F78D8A47-150B-4601-B455-19F926105ACC}"/>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5"/>
            </a:pPr>
            <a:r>
              <a:rPr lang="de-DE" b="0" dirty="0">
                <a:solidFill>
                  <a:srgbClr val="0D2C5A"/>
                </a:solidFill>
              </a:rPr>
              <a:t>Außerschulische Lernorte</a:t>
            </a:r>
          </a:p>
        </p:txBody>
      </p:sp>
    </p:spTree>
    <p:extLst>
      <p:ext uri="{BB962C8B-B14F-4D97-AF65-F5344CB8AC3E}">
        <p14:creationId xmlns:p14="http://schemas.microsoft.com/office/powerpoint/2010/main" val="769538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56</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1" name="Titel 1">
            <a:extLst>
              <a:ext uri="{FF2B5EF4-FFF2-40B4-BE49-F238E27FC236}">
                <a16:creationId xmlns:a16="http://schemas.microsoft.com/office/drawing/2014/main" id="{1C5E8825-09D2-4AC4-8E5E-910AA24682B5}"/>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
        <p:nvSpPr>
          <p:cNvPr id="7" name="Textfeld 6">
            <a:extLst>
              <a:ext uri="{FF2B5EF4-FFF2-40B4-BE49-F238E27FC236}">
                <a16:creationId xmlns:a16="http://schemas.microsoft.com/office/drawing/2014/main" id="{34EF5B26-C14E-3FF0-E9A7-F02AAE879725}"/>
              </a:ext>
            </a:extLst>
          </p:cNvPr>
          <p:cNvSpPr txBox="1"/>
          <p:nvPr/>
        </p:nvSpPr>
        <p:spPr>
          <a:xfrm>
            <a:off x="6988472" y="6165438"/>
            <a:ext cx="1944216" cy="261610"/>
          </a:xfrm>
          <a:prstGeom prst="rect">
            <a:avLst/>
          </a:prstGeom>
          <a:noFill/>
        </p:spPr>
        <p:txBody>
          <a:bodyPr wrap="square">
            <a:spAutoFit/>
          </a:bodyPr>
          <a:lstStyle/>
          <a:p>
            <a:r>
              <a:rPr lang="de-DE" sz="1050" dirty="0">
                <a:solidFill>
                  <a:srgbClr val="002060"/>
                </a:solidFill>
                <a:latin typeface="Calibri" panose="020F0502020204030204" pitchFamily="34" charset="0"/>
              </a:rPr>
              <a:t>...</a:t>
            </a:r>
            <a:endParaRPr lang="de-DE" sz="1100" dirty="0">
              <a:solidFill>
                <a:srgbClr val="002060"/>
              </a:solidFill>
            </a:endParaRPr>
          </a:p>
        </p:txBody>
      </p:sp>
      <p:pic>
        <p:nvPicPr>
          <p:cNvPr id="16" name="Grafik 15">
            <a:extLst>
              <a:ext uri="{FF2B5EF4-FFF2-40B4-BE49-F238E27FC236}">
                <a16:creationId xmlns:a16="http://schemas.microsoft.com/office/drawing/2014/main" id="{61DFE7F8-3EA4-4F18-A9EF-79637DB38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59" y="1524375"/>
            <a:ext cx="4016088" cy="4930567"/>
          </a:xfrm>
          <a:prstGeom prst="rect">
            <a:avLst/>
          </a:prstGeom>
        </p:spPr>
      </p:pic>
      <p:pic>
        <p:nvPicPr>
          <p:cNvPr id="18" name="Grafik 17">
            <a:extLst>
              <a:ext uri="{FF2B5EF4-FFF2-40B4-BE49-F238E27FC236}">
                <a16:creationId xmlns:a16="http://schemas.microsoft.com/office/drawing/2014/main" id="{6A00B1FE-4F88-4A90-8096-727153BF77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1524375"/>
            <a:ext cx="3528366" cy="4930567"/>
          </a:xfrm>
          <a:prstGeom prst="rect">
            <a:avLst/>
          </a:prstGeom>
        </p:spPr>
      </p:pic>
      <mc:AlternateContent xmlns:mc="http://schemas.openxmlformats.org/markup-compatibility/2006" xmlns:p14="http://schemas.microsoft.com/office/powerpoint/2010/main">
        <mc:Choice Requires="p14">
          <p:contentPart p14:bwMode="auto" r:id="rId5">
            <p14:nvContentPartPr>
              <p14:cNvPr id="21" name="Freihand 20">
                <a:extLst>
                  <a:ext uri="{FF2B5EF4-FFF2-40B4-BE49-F238E27FC236}">
                    <a16:creationId xmlns:a16="http://schemas.microsoft.com/office/drawing/2014/main" id="{1772CBB7-EC00-4BDE-8D24-1B636D231AF7}"/>
                  </a:ext>
                </a:extLst>
              </p14:cNvPr>
              <p14:cNvContentPartPr/>
              <p14:nvPr/>
            </p14:nvContentPartPr>
            <p14:xfrm>
              <a:off x="3174840" y="3345480"/>
              <a:ext cx="1277280" cy="360"/>
            </p14:xfrm>
          </p:contentPart>
        </mc:Choice>
        <mc:Fallback xmlns="">
          <p:pic>
            <p:nvPicPr>
              <p:cNvPr id="21" name="Freihand 20">
                <a:extLst>
                  <a:ext uri="{FF2B5EF4-FFF2-40B4-BE49-F238E27FC236}">
                    <a16:creationId xmlns:a16="http://schemas.microsoft.com/office/drawing/2014/main" id="{1772CBB7-EC00-4BDE-8D24-1B636D231AF7}"/>
                  </a:ext>
                </a:extLst>
              </p:cNvPr>
              <p:cNvPicPr/>
              <p:nvPr/>
            </p:nvPicPr>
            <p:blipFill>
              <a:blip r:embed="rId6"/>
              <a:stretch>
                <a:fillRect/>
              </a:stretch>
            </p:blipFill>
            <p:spPr>
              <a:xfrm>
                <a:off x="3139200" y="3273840"/>
                <a:ext cx="1348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297DD66E-86E5-4B93-9660-C5A25BD50433}"/>
                  </a:ext>
                </a:extLst>
              </p14:cNvPr>
              <p14:cNvContentPartPr/>
              <p14:nvPr/>
            </p14:nvContentPartPr>
            <p14:xfrm>
              <a:off x="3420000" y="4279320"/>
              <a:ext cx="1101240" cy="360"/>
            </p14:xfrm>
          </p:contentPart>
        </mc:Choice>
        <mc:Fallback xmlns="">
          <p:pic>
            <p:nvPicPr>
              <p:cNvPr id="22" name="Freihand 21">
                <a:extLst>
                  <a:ext uri="{FF2B5EF4-FFF2-40B4-BE49-F238E27FC236}">
                    <a16:creationId xmlns:a16="http://schemas.microsoft.com/office/drawing/2014/main" id="{297DD66E-86E5-4B93-9660-C5A25BD50433}"/>
                  </a:ext>
                </a:extLst>
              </p:cNvPr>
              <p:cNvPicPr/>
              <p:nvPr/>
            </p:nvPicPr>
            <p:blipFill>
              <a:blip r:embed="rId8"/>
              <a:stretch>
                <a:fillRect/>
              </a:stretch>
            </p:blipFill>
            <p:spPr>
              <a:xfrm>
                <a:off x="3384000" y="4207320"/>
                <a:ext cx="11728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8FCBBC23-6D8A-4A3C-B252-BE1F3B54CF8C}"/>
                  </a:ext>
                </a:extLst>
              </p14:cNvPr>
              <p14:cNvContentPartPr/>
              <p14:nvPr/>
            </p14:nvContentPartPr>
            <p14:xfrm>
              <a:off x="3326040" y="1719000"/>
              <a:ext cx="1137600" cy="360"/>
            </p14:xfrm>
          </p:contentPart>
        </mc:Choice>
        <mc:Fallback xmlns="">
          <p:pic>
            <p:nvPicPr>
              <p:cNvPr id="23" name="Freihand 22">
                <a:extLst>
                  <a:ext uri="{FF2B5EF4-FFF2-40B4-BE49-F238E27FC236}">
                    <a16:creationId xmlns:a16="http://schemas.microsoft.com/office/drawing/2014/main" id="{8FCBBC23-6D8A-4A3C-B252-BE1F3B54CF8C}"/>
                  </a:ext>
                </a:extLst>
              </p:cNvPr>
              <p:cNvPicPr/>
              <p:nvPr/>
            </p:nvPicPr>
            <p:blipFill>
              <a:blip r:embed="rId10"/>
              <a:stretch>
                <a:fillRect/>
              </a:stretch>
            </p:blipFill>
            <p:spPr>
              <a:xfrm>
                <a:off x="3290040" y="1647000"/>
                <a:ext cx="1209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7" name="Freihand 26">
                <a:extLst>
                  <a:ext uri="{FF2B5EF4-FFF2-40B4-BE49-F238E27FC236}">
                    <a16:creationId xmlns:a16="http://schemas.microsoft.com/office/drawing/2014/main" id="{22592799-D710-4A93-86B6-8126AD28DCED}"/>
                  </a:ext>
                </a:extLst>
              </p14:cNvPr>
              <p14:cNvContentPartPr/>
              <p14:nvPr/>
            </p14:nvContentPartPr>
            <p14:xfrm>
              <a:off x="5021445" y="5578176"/>
              <a:ext cx="1303920" cy="360"/>
            </p14:xfrm>
          </p:contentPart>
        </mc:Choice>
        <mc:Fallback xmlns="">
          <p:pic>
            <p:nvPicPr>
              <p:cNvPr id="27" name="Freihand 26">
                <a:extLst>
                  <a:ext uri="{FF2B5EF4-FFF2-40B4-BE49-F238E27FC236}">
                    <a16:creationId xmlns:a16="http://schemas.microsoft.com/office/drawing/2014/main" id="{22592799-D710-4A93-86B6-8126AD28DCED}"/>
                  </a:ext>
                </a:extLst>
              </p:cNvPr>
              <p:cNvPicPr/>
              <p:nvPr/>
            </p:nvPicPr>
            <p:blipFill>
              <a:blip r:embed="rId12"/>
              <a:stretch>
                <a:fillRect/>
              </a:stretch>
            </p:blipFill>
            <p:spPr>
              <a:xfrm>
                <a:off x="4985445" y="5506536"/>
                <a:ext cx="1375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8" name="Freihand 27">
                <a:extLst>
                  <a:ext uri="{FF2B5EF4-FFF2-40B4-BE49-F238E27FC236}">
                    <a16:creationId xmlns:a16="http://schemas.microsoft.com/office/drawing/2014/main" id="{7CF9F244-F0FC-4FDE-9654-B8B298BF360D}"/>
                  </a:ext>
                </a:extLst>
              </p14:cNvPr>
              <p14:cNvContentPartPr/>
              <p14:nvPr/>
            </p14:nvContentPartPr>
            <p14:xfrm>
              <a:off x="6812805" y="5578176"/>
              <a:ext cx="1233000" cy="360"/>
            </p14:xfrm>
          </p:contentPart>
        </mc:Choice>
        <mc:Fallback xmlns="">
          <p:pic>
            <p:nvPicPr>
              <p:cNvPr id="28" name="Freihand 27">
                <a:extLst>
                  <a:ext uri="{FF2B5EF4-FFF2-40B4-BE49-F238E27FC236}">
                    <a16:creationId xmlns:a16="http://schemas.microsoft.com/office/drawing/2014/main" id="{7CF9F244-F0FC-4FDE-9654-B8B298BF360D}"/>
                  </a:ext>
                </a:extLst>
              </p:cNvPr>
              <p:cNvPicPr/>
              <p:nvPr/>
            </p:nvPicPr>
            <p:blipFill>
              <a:blip r:embed="rId14"/>
              <a:stretch>
                <a:fillRect/>
              </a:stretch>
            </p:blipFill>
            <p:spPr>
              <a:xfrm>
                <a:off x="6776805" y="5506536"/>
                <a:ext cx="1304640" cy="144000"/>
              </a:xfrm>
              <a:prstGeom prst="rect">
                <a:avLst/>
              </a:prstGeom>
            </p:spPr>
          </p:pic>
        </mc:Fallback>
      </mc:AlternateContent>
      <p:sp>
        <p:nvSpPr>
          <p:cNvPr id="52" name="Textfeld 51">
            <a:extLst>
              <a:ext uri="{FF2B5EF4-FFF2-40B4-BE49-F238E27FC236}">
                <a16:creationId xmlns:a16="http://schemas.microsoft.com/office/drawing/2014/main" id="{E8071B2D-308C-4648-B7E0-975422F3FD13}"/>
              </a:ext>
            </a:extLst>
          </p:cNvPr>
          <p:cNvSpPr txBox="1"/>
          <p:nvPr/>
        </p:nvSpPr>
        <p:spPr>
          <a:xfrm rot="16200000">
            <a:off x="7197922" y="3645051"/>
            <a:ext cx="2992536" cy="307777"/>
          </a:xfrm>
          <a:prstGeom prst="rect">
            <a:avLst/>
          </a:prstGeom>
          <a:noFill/>
        </p:spPr>
        <p:txBody>
          <a:bodyPr wrap="square">
            <a:spAutoFit/>
          </a:bodyPr>
          <a:lstStyle/>
          <a:p>
            <a:pPr algn="ctr"/>
            <a:r>
              <a:rPr lang="de-DE" sz="1400" dirty="0">
                <a:solidFill>
                  <a:srgbClr val="002060"/>
                </a:solidFill>
              </a:rPr>
              <a:t>(vgl. Gudjons &amp; Traub 2020, S. 22-23)</a:t>
            </a:r>
          </a:p>
        </p:txBody>
      </p:sp>
      <p:sp>
        <p:nvSpPr>
          <p:cNvPr id="2" name="Rechteck 1">
            <a:extLst>
              <a:ext uri="{FF2B5EF4-FFF2-40B4-BE49-F238E27FC236}">
                <a16:creationId xmlns:a16="http://schemas.microsoft.com/office/drawing/2014/main" id="{19D77EB4-7773-4DBA-91D3-C6EBF706162E}"/>
              </a:ext>
            </a:extLst>
          </p:cNvPr>
          <p:cNvSpPr/>
          <p:nvPr/>
        </p:nvSpPr>
        <p:spPr>
          <a:xfrm>
            <a:off x="6652305" y="5373576"/>
            <a:ext cx="1592103" cy="105239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476538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57</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9530" y="1738958"/>
            <a:ext cx="8604957" cy="4748864"/>
          </a:xfr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Geschichtlicher Hintergrund reformpädagogischer Ansätze</a:t>
            </a:r>
          </a:p>
          <a:p>
            <a:pPr marL="0" indent="0" fontAlgn="base">
              <a:spcAft>
                <a:spcPts val="1200"/>
              </a:spcAft>
            </a:pPr>
            <a:r>
              <a:rPr lang="de-DE" altLang="de-DE" sz="2200" dirty="0">
                <a:solidFill>
                  <a:srgbClr val="002060"/>
                </a:solidFill>
                <a:latin typeface="Calibri" panose="020F0502020204030204" pitchFamily="34" charset="0"/>
                <a:ea typeface="+mn-ea"/>
                <a:cs typeface="+mn-cs"/>
              </a:rPr>
              <a:t>Reformpädagogik „ist eine Sammelbezeichnung für das Bestreben, Erziehung, Schule und Unterricht zu erneuern“ </a:t>
            </a:r>
            <a:r>
              <a:rPr lang="de-DE" altLang="de-DE" sz="1500" dirty="0">
                <a:solidFill>
                  <a:srgbClr val="002060"/>
                </a:solidFill>
                <a:latin typeface="Calibri" panose="020F0502020204030204" pitchFamily="34" charset="0"/>
                <a:ea typeface="+mn-ea"/>
                <a:cs typeface="+mn-cs"/>
              </a:rPr>
              <a:t>(Riedl 2004, S. 40).</a:t>
            </a:r>
          </a:p>
          <a:p>
            <a:pPr>
              <a:buFont typeface="Arial" panose="020B0604020202020204" pitchFamily="34" charset="0"/>
              <a:buChar char="•"/>
            </a:pPr>
            <a:r>
              <a:rPr lang="de-DE" sz="2200" dirty="0">
                <a:solidFill>
                  <a:srgbClr val="0D2C5A"/>
                </a:solidFill>
              </a:rPr>
              <a:t>Reformbewegungen als Begleiterscheinung der flächendeckenden Institutionalisierung von Schule Ende des 18. Jahrhunderts  </a:t>
            </a:r>
          </a:p>
          <a:p>
            <a:pPr>
              <a:buFont typeface="Arial" panose="020B0604020202020204" pitchFamily="34" charset="0"/>
              <a:buChar char="•"/>
            </a:pPr>
            <a:r>
              <a:rPr lang="de-DE" sz="2200" dirty="0">
                <a:solidFill>
                  <a:srgbClr val="0D2C5A"/>
                </a:solidFill>
              </a:rPr>
              <a:t>Im engeren Sinne: historische Epoche in Europa/USA zwischen 1890 – 1933</a:t>
            </a:r>
          </a:p>
          <a:p>
            <a:pPr lvl="1">
              <a:buFont typeface="Arial" panose="020B0604020202020204" pitchFamily="34" charset="0"/>
              <a:buChar char="•"/>
            </a:pPr>
            <a:r>
              <a:rPr lang="de-DE" sz="2200" dirty="0">
                <a:solidFill>
                  <a:srgbClr val="0D2C5A"/>
                </a:solidFill>
              </a:rPr>
              <a:t> Kritik an der ständisch geprägten Erziehungspraxis</a:t>
            </a:r>
          </a:p>
          <a:p>
            <a:pPr lvl="1">
              <a:buFont typeface="Arial" panose="020B0604020202020204" pitchFamily="34" charset="0"/>
              <a:buChar char="•"/>
            </a:pPr>
            <a:r>
              <a:rPr lang="de-DE" sz="2200" dirty="0">
                <a:solidFill>
                  <a:srgbClr val="0D2C5A"/>
                </a:solidFill>
              </a:rPr>
              <a:t> Kritik an der Pauk- und Drillschule</a:t>
            </a:r>
          </a:p>
          <a:p>
            <a:pPr lvl="1">
              <a:spcAft>
                <a:spcPts val="600"/>
              </a:spcAft>
              <a:buFont typeface="Arial" panose="020B0604020202020204" pitchFamily="34" charset="0"/>
              <a:buChar char="•"/>
            </a:pPr>
            <a:r>
              <a:rPr lang="de-DE" sz="2200" dirty="0">
                <a:solidFill>
                  <a:srgbClr val="0D2C5A"/>
                </a:solidFill>
              </a:rPr>
              <a:t> Kritik an der Vermittlung von Buchwissen und religiösen Inhalten</a:t>
            </a:r>
          </a:p>
          <a:p>
            <a:pPr marL="0"/>
            <a:r>
              <a:rPr lang="de-DE" sz="2200" b="1" dirty="0">
                <a:solidFill>
                  <a:srgbClr val="0D2C5A"/>
                </a:solidFill>
              </a:rPr>
              <a:t>Forderung</a:t>
            </a:r>
            <a:r>
              <a:rPr lang="de-DE" sz="2200" dirty="0">
                <a:solidFill>
                  <a:srgbClr val="0D2C5A"/>
                </a:solidFill>
              </a:rPr>
              <a:t>: ganzheitlicher Bildungsanspruch, auf Schülerselbsttätigkeit basierender Wissenserwerb, Unterrichtsverfahren mit Grundsätzen der Lebensnähe, Anschauung und Entwicklungsgemäßheit </a:t>
            </a:r>
          </a:p>
          <a:p>
            <a:pPr marL="0"/>
            <a:r>
              <a:rPr lang="de-DE" sz="2200" dirty="0">
                <a:solidFill>
                  <a:srgbClr val="0D2C5A"/>
                </a:solidFill>
              </a:rPr>
              <a:t>(Aufgreifen der Vorstellungen von Rousseau, Comenius, Fröbel und Pestalozzi)</a:t>
            </a:r>
            <a:r>
              <a:rPr lang="de-DE" dirty="0">
                <a:solidFill>
                  <a:srgbClr val="0D2C5A"/>
                </a:solidFill>
              </a:rPr>
              <a:t> </a:t>
            </a:r>
          </a:p>
          <a:p>
            <a:pPr>
              <a:buFont typeface="Arial" panose="020B0604020202020204" pitchFamily="34" charset="0"/>
              <a:buChar char="•"/>
            </a:pPr>
            <a:endParaRPr lang="de-DE" dirty="0"/>
          </a:p>
        </p:txBody>
      </p:sp>
      <p:sp>
        <p:nvSpPr>
          <p:cNvPr id="11" name="Titel 1">
            <a:extLst>
              <a:ext uri="{FF2B5EF4-FFF2-40B4-BE49-F238E27FC236}">
                <a16:creationId xmlns:a16="http://schemas.microsoft.com/office/drawing/2014/main" id="{16C16009-B4CA-45ED-8F61-9D762C84CB12}"/>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15295347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58</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1" y="1701122"/>
            <a:ext cx="8154908" cy="4642370"/>
          </a:xfrm>
        </p:spPr>
        <p:txBody>
          <a:bodyPr>
            <a:no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200" b="1" dirty="0">
                <a:solidFill>
                  <a:srgbClr val="002060"/>
                </a:solidFill>
                <a:latin typeface="+mn-lt"/>
                <a:ea typeface="+mn-ea"/>
                <a:cs typeface="+mn-cs"/>
              </a:rPr>
              <a:t>Gemeinsame Prinzipien und Ziele reformpädagogischer Ansätze</a:t>
            </a:r>
          </a:p>
          <a:p>
            <a:pPr marL="0" indent="0">
              <a:spcAft>
                <a:spcPts val="600"/>
              </a:spcAft>
            </a:pPr>
            <a:r>
              <a:rPr lang="de-DE" dirty="0">
                <a:solidFill>
                  <a:srgbClr val="0D2C5A"/>
                </a:solidFill>
                <a:latin typeface="+mn-lt"/>
              </a:rPr>
              <a:t>Zentrales Anliegen: Dem heranwachsenden Menschen in seiner Entwicklung zur eigenständigen Persönlichkeit und zur Entfaltung seiner Individualität zu helfen. </a:t>
            </a:r>
            <a:r>
              <a:rPr lang="de-DE" sz="1400" dirty="0">
                <a:solidFill>
                  <a:srgbClr val="0D2C5A"/>
                </a:solidFill>
                <a:latin typeface="+mn-lt"/>
              </a:rPr>
              <a:t>(Riedl 2004, S. 40).</a:t>
            </a:r>
          </a:p>
          <a:p>
            <a:pPr marL="0" indent="0"/>
            <a:r>
              <a:rPr lang="de-DE" dirty="0">
                <a:solidFill>
                  <a:srgbClr val="0D2C5A"/>
                </a:solidFill>
                <a:latin typeface="+mn-lt"/>
              </a:rPr>
              <a:t>Prinzipien: </a:t>
            </a:r>
          </a:p>
          <a:p>
            <a:pPr>
              <a:buFont typeface="Arial" panose="020B0604020202020204" pitchFamily="34" charset="0"/>
              <a:buChar char="•"/>
            </a:pPr>
            <a:r>
              <a:rPr lang="de-DE" dirty="0">
                <a:solidFill>
                  <a:srgbClr val="0D2C5A"/>
                </a:solidFill>
                <a:latin typeface="+mn-lt"/>
              </a:rPr>
              <a:t>Selbsttätigkeit</a:t>
            </a:r>
          </a:p>
          <a:p>
            <a:pPr>
              <a:buFont typeface="Arial" panose="020B0604020202020204" pitchFamily="34" charset="0"/>
              <a:buChar char="•"/>
            </a:pPr>
            <a:r>
              <a:rPr lang="de-DE" dirty="0">
                <a:solidFill>
                  <a:srgbClr val="0D2C5A"/>
                </a:solidFill>
                <a:latin typeface="+mn-lt"/>
              </a:rPr>
              <a:t>Selbstbildung</a:t>
            </a:r>
          </a:p>
          <a:p>
            <a:pPr>
              <a:buFont typeface="Arial" panose="020B0604020202020204" pitchFamily="34" charset="0"/>
              <a:buChar char="•"/>
            </a:pPr>
            <a:r>
              <a:rPr lang="de-DE" dirty="0">
                <a:solidFill>
                  <a:srgbClr val="0D2C5A"/>
                </a:solidFill>
                <a:latin typeface="+mn-lt"/>
              </a:rPr>
              <a:t>Eigenverantwortung </a:t>
            </a:r>
          </a:p>
          <a:p>
            <a:pPr>
              <a:buFont typeface="Arial" panose="020B0604020202020204" pitchFamily="34" charset="0"/>
              <a:buChar char="•"/>
            </a:pPr>
            <a:r>
              <a:rPr lang="de-DE" dirty="0">
                <a:solidFill>
                  <a:srgbClr val="0D2C5A"/>
                </a:solidFill>
                <a:latin typeface="+mn-lt"/>
              </a:rPr>
              <a:t>Eigenständiges und autonomes Lernen </a:t>
            </a:r>
          </a:p>
          <a:p>
            <a:pPr>
              <a:buFont typeface="Arial" panose="020B0604020202020204" pitchFamily="34" charset="0"/>
              <a:buChar char="•"/>
            </a:pPr>
            <a:r>
              <a:rPr lang="de-DE" dirty="0">
                <a:solidFill>
                  <a:srgbClr val="0D2C5A"/>
                </a:solidFill>
                <a:latin typeface="+mn-lt"/>
              </a:rPr>
              <a:t>Entdeckendes Lernen </a:t>
            </a:r>
          </a:p>
          <a:p>
            <a:pPr>
              <a:buFont typeface="Arial" panose="020B0604020202020204" pitchFamily="34" charset="0"/>
              <a:buChar char="•"/>
            </a:pPr>
            <a:r>
              <a:rPr lang="de-DE" dirty="0">
                <a:solidFill>
                  <a:srgbClr val="0D2C5A"/>
                </a:solidFill>
                <a:latin typeface="+mn-lt"/>
              </a:rPr>
              <a:t>Soziales Lernen </a:t>
            </a:r>
          </a:p>
          <a:p>
            <a:pPr>
              <a:buFont typeface="Arial" panose="020B0604020202020204" pitchFamily="34" charset="0"/>
              <a:buChar char="•"/>
            </a:pPr>
            <a:r>
              <a:rPr lang="de-DE" dirty="0">
                <a:solidFill>
                  <a:srgbClr val="0D2C5A"/>
                </a:solidFill>
                <a:latin typeface="+mn-lt"/>
              </a:rPr>
              <a:t>Bildung der Imaginationsfähigkeit</a:t>
            </a:r>
            <a:endParaRPr lang="de-DE" sz="2100" dirty="0">
              <a:solidFill>
                <a:srgbClr val="0D2C5A"/>
              </a:solidFill>
              <a:latin typeface="+mn-lt"/>
            </a:endParaRPr>
          </a:p>
        </p:txBody>
      </p:sp>
      <p:sp>
        <p:nvSpPr>
          <p:cNvPr id="3" name="Rechteck 2">
            <a:extLst>
              <a:ext uri="{FF2B5EF4-FFF2-40B4-BE49-F238E27FC236}">
                <a16:creationId xmlns:a16="http://schemas.microsoft.com/office/drawing/2014/main" id="{F7762764-9B50-4F25-B64D-BCD4EB994A2F}"/>
              </a:ext>
            </a:extLst>
          </p:cNvPr>
          <p:cNvSpPr/>
          <p:nvPr/>
        </p:nvSpPr>
        <p:spPr>
          <a:xfrm>
            <a:off x="6588224" y="6091440"/>
            <a:ext cx="2282291" cy="307777"/>
          </a:xfrm>
          <a:prstGeom prst="rect">
            <a:avLst/>
          </a:prstGeom>
        </p:spPr>
        <p:txBody>
          <a:bodyPr wrap="none">
            <a:spAutoFit/>
          </a:bodyPr>
          <a:lstStyle/>
          <a:p>
            <a:pPr fontAlgn="base">
              <a:spcAft>
                <a:spcPts val="1200"/>
              </a:spcAft>
            </a:pPr>
            <a:r>
              <a:rPr lang="de-DE" altLang="de-DE" sz="1400" dirty="0">
                <a:solidFill>
                  <a:srgbClr val="002060"/>
                </a:solidFill>
              </a:rPr>
              <a:t>(Eichelberger 1997, S. 40-41)</a:t>
            </a:r>
          </a:p>
        </p:txBody>
      </p:sp>
      <p:sp>
        <p:nvSpPr>
          <p:cNvPr id="11" name="Titel 1">
            <a:extLst>
              <a:ext uri="{FF2B5EF4-FFF2-40B4-BE49-F238E27FC236}">
                <a16:creationId xmlns:a16="http://schemas.microsoft.com/office/drawing/2014/main" id="{DEFB665B-13AB-42F3-88AD-B72B98295930}"/>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513509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59</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753820"/>
          </a:xfrm>
        </p:spPr>
        <p:txBody>
          <a:bodyPr>
            <a:normAutofit fontScale="92500"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Gemeinsamkeiten reformpädagogischer Ansätze</a:t>
            </a:r>
          </a:p>
          <a:p>
            <a:pPr>
              <a:buFont typeface="Arial" panose="020B0604020202020204" pitchFamily="34" charset="0"/>
              <a:buChar char="•"/>
            </a:pPr>
            <a:r>
              <a:rPr lang="de-DE" sz="2200" dirty="0">
                <a:solidFill>
                  <a:srgbClr val="0D2C5A"/>
                </a:solidFill>
              </a:rPr>
              <a:t>Gestaltung eines ästhetisch und intellektuell anregenden Lernmilieus</a:t>
            </a:r>
          </a:p>
          <a:p>
            <a:pPr>
              <a:buFont typeface="Arial" panose="020B0604020202020204" pitchFamily="34" charset="0"/>
              <a:buChar char="•"/>
            </a:pPr>
            <a:r>
              <a:rPr lang="de-DE" sz="2200" dirty="0">
                <a:solidFill>
                  <a:srgbClr val="0D2C5A"/>
                </a:solidFill>
              </a:rPr>
              <a:t>Aufnahme fächerübergreifender Lernbereiche und Unterrichtsprojekte</a:t>
            </a:r>
          </a:p>
          <a:p>
            <a:pPr>
              <a:buFont typeface="Arial" panose="020B0604020202020204" pitchFamily="34" charset="0"/>
              <a:buChar char="•"/>
            </a:pPr>
            <a:r>
              <a:rPr lang="de-DE" sz="2200" dirty="0">
                <a:solidFill>
                  <a:srgbClr val="0D2C5A"/>
                </a:solidFill>
              </a:rPr>
              <a:t>Möglichkeit der Mitbestimmung des Kindes bei der Wahl von Lernaktivitäten</a:t>
            </a:r>
          </a:p>
          <a:p>
            <a:pPr>
              <a:buFont typeface="Arial" panose="020B0604020202020204" pitchFamily="34" charset="0"/>
              <a:buChar char="•"/>
            </a:pPr>
            <a:r>
              <a:rPr lang="de-DE" sz="2200" dirty="0">
                <a:solidFill>
                  <a:srgbClr val="0D2C5A"/>
                </a:solidFill>
              </a:rPr>
              <a:t>Selbstbildungsmittel zur individuellen Arbeit, Partner- und Gruppenarbeit</a:t>
            </a:r>
          </a:p>
          <a:p>
            <a:pPr>
              <a:buFont typeface="Arial" panose="020B0604020202020204" pitchFamily="34" charset="0"/>
              <a:buChar char="•"/>
            </a:pPr>
            <a:r>
              <a:rPr lang="de-DE" sz="2200" dirty="0">
                <a:solidFill>
                  <a:srgbClr val="0D2C5A"/>
                </a:solidFill>
              </a:rPr>
              <a:t>Sprachlich differenzierte und informell-persönliche Leistungsberatung und -beurteilung</a:t>
            </a:r>
          </a:p>
          <a:p>
            <a:pPr>
              <a:buFont typeface="Arial" panose="020B0604020202020204" pitchFamily="34" charset="0"/>
              <a:buChar char="•"/>
            </a:pPr>
            <a:r>
              <a:rPr lang="de-DE" sz="2200" dirty="0">
                <a:solidFill>
                  <a:srgbClr val="0D2C5A"/>
                </a:solidFill>
              </a:rPr>
              <a:t>Bildung von Lerngruppen nach anderen Gesichtspunkten als Leistungs- und Altershomogenität</a:t>
            </a:r>
          </a:p>
          <a:p>
            <a:pPr>
              <a:spcAft>
                <a:spcPts val="600"/>
              </a:spcAft>
              <a:buFont typeface="Arial" panose="020B0604020202020204" pitchFamily="34" charset="0"/>
              <a:buChar char="•"/>
            </a:pPr>
            <a:r>
              <a:rPr lang="de-DE" sz="2200" dirty="0">
                <a:solidFill>
                  <a:srgbClr val="0D2C5A"/>
                </a:solidFill>
              </a:rPr>
              <a:t>Öffnung der Schule gegenüber dem räumlichen und sozialen Umfeld als wichtigen Lern- und Erfahrungsraum</a:t>
            </a:r>
          </a:p>
          <a:p>
            <a:pPr marL="0" indent="0">
              <a:spcAft>
                <a:spcPts val="600"/>
              </a:spcAft>
            </a:pPr>
            <a:r>
              <a:rPr lang="de-DE" sz="2200" b="1" dirty="0">
                <a:solidFill>
                  <a:srgbClr val="0D2C5A"/>
                </a:solidFill>
              </a:rPr>
              <a:t>Aber</a:t>
            </a:r>
            <a:r>
              <a:rPr lang="de-DE" sz="2200" dirty="0">
                <a:solidFill>
                  <a:srgbClr val="0D2C5A"/>
                </a:solidFill>
              </a:rPr>
              <a:t>: Unterschiede in Schwerpunktsetzung und Begründung zwischen den einzelnen Ansätzen</a:t>
            </a:r>
          </a:p>
        </p:txBody>
      </p:sp>
      <p:sp>
        <p:nvSpPr>
          <p:cNvPr id="7" name="Rechteck 6">
            <a:extLst>
              <a:ext uri="{FF2B5EF4-FFF2-40B4-BE49-F238E27FC236}">
                <a16:creationId xmlns:a16="http://schemas.microsoft.com/office/drawing/2014/main" id="{73834BC1-F674-46BB-98B1-F18666B5EC12}"/>
              </a:ext>
            </a:extLst>
          </p:cNvPr>
          <p:cNvSpPr/>
          <p:nvPr/>
        </p:nvSpPr>
        <p:spPr>
          <a:xfrm>
            <a:off x="6588224" y="6091440"/>
            <a:ext cx="1574021" cy="307777"/>
          </a:xfrm>
          <a:prstGeom prst="rect">
            <a:avLst/>
          </a:prstGeom>
        </p:spPr>
        <p:txBody>
          <a:bodyPr wrap="none">
            <a:spAutoFit/>
          </a:bodyPr>
          <a:lstStyle/>
          <a:p>
            <a:pPr fontAlgn="base">
              <a:spcAft>
                <a:spcPts val="1200"/>
              </a:spcAft>
            </a:pPr>
            <a:r>
              <a:rPr lang="de-DE" altLang="de-DE" sz="1400" dirty="0">
                <a:solidFill>
                  <a:srgbClr val="002060"/>
                </a:solidFill>
              </a:rPr>
              <a:t>(Skiera 2010, S. 23)</a:t>
            </a:r>
          </a:p>
        </p:txBody>
      </p:sp>
      <p:sp>
        <p:nvSpPr>
          <p:cNvPr id="11" name="Titel 1">
            <a:extLst>
              <a:ext uri="{FF2B5EF4-FFF2-40B4-BE49-F238E27FC236}">
                <a16:creationId xmlns:a16="http://schemas.microsoft.com/office/drawing/2014/main" id="{0DD6C40A-5D21-4C7D-B723-90A79C656E16}"/>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55595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B359C-8B4F-48F8-BF57-D4A1B43BAD55}"/>
              </a:ext>
            </a:extLst>
          </p:cNvPr>
          <p:cNvSpPr>
            <a:spLocks noGrp="1"/>
          </p:cNvSpPr>
          <p:nvPr>
            <p:ph type="title"/>
          </p:nvPr>
        </p:nvSpPr>
        <p:spPr>
          <a:xfrm>
            <a:off x="1257300" y="1052736"/>
            <a:ext cx="7886700" cy="576064"/>
          </a:xfrm>
          <a:noFill/>
        </p:spPr>
        <p:txBody>
          <a:bodyPr/>
          <a:lstStyle/>
          <a:p>
            <a:pPr marL="514350" indent="-514350" algn="r">
              <a:buFont typeface="+mj-lt"/>
              <a:buAutoNum type="romanUcPeriod" startAt="2"/>
            </a:pPr>
            <a:r>
              <a:rPr lang="de-DE" altLang="de-DE" sz="2400" b="0" kern="0" dirty="0">
                <a:solidFill>
                  <a:srgbClr val="002060"/>
                </a:solidFill>
                <a:latin typeface="Calibri" panose="020F0502020204030204" pitchFamily="34" charset="0"/>
                <a:ea typeface="+mj-ea"/>
                <a:cs typeface="+mj-cs"/>
              </a:rPr>
              <a:t>Zielstellung, Ablauf und Anforderungen</a:t>
            </a:r>
            <a:endParaRPr lang="de-DE" dirty="0"/>
          </a:p>
        </p:txBody>
      </p:sp>
      <p:sp>
        <p:nvSpPr>
          <p:cNvPr id="3" name="Inhaltsplatzhalter 2">
            <a:extLst>
              <a:ext uri="{FF2B5EF4-FFF2-40B4-BE49-F238E27FC236}">
                <a16:creationId xmlns:a16="http://schemas.microsoft.com/office/drawing/2014/main" id="{1DD59376-E3B6-43AB-B997-4DC187D1B33C}"/>
              </a:ext>
            </a:extLst>
          </p:cNvPr>
          <p:cNvSpPr>
            <a:spLocks noGrp="1"/>
          </p:cNvSpPr>
          <p:nvPr>
            <p:ph idx="1"/>
          </p:nvPr>
        </p:nvSpPr>
        <p:spPr>
          <a:xfrm>
            <a:off x="420288" y="1700808"/>
            <a:ext cx="8112151" cy="4591736"/>
          </a:xfrm>
          <a:ln w="19050">
            <a:solidFill>
              <a:srgbClr val="0D2C5A"/>
            </a:solidFill>
            <a:prstDash val="sysDot"/>
          </a:ln>
        </p:spPr>
        <p:txBody>
          <a:bodyPr>
            <a:normAutofit/>
          </a:bodyPr>
          <a:lstStyle/>
          <a:p>
            <a:pPr marL="0" indent="0" algn="just">
              <a:spcAft>
                <a:spcPts val="1200"/>
              </a:spcAft>
            </a:pPr>
            <a:r>
              <a:rPr lang="de-DE" sz="1800" kern="0" dirty="0">
                <a:solidFill>
                  <a:srgbClr val="0D2C5A"/>
                </a:solidFill>
                <a:latin typeface="Calibri" panose="020F0502020204030204" pitchFamily="34" charset="0"/>
                <a:ea typeface="+mj-ea"/>
                <a:cs typeface="+mj-cs"/>
              </a:rPr>
              <a:t>Das </a:t>
            </a:r>
            <a:r>
              <a:rPr lang="de-DE" sz="1800" b="1" kern="0" dirty="0">
                <a:solidFill>
                  <a:srgbClr val="0D2C5A"/>
                </a:solidFill>
                <a:latin typeface="Calibri" panose="020F0502020204030204" pitchFamily="34" charset="0"/>
                <a:ea typeface="+mj-ea"/>
                <a:cs typeface="+mj-cs"/>
              </a:rPr>
              <a:t>Ziel der Teilnahme </a:t>
            </a:r>
            <a:r>
              <a:rPr lang="de-DE" sz="1800" kern="0" dirty="0">
                <a:solidFill>
                  <a:srgbClr val="0D2C5A"/>
                </a:solidFill>
                <a:latin typeface="Calibri" panose="020F0502020204030204" pitchFamily="34" charset="0"/>
                <a:ea typeface="+mj-ea"/>
                <a:cs typeface="+mj-cs"/>
              </a:rPr>
              <a:t>an diesem Modul besteht in der adressatengerechten Aneignung eines Basiswissens über die Grundlagen der Pädagogik und der Didaktik sowie in der Vermittlung eines Verständnisses zur Planung waldpädagogischer Angebote und Veranstaltungen. Weiterhin erfolgt eine Einführung in die Themen </a:t>
            </a:r>
            <a:r>
              <a:rPr lang="de-DE" sz="1800" i="1" kern="0" dirty="0">
                <a:solidFill>
                  <a:srgbClr val="0D2C5A"/>
                </a:solidFill>
                <a:latin typeface="Calibri" panose="020F0502020204030204" pitchFamily="34" charset="0"/>
                <a:ea typeface="+mj-ea"/>
                <a:cs typeface="+mj-cs"/>
              </a:rPr>
              <a:t>Waldpädagogik</a:t>
            </a:r>
            <a:r>
              <a:rPr lang="de-DE" sz="1800" kern="0" dirty="0">
                <a:solidFill>
                  <a:srgbClr val="0D2C5A"/>
                </a:solidFill>
                <a:latin typeface="Calibri" panose="020F0502020204030204" pitchFamily="34" charset="0"/>
                <a:ea typeface="+mj-ea"/>
                <a:cs typeface="+mj-cs"/>
              </a:rPr>
              <a:t>, </a:t>
            </a:r>
            <a:r>
              <a:rPr lang="de-DE" sz="1800" i="1" kern="0" dirty="0">
                <a:solidFill>
                  <a:srgbClr val="0D2C5A"/>
                </a:solidFill>
                <a:latin typeface="Calibri" panose="020F0502020204030204" pitchFamily="34" charset="0"/>
                <a:ea typeface="+mj-ea"/>
                <a:cs typeface="+mj-cs"/>
              </a:rPr>
              <a:t>Bildung für nachhaltige Entwicklung (BNE), außerschulische Lernorte und </a:t>
            </a:r>
            <a:r>
              <a:rPr lang="de-DE" sz="1800" i="1" kern="0" dirty="0">
                <a:solidFill>
                  <a:srgbClr val="0D2C5A"/>
                </a:solidFill>
                <a:latin typeface="Calibri" panose="020F0502020204030204" pitchFamily="34" charset="0"/>
              </a:rPr>
              <a:t>Reformpädagogik.</a:t>
            </a:r>
            <a:endParaRPr lang="de-DE" sz="1800" kern="0" dirty="0">
              <a:solidFill>
                <a:srgbClr val="0D2C5A"/>
              </a:solidFill>
              <a:latin typeface="Calibri" panose="020F0502020204030204" pitchFamily="34" charset="0"/>
              <a:ea typeface="+mj-ea"/>
              <a:cs typeface="+mj-cs"/>
            </a:endParaRPr>
          </a:p>
          <a:p>
            <a:pPr marL="0" indent="0" algn="just">
              <a:spcAft>
                <a:spcPts val="600"/>
              </a:spcAft>
            </a:pPr>
            <a:r>
              <a:rPr lang="de-DE" sz="1800" kern="0" dirty="0">
                <a:solidFill>
                  <a:srgbClr val="0D2C5A"/>
                </a:solidFill>
                <a:latin typeface="Calibri" panose="020F0502020204030204" pitchFamily="34" charset="0"/>
                <a:ea typeface="+mj-ea"/>
                <a:cs typeface="+mj-cs"/>
              </a:rPr>
              <a:t>Nach dem erfolgreichen Absolvieren dieser Lehrveranstaltung</a:t>
            </a:r>
          </a:p>
          <a:p>
            <a:pPr algn="just">
              <a:spcAft>
                <a:spcPts val="600"/>
              </a:spcAft>
              <a:buFont typeface="Wingdings" panose="05000000000000000000" pitchFamily="2" charset="2"/>
              <a:buChar char="ü"/>
            </a:pPr>
            <a:r>
              <a:rPr lang="de-DE" sz="1800" kern="0" dirty="0">
                <a:solidFill>
                  <a:srgbClr val="0D2C5A"/>
                </a:solidFill>
                <a:latin typeface="Calibri" panose="020F0502020204030204" pitchFamily="34" charset="0"/>
                <a:ea typeface="+mj-ea"/>
                <a:cs typeface="+mj-cs"/>
              </a:rPr>
              <a:t>verfügen Sie über Kenntnisse zu den Grundlagen der Pädagogik und Didaktik.</a:t>
            </a:r>
          </a:p>
          <a:p>
            <a:pPr>
              <a:spcAft>
                <a:spcPts val="600"/>
              </a:spcAft>
              <a:buFont typeface="Wingdings" panose="05000000000000000000" pitchFamily="2" charset="2"/>
              <a:buChar char="ü"/>
            </a:pPr>
            <a:r>
              <a:rPr lang="de-DE" sz="1800" kern="0" dirty="0">
                <a:solidFill>
                  <a:srgbClr val="0D2C5A"/>
                </a:solidFill>
                <a:latin typeface="Calibri" panose="020F0502020204030204" pitchFamily="34" charset="0"/>
                <a:ea typeface="+mj-ea"/>
                <a:cs typeface="+mj-cs"/>
              </a:rPr>
              <a:t>sind Sie mit den Themen Wald- und Reformpädagogik, Bildung für nachhaltige Entwicklung (BNE) und außerschulische Lernorte vertraut und können Bezüge zwischen den Themen herstellen.</a:t>
            </a:r>
          </a:p>
          <a:p>
            <a:pPr>
              <a:spcAft>
                <a:spcPts val="600"/>
              </a:spcAft>
              <a:buFont typeface="Wingdings" panose="05000000000000000000" pitchFamily="2" charset="2"/>
              <a:buChar char="ü"/>
            </a:pPr>
            <a:r>
              <a:rPr lang="de-DE" sz="1800" kern="0" dirty="0">
                <a:solidFill>
                  <a:srgbClr val="0D2C5A"/>
                </a:solidFill>
                <a:latin typeface="Calibri" panose="020F0502020204030204" pitchFamily="34" charset="0"/>
                <a:ea typeface="+mj-ea"/>
                <a:cs typeface="+mj-cs"/>
              </a:rPr>
              <a:t>sind Sie in der Lage, unter Berücksichtigung der Lernvoraussetzungen der Lerngruppe waldpädagogische Angebote und Veranstaltungen eigenständig und/oder in Gruppen zu planen und ihre Planung zu reflektieren.  </a:t>
            </a:r>
          </a:p>
        </p:txBody>
      </p:sp>
      <p:sp>
        <p:nvSpPr>
          <p:cNvPr id="4" name="Foliennummernplatzhalter 3">
            <a:extLst>
              <a:ext uri="{FF2B5EF4-FFF2-40B4-BE49-F238E27FC236}">
                <a16:creationId xmlns:a16="http://schemas.microsoft.com/office/drawing/2014/main" id="{4889394C-F607-478C-B3AC-FCE78C1A3DC3}"/>
              </a:ext>
            </a:extLst>
          </p:cNvPr>
          <p:cNvSpPr>
            <a:spLocks noGrp="1"/>
          </p:cNvSpPr>
          <p:nvPr>
            <p:ph type="sldNum" sz="quarter" idx="4"/>
          </p:nvPr>
        </p:nvSpPr>
        <p:spPr/>
        <p:txBody>
          <a:bodyPr/>
          <a:lstStyle/>
          <a:p>
            <a:fld id="{80820C91-F7CE-483F-AA17-44F7CB82C640}" type="slidenum">
              <a:rPr lang="de-DE" smtClean="0"/>
              <a:pPr/>
              <a:t>6</a:t>
            </a:fld>
            <a:endParaRPr lang="de-DE" dirty="0"/>
          </a:p>
        </p:txBody>
      </p:sp>
      <p:sp>
        <p:nvSpPr>
          <p:cNvPr id="5" name="Fußzeilenplatzhalter 4">
            <a:extLst>
              <a:ext uri="{FF2B5EF4-FFF2-40B4-BE49-F238E27FC236}">
                <a16:creationId xmlns:a16="http://schemas.microsoft.com/office/drawing/2014/main" id="{144B07E8-E9C0-44D6-8CE5-CCFC4503456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6" name="Rechteck 5">
            <a:extLst>
              <a:ext uri="{FF2B5EF4-FFF2-40B4-BE49-F238E27FC236}">
                <a16:creationId xmlns:a16="http://schemas.microsoft.com/office/drawing/2014/main" id="{E33293DF-9CF9-49A8-9914-5792C3FB78A0}"/>
              </a:ext>
            </a:extLst>
          </p:cNvPr>
          <p:cNvSpPr/>
          <p:nvPr/>
        </p:nvSpPr>
        <p:spPr>
          <a:xfrm>
            <a:off x="638944" y="6525344"/>
            <a:ext cx="1349896" cy="252016"/>
          </a:xfrm>
          <a:prstGeom prst="rect">
            <a:avLst/>
          </a:prstGeom>
          <a:solidFill>
            <a:srgbClr val="F59C00"/>
          </a:solidFill>
          <a:ln w="3175">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436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60</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Vertreter der Reformpädagogik</a:t>
            </a:r>
          </a:p>
          <a:p>
            <a:pPr marL="0" indent="0" fontAlgn="base">
              <a:spcAft>
                <a:spcPts val="1200"/>
              </a:spcAft>
            </a:pPr>
            <a:r>
              <a:rPr lang="de-DE" altLang="de-DE" sz="2200" dirty="0">
                <a:solidFill>
                  <a:srgbClr val="002060"/>
                </a:solidFill>
                <a:latin typeface="Calibri" panose="020F0502020204030204" pitchFamily="34" charset="0"/>
                <a:ea typeface="+mn-ea"/>
                <a:cs typeface="+mn-cs"/>
              </a:rPr>
              <a:t>Besonderes Gewicht haben in den letzten Jahren Reformpädagoginnen und -pädagogen bekommen, die nicht nur den Unterricht einzelner Fächer, sondern das ganze Schulleben radikal erneuern wollten: </a:t>
            </a:r>
          </a:p>
          <a:p>
            <a:pPr fontAlgn="base">
              <a:spcAft>
                <a:spcPts val="800"/>
              </a:spcAft>
              <a:buFont typeface="Arial" panose="020B0604020202020204" pitchFamily="34" charset="0"/>
              <a:buChar char="•"/>
            </a:pPr>
            <a:r>
              <a:rPr lang="de-DE" altLang="de-DE" sz="2200" dirty="0">
                <a:solidFill>
                  <a:srgbClr val="002060"/>
                </a:solidFill>
                <a:latin typeface="Calibri" panose="020F0502020204030204" pitchFamily="34" charset="0"/>
              </a:rPr>
              <a:t>Georg Kerschensteiner (1854-1932)	</a:t>
            </a:r>
            <a:r>
              <a:rPr lang="de-DE" altLang="de-DE" sz="2200" dirty="0">
                <a:solidFill>
                  <a:srgbClr val="002060"/>
                </a:solidFill>
                <a:latin typeface="Calibri" panose="020F0502020204030204" pitchFamily="34" charset="0"/>
                <a:sym typeface="Wingdings" panose="05000000000000000000" pitchFamily="2" charset="2"/>
              </a:rPr>
              <a:t> Arbeitsschulbewegung</a:t>
            </a:r>
            <a:endParaRPr lang="de-DE" altLang="de-DE" sz="2200" dirty="0">
              <a:solidFill>
                <a:srgbClr val="002060"/>
              </a:solidFill>
              <a:latin typeface="Calibri" panose="020F0502020204030204" pitchFamily="34" charset="0"/>
            </a:endParaRPr>
          </a:p>
          <a:p>
            <a:pPr fontAlgn="base">
              <a:spcAft>
                <a:spcPts val="8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Maria Montessori (1870 – 1952)	→ Montessori-Pädagogik</a:t>
            </a:r>
          </a:p>
          <a:p>
            <a:pPr fontAlgn="base">
              <a:spcAft>
                <a:spcPts val="8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Rudolf Steiner (1862 – 1925) 		→ Waldorf-Pädagogik</a:t>
            </a:r>
          </a:p>
          <a:p>
            <a:pPr fontAlgn="base">
              <a:spcAft>
                <a:spcPts val="8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Célestin Freinet (1896 – 1966) 	→ Freinet-Pädagogik</a:t>
            </a:r>
          </a:p>
          <a:p>
            <a:pPr fontAlgn="base">
              <a:spcAft>
                <a:spcPts val="8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a:t>
            </a:r>
          </a:p>
        </p:txBody>
      </p:sp>
      <p:sp>
        <p:nvSpPr>
          <p:cNvPr id="11" name="Titel 1">
            <a:extLst>
              <a:ext uri="{FF2B5EF4-FFF2-40B4-BE49-F238E27FC236}">
                <a16:creationId xmlns:a16="http://schemas.microsoft.com/office/drawing/2014/main" id="{D20AE777-26FC-4EC5-8669-401A385376B4}"/>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19359806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1052736"/>
            <a:ext cx="6768752" cy="576064"/>
          </a:xfrm>
        </p:spPr>
        <p:txBody>
          <a:bodyPr/>
          <a:lstStyle/>
          <a:p>
            <a:pPr algn="r"/>
            <a:r>
              <a:rPr lang="de-DE" altLang="de-DE" dirty="0">
                <a:solidFill>
                  <a:srgbClr val="0D2C5A"/>
                </a:solidFill>
              </a:rPr>
              <a:t>Gruppenarbeit</a:t>
            </a:r>
            <a:endParaRPr lang="de-DE" dirty="0">
              <a:solidFill>
                <a:srgbClr val="0D2C5A"/>
              </a:solidFill>
            </a:endParaRPr>
          </a:p>
        </p:txBody>
      </p:sp>
      <p:sp>
        <p:nvSpPr>
          <p:cNvPr id="5" name="Inhaltsplatzhalter 4">
            <a:extLst>
              <a:ext uri="{FF2B5EF4-FFF2-40B4-BE49-F238E27FC236}">
                <a16:creationId xmlns:a16="http://schemas.microsoft.com/office/drawing/2014/main" id="{D6172C00-2687-48B5-B946-7E104EF10250}"/>
              </a:ext>
            </a:extLst>
          </p:cNvPr>
          <p:cNvSpPr>
            <a:spLocks noGrp="1"/>
          </p:cNvSpPr>
          <p:nvPr>
            <p:ph idx="1"/>
          </p:nvPr>
        </p:nvSpPr>
        <p:spPr>
          <a:solidFill>
            <a:schemeClr val="bg2"/>
          </a:solidFill>
          <a:ln>
            <a:solidFill>
              <a:schemeClr val="tx2"/>
            </a:solidFill>
          </a:ln>
        </p:spPr>
        <p:txBody>
          <a:bodyPr/>
          <a:lstStyle/>
          <a:p>
            <a:r>
              <a:rPr lang="de-DE" dirty="0">
                <a:solidFill>
                  <a:schemeClr val="bg1">
                    <a:lumMod val="95000"/>
                  </a:schemeClr>
                </a:solidFill>
              </a:rPr>
              <a:t>hallo</a:t>
            </a:r>
          </a:p>
        </p:txBody>
      </p:sp>
      <p:sp>
        <p:nvSpPr>
          <p:cNvPr id="8" name="Rechteck 7">
            <a:extLst>
              <a:ext uri="{FF2B5EF4-FFF2-40B4-BE49-F238E27FC236}">
                <a16:creationId xmlns:a16="http://schemas.microsoft.com/office/drawing/2014/main" id="{CDA7F003-68C9-47D5-B82D-DDFCA67BBE5F}"/>
              </a:ext>
            </a:extLst>
          </p:cNvPr>
          <p:cNvSpPr/>
          <p:nvPr/>
        </p:nvSpPr>
        <p:spPr>
          <a:xfrm>
            <a:off x="525363" y="1700808"/>
            <a:ext cx="7305187" cy="4678204"/>
          </a:xfrm>
          <a:prstGeom prst="rect">
            <a:avLst/>
          </a:prstGeom>
        </p:spPr>
        <p:txBody>
          <a:bodyPr wrap="square">
            <a:spAutoFit/>
          </a:bodyPr>
          <a:lstStyle/>
          <a:p>
            <a:pPr>
              <a:spcAft>
                <a:spcPts val="600"/>
              </a:spcAft>
            </a:pPr>
            <a:r>
              <a:rPr lang="de-DE" sz="2200" b="1" u="sng" dirty="0">
                <a:solidFill>
                  <a:srgbClr val="0D2C5A"/>
                </a:solidFill>
              </a:rPr>
              <a:t>Arbeitsauftrag  </a:t>
            </a:r>
          </a:p>
          <a:p>
            <a:pPr>
              <a:spcAft>
                <a:spcPts val="600"/>
              </a:spcAft>
            </a:pPr>
            <a:r>
              <a:rPr lang="de-DE" sz="2000" b="1" dirty="0">
                <a:solidFill>
                  <a:srgbClr val="0D2C5A"/>
                </a:solidFill>
                <a:cs typeface="Calibri" panose="020F0502020204030204" pitchFamily="34" charset="0"/>
                <a:sym typeface="Wingdings" panose="05000000000000000000" pitchFamily="2" charset="2"/>
              </a:rPr>
              <a:t>Sehen Sie sich die Folien 62-84 an und bearbeiten Sie im Folgenden die beschriebenen Aufgaben:</a:t>
            </a:r>
            <a:endParaRPr lang="de-DE" sz="2000" b="1" dirty="0">
              <a:solidFill>
                <a:srgbClr val="002060"/>
              </a:solidFill>
              <a:cs typeface="Calibri" panose="020F0502020204030204" pitchFamily="34" charset="0"/>
              <a:sym typeface="Wingdings" panose="05000000000000000000" pitchFamily="2" charset="2"/>
            </a:endParaRPr>
          </a:p>
          <a:p>
            <a:pPr marL="457200" indent="-457200">
              <a:spcAft>
                <a:spcPts val="1200"/>
              </a:spcAft>
              <a:buAutoNum type="arabicPeriod"/>
            </a:pPr>
            <a:r>
              <a:rPr lang="de-DE" sz="2000" dirty="0">
                <a:solidFill>
                  <a:srgbClr val="002060"/>
                </a:solidFill>
                <a:cs typeface="Calibri" panose="020F0502020204030204" pitchFamily="34" charset="0"/>
                <a:sym typeface="Wingdings" panose="05000000000000000000" pitchFamily="2" charset="2"/>
              </a:rPr>
              <a:t>Diskutieren Sie, inwiefern ein grundlegendes Wissen über die reformpädagogischen Ansätze für Ihre Tätigkeit als Waldpädagoginnen und -pädagogen von Bedeutung ist?</a:t>
            </a:r>
          </a:p>
          <a:p>
            <a:pPr marL="457200" indent="-457200">
              <a:spcAft>
                <a:spcPts val="600"/>
              </a:spcAft>
              <a:buAutoNum type="arabicPeriod"/>
            </a:pPr>
            <a:r>
              <a:rPr lang="de-DE" sz="2000" dirty="0">
                <a:solidFill>
                  <a:srgbClr val="002060"/>
                </a:solidFill>
                <a:cs typeface="Calibri" panose="020F0502020204030204" pitchFamily="34" charset="0"/>
                <a:sym typeface="Wingdings" panose="05000000000000000000" pitchFamily="2" charset="2"/>
              </a:rPr>
              <a:t>Überlegen, diskutieren und notieren Sie, </a:t>
            </a:r>
          </a:p>
          <a:p>
            <a:pPr marL="914400" lvl="1" indent="-457200">
              <a:spcAft>
                <a:spcPts val="600"/>
              </a:spcAft>
              <a:buAutoNum type="alphaLcParenR"/>
            </a:pPr>
            <a:r>
              <a:rPr lang="de-DE" sz="2000" dirty="0">
                <a:solidFill>
                  <a:srgbClr val="002060"/>
                </a:solidFill>
                <a:cs typeface="Calibri" panose="020F0502020204030204" pitchFamily="34" charset="0"/>
                <a:sym typeface="Wingdings" panose="05000000000000000000" pitchFamily="2" charset="2"/>
              </a:rPr>
              <a:t>welche organisatorischen, methodisch-didaktischen oder ausstattungsbezogenen Elemente der Reformpädagogik sich in der Waldpädagogik wiederfinden. </a:t>
            </a:r>
          </a:p>
          <a:p>
            <a:pPr marL="914400" lvl="1" indent="-457200">
              <a:spcAft>
                <a:spcPts val="1200"/>
              </a:spcAft>
              <a:buAutoNum type="alphaLcParenR"/>
            </a:pPr>
            <a:r>
              <a:rPr lang="de-DE" sz="2000" dirty="0">
                <a:solidFill>
                  <a:srgbClr val="002060"/>
                </a:solidFill>
                <a:cs typeface="Calibri" panose="020F0502020204030204" pitchFamily="34" charset="0"/>
                <a:sym typeface="Wingdings" panose="05000000000000000000" pitchFamily="2" charset="2"/>
              </a:rPr>
              <a:t>welche Elemente Sie für Ihre walpädagogischen Angebote und Veranstaltungen nutzen können/wollen.</a:t>
            </a:r>
          </a:p>
          <a:p>
            <a:pPr>
              <a:spcAft>
                <a:spcPts val="600"/>
              </a:spcAft>
            </a:pPr>
            <a:r>
              <a:rPr lang="de-DE" sz="1600" dirty="0">
                <a:solidFill>
                  <a:srgbClr val="51822F"/>
                </a:solidFill>
                <a:cs typeface="Calibri" panose="020F0502020204030204" pitchFamily="34" charset="0"/>
                <a:sym typeface="Wingdings" panose="05000000000000000000" pitchFamily="2" charset="2"/>
              </a:rPr>
              <a:t></a:t>
            </a:r>
            <a:r>
              <a:rPr lang="de-DE" sz="1600" dirty="0">
                <a:solidFill>
                  <a:srgbClr val="51822F"/>
                </a:solidFill>
                <a:cs typeface="Calibri" panose="020F0502020204030204" pitchFamily="34" charset="0"/>
              </a:rPr>
              <a:t> </a:t>
            </a:r>
            <a:r>
              <a:rPr lang="de-DE" sz="1600" dirty="0">
                <a:solidFill>
                  <a:srgbClr val="51822F"/>
                </a:solidFill>
              </a:rPr>
              <a:t>Arbeit in Kleingruppen, beachten Sie auch die Überblickstabelle auf Folie …</a:t>
            </a:r>
          </a:p>
        </p:txBody>
      </p:sp>
      <p:sp>
        <p:nvSpPr>
          <p:cNvPr id="12" name="Textfeld 11">
            <a:extLst>
              <a:ext uri="{FF2B5EF4-FFF2-40B4-BE49-F238E27FC236}">
                <a16:creationId xmlns:a16="http://schemas.microsoft.com/office/drawing/2014/main" id="{FF4EAFF2-9C6B-4D0E-B9E3-F020EAF12593}"/>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E61506DD-E029-4101-9406-26C4167C631D}"/>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61</a:t>
            </a:fld>
            <a:endParaRPr lang="de-DE" sz="1600" dirty="0">
              <a:solidFill>
                <a:srgbClr val="0D2C5A"/>
              </a:solidFill>
            </a:endParaRPr>
          </a:p>
        </p:txBody>
      </p:sp>
      <p:pic>
        <p:nvPicPr>
          <p:cNvPr id="11" name="Grafik 10" descr="Uhr Vektorgrafiken und Vektor-Icons zum kostenlosen Download">
            <a:extLst>
              <a:ext uri="{FF2B5EF4-FFF2-40B4-BE49-F238E27FC236}">
                <a16:creationId xmlns:a16="http://schemas.microsoft.com/office/drawing/2014/main" id="{FC8E0BC6-CDA3-4E30-B60A-AEDDF3028123}"/>
              </a:ext>
            </a:extLst>
          </p:cNvPr>
          <p:cNvPicPr/>
          <p:nvPr/>
        </p:nvPicPr>
        <p:blipFill rotWithShape="1">
          <a:blip r:embed="rId3">
            <a:extLst>
              <a:ext uri="{28A0092B-C50C-407E-A947-70E740481C1C}">
                <a14:useLocalDpi xmlns:a14="http://schemas.microsoft.com/office/drawing/2010/main" val="0"/>
              </a:ext>
            </a:extLst>
          </a:blip>
          <a:srcRect l="6655" t="2367" r="6982" b="8914"/>
          <a:stretch/>
        </p:blipFill>
        <p:spPr bwMode="auto">
          <a:xfrm>
            <a:off x="7830550" y="1499873"/>
            <a:ext cx="1115741" cy="1069168"/>
          </a:xfrm>
          <a:prstGeom prst="rect">
            <a:avLst/>
          </a:prstGeom>
          <a:noFill/>
          <a:ln>
            <a:noFill/>
          </a:ln>
        </p:spPr>
      </p:pic>
      <p:sp>
        <p:nvSpPr>
          <p:cNvPr id="10" name="Textfeld 9">
            <a:extLst>
              <a:ext uri="{FF2B5EF4-FFF2-40B4-BE49-F238E27FC236}">
                <a16:creationId xmlns:a16="http://schemas.microsoft.com/office/drawing/2014/main" id="{9A5A88F3-C764-4C30-BA17-0A4E71D3061F}"/>
              </a:ext>
            </a:extLst>
          </p:cNvPr>
          <p:cNvSpPr txBox="1"/>
          <p:nvPr/>
        </p:nvSpPr>
        <p:spPr>
          <a:xfrm>
            <a:off x="7452316" y="2569041"/>
            <a:ext cx="1872208" cy="1631216"/>
          </a:xfrm>
          <a:prstGeom prst="rect">
            <a:avLst/>
          </a:prstGeom>
          <a:noFill/>
        </p:spPr>
        <p:txBody>
          <a:bodyPr wrap="square" rtlCol="0">
            <a:spAutoFit/>
          </a:bodyPr>
          <a:lstStyle/>
          <a:p>
            <a:pPr algn="ctr"/>
            <a:r>
              <a:rPr lang="de-DE" sz="2000" b="1" dirty="0">
                <a:solidFill>
                  <a:srgbClr val="F59C00"/>
                </a:solidFill>
              </a:rPr>
              <a:t>40 min Erarbeitung </a:t>
            </a:r>
          </a:p>
          <a:p>
            <a:pPr algn="ctr"/>
            <a:endParaRPr lang="de-DE" sz="2000" b="1" dirty="0">
              <a:solidFill>
                <a:srgbClr val="F59C00"/>
              </a:solidFill>
            </a:endParaRPr>
          </a:p>
          <a:p>
            <a:pPr algn="ctr"/>
            <a:r>
              <a:rPr lang="de-DE" sz="2000" b="1" dirty="0">
                <a:solidFill>
                  <a:srgbClr val="F59C00"/>
                </a:solidFill>
              </a:rPr>
              <a:t>15 min Diskussion</a:t>
            </a:r>
          </a:p>
        </p:txBody>
      </p:sp>
    </p:spTree>
    <p:extLst>
      <p:ext uri="{BB962C8B-B14F-4D97-AF65-F5344CB8AC3E}">
        <p14:creationId xmlns:p14="http://schemas.microsoft.com/office/powerpoint/2010/main" val="991163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62</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301589" y="2474380"/>
            <a:ext cx="467607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gn="ctr" eaLnBrk="1" fontAlgn="auto" hangingPunct="1">
              <a:spcAft>
                <a:spcPts val="1200"/>
              </a:spcAft>
              <a:buClrTx/>
              <a:buSzTx/>
              <a:defRPr/>
            </a:pPr>
            <a:r>
              <a:rPr lang="de-DE" sz="5400" b="0" dirty="0">
                <a:latin typeface="Calibri" panose="020F0502020204030204" pitchFamily="34" charset="0"/>
              </a:rPr>
              <a:t>Montessori-Pädagogik</a:t>
            </a:r>
            <a:r>
              <a:rPr lang="de-DE" sz="2000" b="0" dirty="0">
                <a:latin typeface="Calibri" panose="020F0502020204030204" pitchFamily="34" charset="0"/>
              </a:rPr>
              <a:t> </a:t>
            </a:r>
          </a:p>
          <a:p>
            <a:pPr marL="457200" indent="-457200" eaLnBrk="1" fontAlgn="auto" hangingPunct="1">
              <a:spcAft>
                <a:spcPts val="0"/>
              </a:spcAft>
              <a:buClrTx/>
              <a:buSzTx/>
              <a:buFont typeface="+mj-lt"/>
              <a:buAutoNum type="alphaLcParenR"/>
              <a:defRPr/>
            </a:pP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pic>
        <p:nvPicPr>
          <p:cNvPr id="1026" name="Picture 2" descr="150. Geburtstag von Maria Montessori – Warum ihre Pädagogik heute noch so  wichtig ist | News4teachers">
            <a:extLst>
              <a:ext uri="{FF2B5EF4-FFF2-40B4-BE49-F238E27FC236}">
                <a16:creationId xmlns:a16="http://schemas.microsoft.com/office/drawing/2014/main" id="{81440E68-0D15-4AF7-895B-CA8320DFF5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288" r="20075"/>
          <a:stretch/>
        </p:blipFill>
        <p:spPr bwMode="auto">
          <a:xfrm>
            <a:off x="5148064" y="1684053"/>
            <a:ext cx="3766355" cy="4606751"/>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8399D5D1-9C49-4494-97E1-C5CB5CB83EC0}"/>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3669347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63</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Anthropologische Grundannahmen:</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Kind als individuelle Person mit schöpferischer Eigenaktivität und Spontanität</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Aufgabe: Aufbau zum selbstständigen Menschen durch Auseinandersetzung mit Umwelt </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Entwicklung erfolgt nach natürlichem Bauplan</a:t>
            </a:r>
          </a:p>
          <a:p>
            <a:pPr lvl="1" fontAlgn="base">
              <a:buFont typeface="Arial" panose="020B0604020202020204" pitchFamily="34" charset="0"/>
              <a:buChar char="•"/>
            </a:pPr>
            <a:r>
              <a:rPr lang="de-DE" altLang="de-DE" sz="2400" b="1" dirty="0">
                <a:solidFill>
                  <a:srgbClr val="002060"/>
                </a:solidFill>
                <a:latin typeface="Calibri" panose="020F0502020204030204" pitchFamily="34" charset="0"/>
              </a:rPr>
              <a:t> sensible Phasen </a:t>
            </a:r>
            <a:r>
              <a:rPr lang="de-DE" altLang="de-DE" sz="2400" dirty="0">
                <a:solidFill>
                  <a:srgbClr val="002060"/>
                </a:solidFill>
                <a:latin typeface="Calibri" panose="020F0502020204030204" pitchFamily="34" charset="0"/>
              </a:rPr>
              <a:t>= besondere Empfänglichkeiten zum Erwerb bestimmter Fähigkeiten von nur vorübergehender Dauer</a:t>
            </a:r>
          </a:p>
          <a:p>
            <a:pPr lvl="1"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 ca. 6-jährige Entwicklungsstufen </a:t>
            </a:r>
            <a:r>
              <a:rPr lang="de-DE" altLang="de-DE" sz="2400" dirty="0">
                <a:solidFill>
                  <a:srgbClr val="002060"/>
                </a:solidFill>
                <a:latin typeface="Calibri" panose="020F0502020204030204" pitchFamily="34" charset="0"/>
              </a:rPr>
              <a:t>mit Teilabschnitten</a:t>
            </a:r>
            <a:endParaRPr lang="de-DE" altLang="de-DE" sz="2400" dirty="0">
              <a:solidFill>
                <a:srgbClr val="002060"/>
              </a:solidFill>
              <a:latin typeface="Calibri" panose="020F0502020204030204" pitchFamily="34" charset="0"/>
              <a:ea typeface="+mn-ea"/>
              <a:cs typeface="+mn-cs"/>
            </a:endParaRPr>
          </a:p>
          <a:p>
            <a:pPr fontAlgn="base">
              <a:spcAft>
                <a:spcPts val="1200"/>
              </a:spcAft>
              <a:buFont typeface="Arial" panose="020B0604020202020204" pitchFamily="34" charset="0"/>
              <a:buChar char="•"/>
            </a:pPr>
            <a:endParaRPr lang="de-DE" altLang="de-DE" sz="2400" b="1" dirty="0">
              <a:solidFill>
                <a:srgbClr val="002060"/>
              </a:solidFill>
              <a:latin typeface="Calibri" panose="020F0502020204030204" pitchFamily="34" charset="0"/>
              <a:ea typeface="+mn-ea"/>
              <a:cs typeface="+mn-cs"/>
            </a:endParaRPr>
          </a:p>
        </p:txBody>
      </p:sp>
    </p:spTree>
    <p:extLst>
      <p:ext uri="{BB962C8B-B14F-4D97-AF65-F5344CB8AC3E}">
        <p14:creationId xmlns:p14="http://schemas.microsoft.com/office/powerpoint/2010/main" val="3436705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64</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Anthropologische Grundannahmen:</a:t>
            </a:r>
          </a:p>
          <a:p>
            <a:pPr fontAlgn="base">
              <a:spcAft>
                <a:spcPts val="600"/>
              </a:spcAft>
              <a:buFont typeface="Arial" panose="020B0604020202020204" pitchFamily="34" charset="0"/>
              <a:buChar char="•"/>
            </a:pPr>
            <a:r>
              <a:rPr lang="de-DE" altLang="de-DE" sz="2400" b="1" dirty="0">
                <a:solidFill>
                  <a:srgbClr val="002060"/>
                </a:solidFill>
                <a:latin typeface="Calibri" panose="020F0502020204030204" pitchFamily="34" charset="0"/>
                <a:ea typeface="+mn-ea"/>
                <a:cs typeface="+mn-cs"/>
              </a:rPr>
              <a:t>Ziel</a:t>
            </a:r>
            <a:r>
              <a:rPr lang="de-DE" altLang="de-DE" sz="2400" dirty="0">
                <a:solidFill>
                  <a:srgbClr val="002060"/>
                </a:solidFill>
                <a:latin typeface="Calibri" panose="020F0502020204030204" pitchFamily="34" charset="0"/>
                <a:ea typeface="+mn-ea"/>
                <a:cs typeface="+mn-cs"/>
              </a:rPr>
              <a:t>: Ermöglichung der Normalisation nach verursachter Deviation mit Hilfe der Polarisation</a:t>
            </a:r>
            <a:endParaRPr lang="de-DE" altLang="de-DE" sz="2400" i="1" dirty="0">
              <a:solidFill>
                <a:srgbClr val="002060"/>
              </a:solidFill>
              <a:latin typeface="Calibri" panose="020F0502020204030204" pitchFamily="34" charset="0"/>
              <a:ea typeface="+mn-ea"/>
              <a:cs typeface="+mn-cs"/>
            </a:endParaRP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Polarisation: vollkommene, zielgerichtete Konzentration auf eine genau umschriebene Arbeit</a:t>
            </a:r>
          </a:p>
          <a:p>
            <a:pPr marL="0" indent="0" fontAlgn="base">
              <a:spcAft>
                <a:spcPts val="600"/>
              </a:spcAft>
            </a:pPr>
            <a:endParaRPr lang="de-DE" altLang="de-DE" sz="2400" dirty="0">
              <a:solidFill>
                <a:srgbClr val="002060"/>
              </a:solidFill>
              <a:latin typeface="Calibri" panose="020F0502020204030204" pitchFamily="34" charset="0"/>
              <a:ea typeface="+mn-ea"/>
              <a:cs typeface="+mn-cs"/>
            </a:endParaRPr>
          </a:p>
          <a:p>
            <a:pPr marL="0" indent="0" fontAlgn="base">
              <a:spcAft>
                <a:spcPts val="600"/>
              </a:spcAft>
            </a:pPr>
            <a:r>
              <a:rPr lang="de-DE" altLang="de-DE" sz="2400" dirty="0">
                <a:solidFill>
                  <a:srgbClr val="002060"/>
                </a:solidFill>
                <a:latin typeface="Calibri" panose="020F0502020204030204" pitchFamily="34" charset="0"/>
                <a:ea typeface="+mn-ea"/>
                <a:cs typeface="+mn-cs"/>
              </a:rPr>
              <a:t>Unter welchen Umständen kommt es zur Polarisation?</a:t>
            </a:r>
          </a:p>
          <a:p>
            <a:pPr marL="457200" indent="-457200"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Berücksichtigung von sensiblen Entwicklungs- und Lernphasen </a:t>
            </a:r>
          </a:p>
          <a:p>
            <a:pPr marL="457200" indent="-457200"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Gestaltung einer vorbereiteten Umgebung</a:t>
            </a:r>
          </a:p>
          <a:p>
            <a:pPr marL="457200" indent="-457200"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freie Wahl der Arbeit (Prinzip der Freiheit)</a:t>
            </a:r>
          </a:p>
        </p:txBody>
      </p:sp>
    </p:spTree>
    <p:extLst>
      <p:ext uri="{BB962C8B-B14F-4D97-AF65-F5344CB8AC3E}">
        <p14:creationId xmlns:p14="http://schemas.microsoft.com/office/powerpoint/2010/main" val="396366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65</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Pädagogische Grundgedanken</a:t>
            </a:r>
          </a:p>
          <a:p>
            <a:pPr fontAlgn="base">
              <a:spcAft>
                <a:spcPts val="12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Erziehungsziel: die Entfaltung der Individualität und die Entwicklung zur selbstständigen Persönlichkeit</a:t>
            </a:r>
          </a:p>
          <a:p>
            <a:pPr fontAlgn="base">
              <a:spcAft>
                <a:spcPts val="12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Erziehung muss sich dabei auf helfende Funktion beschränken → „Hilf mir, es selbst zu tun!“</a:t>
            </a:r>
          </a:p>
          <a:p>
            <a:pPr fontAlgn="base">
              <a:spcAft>
                <a:spcPts val="12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wichtigste erzieherische Hilfe ist die </a:t>
            </a:r>
            <a:r>
              <a:rPr lang="de-DE" altLang="de-DE" sz="2400" b="1" dirty="0">
                <a:solidFill>
                  <a:srgbClr val="002060"/>
                </a:solidFill>
                <a:latin typeface="Calibri" panose="020F0502020204030204" pitchFamily="34" charset="0"/>
                <a:ea typeface="+mn-ea"/>
                <a:cs typeface="+mn-cs"/>
              </a:rPr>
              <a:t>vorbereitete Umgebung</a:t>
            </a:r>
          </a:p>
          <a:p>
            <a:pPr fontAlgn="base">
              <a:spcAft>
                <a:spcPts val="1200"/>
              </a:spcAft>
              <a:buFont typeface="Arial" panose="020B0604020202020204" pitchFamily="34" charset="0"/>
              <a:buChar char="•"/>
            </a:pPr>
            <a:endParaRPr lang="de-DE" altLang="de-DE" sz="2400" b="1" dirty="0">
              <a:solidFill>
                <a:srgbClr val="002060"/>
              </a:solidFill>
              <a:latin typeface="Calibri" panose="020F0502020204030204" pitchFamily="34" charset="0"/>
              <a:ea typeface="+mn-ea"/>
              <a:cs typeface="+mn-cs"/>
            </a:endParaRPr>
          </a:p>
        </p:txBody>
      </p:sp>
    </p:spTree>
    <p:extLst>
      <p:ext uri="{BB962C8B-B14F-4D97-AF65-F5344CB8AC3E}">
        <p14:creationId xmlns:p14="http://schemas.microsoft.com/office/powerpoint/2010/main" val="37944889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66</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Vorbereitete Umgebung</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Lern- und Entwicklungsraum → an Bedürfnisse der Kinder angepasst (körperlich und geistig)</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Zentrales Element: </a:t>
            </a:r>
            <a:r>
              <a:rPr lang="de-DE" altLang="de-DE" sz="2400" b="1" dirty="0">
                <a:solidFill>
                  <a:srgbClr val="002060"/>
                </a:solidFill>
                <a:latin typeface="Calibri" panose="020F0502020204030204" pitchFamily="34" charset="0"/>
                <a:ea typeface="+mn-ea"/>
                <a:cs typeface="+mn-cs"/>
              </a:rPr>
              <a:t>Entwicklungsmaterialien </a:t>
            </a:r>
            <a:r>
              <a:rPr lang="de-DE" altLang="de-DE" sz="2400" dirty="0">
                <a:solidFill>
                  <a:srgbClr val="002060"/>
                </a:solidFill>
                <a:latin typeface="Calibri" panose="020F0502020204030204" pitchFamily="34" charset="0"/>
                <a:ea typeface="+mn-ea"/>
                <a:cs typeface="+mn-cs"/>
              </a:rPr>
              <a:t>(offen und frei zugänglich in Regalen untergebracht)</a:t>
            </a:r>
            <a:endParaRPr lang="de-DE" altLang="de-DE" sz="2400" b="1" dirty="0">
              <a:solidFill>
                <a:srgbClr val="002060"/>
              </a:solidFill>
              <a:latin typeface="Calibri" panose="020F0502020204030204" pitchFamily="34" charset="0"/>
              <a:ea typeface="+mn-ea"/>
              <a:cs typeface="+mn-cs"/>
            </a:endParaRPr>
          </a:p>
          <a:p>
            <a:pPr fontAlgn="base">
              <a:spcAft>
                <a:spcPts val="12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Soziale Kompetenzen werden durch                            kooperative Lernformen und das                                          Prinzip der Altersmischung                                                       gefördert.</a:t>
            </a:r>
          </a:p>
        </p:txBody>
      </p:sp>
      <p:pic>
        <p:nvPicPr>
          <p:cNvPr id="4" name="Grafik 3">
            <a:extLst>
              <a:ext uri="{FF2B5EF4-FFF2-40B4-BE49-F238E27FC236}">
                <a16:creationId xmlns:a16="http://schemas.microsoft.com/office/drawing/2014/main" id="{433E76EF-6D59-451B-9A50-5956D18F97A0}"/>
              </a:ext>
            </a:extLst>
          </p:cNvPr>
          <p:cNvPicPr>
            <a:picLocks noChangeAspect="1"/>
          </p:cNvPicPr>
          <p:nvPr/>
        </p:nvPicPr>
        <p:blipFill>
          <a:blip r:embed="rId3"/>
          <a:stretch>
            <a:fillRect/>
          </a:stretch>
        </p:blipFill>
        <p:spPr>
          <a:xfrm>
            <a:off x="5368051" y="3857433"/>
            <a:ext cx="3668445" cy="2445631"/>
          </a:xfrm>
          <a:prstGeom prst="rect">
            <a:avLst/>
          </a:prstGeom>
          <a:ln>
            <a:noFill/>
          </a:ln>
          <a:effectLst>
            <a:softEdge rad="112500"/>
          </a:effectLst>
        </p:spPr>
      </p:pic>
      <p:sp>
        <p:nvSpPr>
          <p:cNvPr id="11" name="Textfeld 10">
            <a:extLst>
              <a:ext uri="{FF2B5EF4-FFF2-40B4-BE49-F238E27FC236}">
                <a16:creationId xmlns:a16="http://schemas.microsoft.com/office/drawing/2014/main" id="{541C418F-3A3E-4D3E-8ABB-2CB3867B6A0A}"/>
              </a:ext>
            </a:extLst>
          </p:cNvPr>
          <p:cNvSpPr txBox="1"/>
          <p:nvPr/>
        </p:nvSpPr>
        <p:spPr>
          <a:xfrm>
            <a:off x="5184923" y="6268412"/>
            <a:ext cx="3959077" cy="261610"/>
          </a:xfrm>
          <a:prstGeom prst="rect">
            <a:avLst/>
          </a:prstGeom>
          <a:noFill/>
        </p:spPr>
        <p:txBody>
          <a:bodyPr wrap="square">
            <a:spAutoFit/>
          </a:bodyPr>
          <a:lstStyle/>
          <a:p>
            <a:r>
              <a:rPr lang="de-DE" sz="1100" dirty="0">
                <a:hlinkClick r:id="rId4"/>
              </a:rPr>
              <a:t>https://www.gs-linzgau.de/schulleben-1/vorbereitete-umgebung/</a:t>
            </a:r>
            <a:r>
              <a:rPr lang="de-DE" sz="1100" dirty="0"/>
              <a:t> </a:t>
            </a:r>
          </a:p>
        </p:txBody>
      </p:sp>
    </p:spTree>
    <p:extLst>
      <p:ext uri="{BB962C8B-B14F-4D97-AF65-F5344CB8AC3E}">
        <p14:creationId xmlns:p14="http://schemas.microsoft.com/office/powerpoint/2010/main" val="36823433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lvl="3" algn="r">
              <a:defRPr sz="1200">
                <a:solidFill>
                  <a:srgbClr val="0D2C5A"/>
                </a:solidFill>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fld id="{80820C91-F7CE-483F-AA17-44F7CB82C640}" type="slidenum">
              <a:rPr lang="de-DE"/>
              <a:pPr lvl="3"/>
              <a:t>67</a:t>
            </a:fld>
            <a:endParaRPr lang="de-DE" dirty="0"/>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Entwicklungsmaterialien</a:t>
            </a:r>
          </a:p>
          <a:p>
            <a:pPr marL="0" indent="0" fontAlgn="base"/>
            <a:r>
              <a:rPr lang="de-DE" altLang="de-DE" sz="2400" u="sng" dirty="0">
                <a:solidFill>
                  <a:srgbClr val="002060"/>
                </a:solidFill>
                <a:latin typeface="Calibri" panose="020F0502020204030204" pitchFamily="34" charset="0"/>
                <a:ea typeface="+mn-ea"/>
                <a:cs typeface="+mn-cs"/>
              </a:rPr>
              <a:t>Kennzeichen der Materialien:</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Isolierung von Eigenschaften</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Ermöglichung von Aktivität</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ansprechende bzw. anziehende Gestaltung</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Begrenzung (nur einmaliges Vorhandensein) </a:t>
            </a:r>
          </a:p>
          <a:p>
            <a:pPr fontAlgn="base">
              <a:spcAft>
                <a:spcPts val="18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Fehlerkontrolle</a:t>
            </a:r>
          </a:p>
          <a:p>
            <a:pPr marL="0" indent="0" fontAlgn="base">
              <a:spcAft>
                <a:spcPts val="600"/>
              </a:spcAft>
            </a:pPr>
            <a:r>
              <a:rPr lang="de-DE" altLang="de-DE" sz="2400" b="1" dirty="0">
                <a:solidFill>
                  <a:srgbClr val="002060"/>
                </a:solidFill>
                <a:latin typeface="Calibri" panose="020F0502020204030204" pitchFamily="34" charset="0"/>
                <a:ea typeface="+mn-ea"/>
                <a:cs typeface="+mn-cs"/>
              </a:rPr>
              <a:t>Ziel</a:t>
            </a:r>
            <a:r>
              <a:rPr lang="de-DE" altLang="de-DE" sz="2400" dirty="0">
                <a:solidFill>
                  <a:srgbClr val="002060"/>
                </a:solidFill>
                <a:latin typeface="Calibri" panose="020F0502020204030204" pitchFamily="34" charset="0"/>
                <a:ea typeface="+mn-ea"/>
                <a:cs typeface="+mn-cs"/>
              </a:rPr>
              <a:t>: Ermöglichung selbstgesteuerter Lern- und Bildungsprozesse und Vermittlung grundlegender Kategorien des Weltverstehens </a:t>
            </a:r>
          </a:p>
        </p:txBody>
      </p:sp>
    </p:spTree>
    <p:extLst>
      <p:ext uri="{BB962C8B-B14F-4D97-AF65-F5344CB8AC3E}">
        <p14:creationId xmlns:p14="http://schemas.microsoft.com/office/powerpoint/2010/main" val="37587392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68</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Entwicklungsmaterialien</a:t>
            </a:r>
          </a:p>
          <a:p>
            <a:pPr marL="0" indent="0" fontAlgn="base"/>
            <a:r>
              <a:rPr lang="de-DE" altLang="de-DE" sz="2400" u="sng" dirty="0">
                <a:solidFill>
                  <a:srgbClr val="002060"/>
                </a:solidFill>
                <a:latin typeface="Calibri" panose="020F0502020204030204" pitchFamily="34" charset="0"/>
                <a:ea typeface="+mn-ea"/>
                <a:cs typeface="+mn-cs"/>
              </a:rPr>
              <a:t>Einteilung der Materialien:</a:t>
            </a:r>
          </a:p>
          <a:p>
            <a:pPr fontAlgn="base">
              <a:spcAft>
                <a:spcPts val="800"/>
              </a:spcAft>
              <a:buFont typeface="Arial" panose="020B0604020202020204" pitchFamily="34" charset="0"/>
              <a:buChar char="•"/>
            </a:pPr>
            <a:r>
              <a:rPr lang="de-DE" altLang="de-DE" sz="2400" b="1" dirty="0">
                <a:solidFill>
                  <a:srgbClr val="002060"/>
                </a:solidFill>
                <a:latin typeface="Calibri" panose="020F0502020204030204" pitchFamily="34" charset="0"/>
                <a:ea typeface="+mn-ea"/>
                <a:cs typeface="+mn-cs"/>
              </a:rPr>
              <a:t>Übungen des täglichen Lebens </a:t>
            </a:r>
            <a:r>
              <a:rPr lang="de-DE" altLang="de-DE" sz="2400" dirty="0">
                <a:solidFill>
                  <a:srgbClr val="002060"/>
                </a:solidFill>
                <a:latin typeface="Calibri" panose="020F0502020204030204" pitchFamily="34" charset="0"/>
                <a:ea typeface="+mn-ea"/>
                <a:cs typeface="+mn-cs"/>
              </a:rPr>
              <a:t>(z. B. Hausarbeit, etc.)</a:t>
            </a:r>
          </a:p>
          <a:p>
            <a:pPr fontAlgn="base">
              <a:spcAft>
                <a:spcPts val="800"/>
              </a:spcAft>
              <a:buFont typeface="Arial" panose="020B0604020202020204" pitchFamily="34" charset="0"/>
              <a:buChar char="•"/>
            </a:pPr>
            <a:r>
              <a:rPr lang="de-DE" altLang="de-DE" sz="2400" b="1" dirty="0">
                <a:solidFill>
                  <a:srgbClr val="002060"/>
                </a:solidFill>
                <a:latin typeface="Calibri" panose="020F0502020204030204" pitchFamily="34" charset="0"/>
                <a:ea typeface="+mn-ea"/>
                <a:cs typeface="+mn-cs"/>
              </a:rPr>
              <a:t>Sinnesmaterial</a:t>
            </a:r>
            <a:r>
              <a:rPr lang="de-DE" altLang="de-DE" sz="2400" dirty="0">
                <a:solidFill>
                  <a:srgbClr val="002060"/>
                </a:solidFill>
                <a:latin typeface="Calibri" panose="020F0502020204030204" pitchFamily="34" charset="0"/>
                <a:ea typeface="+mn-ea"/>
                <a:cs typeface="+mn-cs"/>
              </a:rPr>
              <a:t>: Einsetzzylinder, Farbblättchen, Geräuschdosen, Tastbretter</a:t>
            </a:r>
          </a:p>
          <a:p>
            <a:pPr fontAlgn="base">
              <a:spcAft>
                <a:spcPts val="800"/>
              </a:spcAft>
              <a:buFont typeface="Arial" panose="020B0604020202020204" pitchFamily="34" charset="0"/>
              <a:buChar char="•"/>
            </a:pPr>
            <a:r>
              <a:rPr lang="de-DE" altLang="de-DE" sz="2400" b="1" dirty="0">
                <a:solidFill>
                  <a:srgbClr val="002060"/>
                </a:solidFill>
                <a:latin typeface="Calibri" panose="020F0502020204030204" pitchFamily="34" charset="0"/>
                <a:ea typeface="+mn-ea"/>
                <a:cs typeface="+mn-cs"/>
              </a:rPr>
              <a:t>Sprachmaterial</a:t>
            </a:r>
            <a:r>
              <a:rPr lang="de-DE" altLang="de-DE" sz="2400" dirty="0">
                <a:solidFill>
                  <a:srgbClr val="002060"/>
                </a:solidFill>
                <a:latin typeface="Calibri" panose="020F0502020204030204" pitchFamily="34" charset="0"/>
                <a:ea typeface="+mn-ea"/>
                <a:cs typeface="+mn-cs"/>
              </a:rPr>
              <a:t>: Sandpapierbuchstaben, zerlegbare Alphabete</a:t>
            </a:r>
          </a:p>
          <a:p>
            <a:pPr fontAlgn="base">
              <a:spcAft>
                <a:spcPts val="800"/>
              </a:spcAft>
              <a:buFont typeface="Arial" panose="020B0604020202020204" pitchFamily="34" charset="0"/>
              <a:buChar char="•"/>
            </a:pPr>
            <a:r>
              <a:rPr lang="de-DE" altLang="de-DE" sz="2400" b="1" dirty="0">
                <a:solidFill>
                  <a:srgbClr val="002060"/>
                </a:solidFill>
                <a:latin typeface="Calibri" panose="020F0502020204030204" pitchFamily="34" charset="0"/>
                <a:ea typeface="+mn-ea"/>
                <a:cs typeface="+mn-cs"/>
              </a:rPr>
              <a:t>Mathematikmaterial</a:t>
            </a:r>
            <a:r>
              <a:rPr lang="de-DE" altLang="de-DE" sz="2400" dirty="0">
                <a:solidFill>
                  <a:srgbClr val="002060"/>
                </a:solidFill>
                <a:latin typeface="Calibri" panose="020F0502020204030204" pitchFamily="34" charset="0"/>
                <a:ea typeface="+mn-ea"/>
                <a:cs typeface="+mn-cs"/>
              </a:rPr>
              <a:t>: Perlenketten, Rechenstangen, Sandpapierzahlen</a:t>
            </a:r>
          </a:p>
          <a:p>
            <a:pPr fontAlgn="base">
              <a:spcAft>
                <a:spcPts val="800"/>
              </a:spcAft>
              <a:buFont typeface="Arial" panose="020B0604020202020204" pitchFamily="34" charset="0"/>
              <a:buChar char="•"/>
            </a:pPr>
            <a:r>
              <a:rPr lang="de-DE" altLang="de-DE" sz="2400" b="1" dirty="0">
                <a:solidFill>
                  <a:srgbClr val="002060"/>
                </a:solidFill>
                <a:latin typeface="Calibri" panose="020F0502020204030204" pitchFamily="34" charset="0"/>
                <a:ea typeface="+mn-ea"/>
                <a:cs typeface="+mn-cs"/>
              </a:rPr>
              <a:t>Material zur kosmischen Erziehung </a:t>
            </a:r>
            <a:r>
              <a:rPr lang="de-DE" altLang="de-DE" sz="2400" dirty="0">
                <a:solidFill>
                  <a:srgbClr val="002060"/>
                </a:solidFill>
                <a:latin typeface="Calibri" panose="020F0502020204030204" pitchFamily="34" charset="0"/>
                <a:ea typeface="+mn-ea"/>
                <a:cs typeface="+mn-cs"/>
              </a:rPr>
              <a:t>(naturwissenschaftliche Bildung)</a:t>
            </a:r>
          </a:p>
        </p:txBody>
      </p:sp>
    </p:spTree>
    <p:extLst>
      <p:ext uri="{BB962C8B-B14F-4D97-AF65-F5344CB8AC3E}">
        <p14:creationId xmlns:p14="http://schemas.microsoft.com/office/powerpoint/2010/main" val="27966371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69</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dirty="0">
                <a:solidFill>
                  <a:srgbClr val="002060"/>
                </a:solidFill>
                <a:latin typeface="Calibri" panose="020F0502020204030204" pitchFamily="34" charset="0"/>
                <a:ea typeface="+mn-ea"/>
                <a:cs typeface="+mn-cs"/>
              </a:rPr>
              <a:t>Was bedeutet </a:t>
            </a:r>
            <a:r>
              <a:rPr lang="de-DE" altLang="de-DE" sz="2400" b="1" dirty="0">
                <a:solidFill>
                  <a:srgbClr val="002060"/>
                </a:solidFill>
                <a:latin typeface="Calibri" panose="020F0502020204030204" pitchFamily="34" charset="0"/>
                <a:ea typeface="+mn-ea"/>
                <a:cs typeface="+mn-cs"/>
              </a:rPr>
              <a:t>freie Wahl der Arbeit </a:t>
            </a:r>
            <a:r>
              <a:rPr lang="de-DE" altLang="de-DE" sz="2400" dirty="0">
                <a:solidFill>
                  <a:srgbClr val="002060"/>
                </a:solidFill>
                <a:latin typeface="Calibri" panose="020F0502020204030204" pitchFamily="34" charset="0"/>
                <a:ea typeface="+mn-ea"/>
                <a:cs typeface="+mn-cs"/>
              </a:rPr>
              <a:t>(Prinzip der Freiheit) bei Montessori?</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Freiheit des Interesses</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Freiheit der Sozialform bzw. Kooperation </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Freiheit der Zeit</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Freiheit des Raums</a:t>
            </a:r>
          </a:p>
          <a:p>
            <a:pPr marL="0" indent="0" fontAlgn="base">
              <a:spcAft>
                <a:spcPts val="600"/>
              </a:spcAft>
            </a:pPr>
            <a:r>
              <a:rPr lang="de-DE" altLang="de-DE" sz="2400" b="1" dirty="0">
                <a:solidFill>
                  <a:srgbClr val="002060"/>
                </a:solidFill>
                <a:latin typeface="Calibri" panose="020F0502020204030204" pitchFamily="34" charset="0"/>
                <a:ea typeface="+mn-ea"/>
                <a:cs typeface="+mn-cs"/>
              </a:rPr>
              <a:t>Aber nicht: </a:t>
            </a:r>
            <a:r>
              <a:rPr lang="de-DE" altLang="de-DE" sz="2400" dirty="0">
                <a:solidFill>
                  <a:srgbClr val="002060"/>
                </a:solidFill>
                <a:latin typeface="Calibri" panose="020F0502020204030204" pitchFamily="34" charset="0"/>
                <a:ea typeface="+mn-ea"/>
                <a:cs typeface="+mn-cs"/>
              </a:rPr>
              <a:t>Freiheit in der Art der Bearbeitung und Verwendung des Materials!</a:t>
            </a:r>
          </a:p>
        </p:txBody>
      </p:sp>
    </p:spTree>
    <p:extLst>
      <p:ext uri="{BB962C8B-B14F-4D97-AF65-F5344CB8AC3E}">
        <p14:creationId xmlns:p14="http://schemas.microsoft.com/office/powerpoint/2010/main" val="1409380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C3498A6-75AE-4543-A8CA-F4CF174FA87F}"/>
              </a:ext>
            </a:extLst>
          </p:cNvPr>
          <p:cNvSpPr>
            <a:spLocks noGrp="1"/>
          </p:cNvSpPr>
          <p:nvPr>
            <p:ph idx="1"/>
          </p:nvPr>
        </p:nvSpPr>
        <p:spPr>
          <a:xfrm>
            <a:off x="584101" y="1628800"/>
            <a:ext cx="7975798" cy="4116115"/>
          </a:xfrm>
        </p:spPr>
        <p:txBody>
          <a:bodyPr>
            <a:normAutofit/>
          </a:bodyPr>
          <a:lstStyle/>
          <a:p>
            <a:r>
              <a:rPr lang="de-DE" sz="2400" dirty="0">
                <a:solidFill>
                  <a:srgbClr val="002060"/>
                </a:solidFill>
                <a:latin typeface="+mn-lt"/>
              </a:rPr>
              <a:t>Blick auf den Veranstaltungsplan</a:t>
            </a:r>
            <a:endParaRPr lang="de-DE" sz="2800" dirty="0">
              <a:solidFill>
                <a:srgbClr val="002060"/>
              </a:solidFill>
              <a:latin typeface="+mn-lt"/>
            </a:endParaRPr>
          </a:p>
        </p:txBody>
      </p:sp>
      <p:sp>
        <p:nvSpPr>
          <p:cNvPr id="4" name="Foliennummernplatzhalter 3">
            <a:extLst>
              <a:ext uri="{FF2B5EF4-FFF2-40B4-BE49-F238E27FC236}">
                <a16:creationId xmlns:a16="http://schemas.microsoft.com/office/drawing/2014/main" id="{9C15BC58-F0CC-4619-B112-6F16C10EA31F}"/>
              </a:ext>
            </a:extLst>
          </p:cNvPr>
          <p:cNvSpPr>
            <a:spLocks noGrp="1"/>
          </p:cNvSpPr>
          <p:nvPr>
            <p:ph type="sldNum" sz="quarter" idx="4"/>
          </p:nvPr>
        </p:nvSpPr>
        <p:spPr/>
        <p:txBody>
          <a:bodyPr/>
          <a:lstStyle/>
          <a:p>
            <a:fld id="{80820C91-F7CE-483F-AA17-44F7CB82C640}" type="slidenum">
              <a:rPr lang="de-DE" smtClean="0"/>
              <a:pPr/>
              <a:t>7</a:t>
            </a:fld>
            <a:endParaRPr lang="de-DE" dirty="0"/>
          </a:p>
        </p:txBody>
      </p:sp>
      <p:sp>
        <p:nvSpPr>
          <p:cNvPr id="5" name="Fußzeilenplatzhalter 4">
            <a:extLst>
              <a:ext uri="{FF2B5EF4-FFF2-40B4-BE49-F238E27FC236}">
                <a16:creationId xmlns:a16="http://schemas.microsoft.com/office/drawing/2014/main" id="{11106ECF-A3B3-4D52-9E66-47983A306CC7}"/>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6" name="Titel 1">
            <a:extLst>
              <a:ext uri="{FF2B5EF4-FFF2-40B4-BE49-F238E27FC236}">
                <a16:creationId xmlns:a16="http://schemas.microsoft.com/office/drawing/2014/main" id="{8FFC3C57-B5DF-4ED0-94F1-E43D7B6A1F4B}"/>
              </a:ext>
            </a:extLst>
          </p:cNvPr>
          <p:cNvSpPr txBox="1">
            <a:spLocks/>
          </p:cNvSpPr>
          <p:nvPr/>
        </p:nvSpPr>
        <p:spPr>
          <a:xfrm>
            <a:off x="1257300" y="1052736"/>
            <a:ext cx="7886700" cy="576064"/>
          </a:xfrm>
          <a:prstGeom prst="rect">
            <a:avLst/>
          </a:prstGeom>
          <a:noFill/>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514350" indent="-514350" algn="r">
              <a:buFont typeface="+mj-lt"/>
              <a:buAutoNum type="romanUcPeriod" startAt="2"/>
            </a:pPr>
            <a:r>
              <a:rPr lang="de-DE" altLang="de-DE" b="0" kern="0" dirty="0">
                <a:solidFill>
                  <a:srgbClr val="002060"/>
                </a:solidFill>
                <a:latin typeface="Calibri" panose="020F0502020204030204" pitchFamily="34" charset="0"/>
                <a:ea typeface="+mj-ea"/>
                <a:cs typeface="+mj-cs"/>
              </a:rPr>
              <a:t>Zielstellung, Ablauf und Anforderungen</a:t>
            </a:r>
            <a:endParaRPr lang="de-DE" dirty="0"/>
          </a:p>
        </p:txBody>
      </p:sp>
      <p:graphicFrame>
        <p:nvGraphicFramePr>
          <p:cNvPr id="9" name="Tabelle 9">
            <a:extLst>
              <a:ext uri="{FF2B5EF4-FFF2-40B4-BE49-F238E27FC236}">
                <a16:creationId xmlns:a16="http://schemas.microsoft.com/office/drawing/2014/main" id="{6A5C6327-E752-1E10-8BFF-E7B7996F8C06}"/>
              </a:ext>
            </a:extLst>
          </p:cNvPr>
          <p:cNvGraphicFramePr>
            <a:graphicFrameLocks noGrp="1"/>
          </p:cNvGraphicFramePr>
          <p:nvPr>
            <p:extLst>
              <p:ext uri="{D42A27DB-BD31-4B8C-83A1-F6EECF244321}">
                <p14:modId xmlns:p14="http://schemas.microsoft.com/office/powerpoint/2010/main" val="620209602"/>
              </p:ext>
            </p:extLst>
          </p:nvPr>
        </p:nvGraphicFramePr>
        <p:xfrm>
          <a:off x="611529" y="2204864"/>
          <a:ext cx="7920942" cy="3452452"/>
        </p:xfrm>
        <a:graphic>
          <a:graphicData uri="http://schemas.openxmlformats.org/drawingml/2006/table">
            <a:tbl>
              <a:tblPr firstRow="1" bandRow="1">
                <a:tableStyleId>{5940675A-B579-460E-94D1-54222C63F5DA}</a:tableStyleId>
              </a:tblPr>
              <a:tblGrid>
                <a:gridCol w="1194440">
                  <a:extLst>
                    <a:ext uri="{9D8B030D-6E8A-4147-A177-3AD203B41FA5}">
                      <a16:colId xmlns:a16="http://schemas.microsoft.com/office/drawing/2014/main" val="639206351"/>
                    </a:ext>
                  </a:extLst>
                </a:gridCol>
                <a:gridCol w="511899">
                  <a:extLst>
                    <a:ext uri="{9D8B030D-6E8A-4147-A177-3AD203B41FA5}">
                      <a16:colId xmlns:a16="http://schemas.microsoft.com/office/drawing/2014/main" val="2997833738"/>
                    </a:ext>
                  </a:extLst>
                </a:gridCol>
                <a:gridCol w="2149992">
                  <a:extLst>
                    <a:ext uri="{9D8B030D-6E8A-4147-A177-3AD203B41FA5}">
                      <a16:colId xmlns:a16="http://schemas.microsoft.com/office/drawing/2014/main" val="4073667433"/>
                    </a:ext>
                  </a:extLst>
                </a:gridCol>
                <a:gridCol w="208280">
                  <a:extLst>
                    <a:ext uri="{9D8B030D-6E8A-4147-A177-3AD203B41FA5}">
                      <a16:colId xmlns:a16="http://schemas.microsoft.com/office/drawing/2014/main" val="1538338557"/>
                    </a:ext>
                  </a:extLst>
                </a:gridCol>
                <a:gridCol w="2149992">
                  <a:extLst>
                    <a:ext uri="{9D8B030D-6E8A-4147-A177-3AD203B41FA5}">
                      <a16:colId xmlns:a16="http://schemas.microsoft.com/office/drawing/2014/main" val="1271857451"/>
                    </a:ext>
                  </a:extLst>
                </a:gridCol>
                <a:gridCol w="1194440">
                  <a:extLst>
                    <a:ext uri="{9D8B030D-6E8A-4147-A177-3AD203B41FA5}">
                      <a16:colId xmlns:a16="http://schemas.microsoft.com/office/drawing/2014/main" val="2470643355"/>
                    </a:ext>
                  </a:extLst>
                </a:gridCol>
                <a:gridCol w="511899">
                  <a:extLst>
                    <a:ext uri="{9D8B030D-6E8A-4147-A177-3AD203B41FA5}">
                      <a16:colId xmlns:a16="http://schemas.microsoft.com/office/drawing/2014/main" val="3552709650"/>
                    </a:ext>
                  </a:extLst>
                </a:gridCol>
              </a:tblGrid>
              <a:tr h="354132">
                <a:tc>
                  <a:txBody>
                    <a:bodyPr/>
                    <a:lstStyle/>
                    <a:p>
                      <a:endParaRPr lang="de-DE" sz="1400" dirty="0">
                        <a:solidFill>
                          <a:srgbClr val="0D2C5A"/>
                        </a:solidFill>
                        <a:latin typeface="+mn-lt"/>
                      </a:endParaRPr>
                    </a:p>
                  </a:txBody>
                  <a:tcPr>
                    <a:solidFill>
                      <a:schemeClr val="bg1">
                        <a:lumMod val="85000"/>
                      </a:schemeClr>
                    </a:solidFill>
                  </a:tcPr>
                </a:tc>
                <a:tc>
                  <a:txBody>
                    <a:bodyPr/>
                    <a:lstStyle/>
                    <a:p>
                      <a:endParaRPr lang="de-DE" sz="1400" dirty="0">
                        <a:solidFill>
                          <a:srgbClr val="0D2C5A"/>
                        </a:solidFill>
                        <a:latin typeface="+mn-lt"/>
                      </a:endParaRPr>
                    </a:p>
                  </a:txBody>
                  <a:tcPr>
                    <a:solidFill>
                      <a:schemeClr val="bg1">
                        <a:lumMod val="85000"/>
                      </a:schemeClr>
                    </a:solidFill>
                  </a:tcPr>
                </a:tc>
                <a:tc>
                  <a:txBody>
                    <a:bodyPr/>
                    <a:lstStyle/>
                    <a:p>
                      <a:pPr algn="ctr"/>
                      <a:r>
                        <a:rPr lang="de-DE" sz="1400" b="1" dirty="0">
                          <a:solidFill>
                            <a:srgbClr val="0D2C5A"/>
                          </a:solidFill>
                          <a:latin typeface="+mn-lt"/>
                        </a:rPr>
                        <a:t>8:30 Uhr – 11:45 Uhr </a:t>
                      </a:r>
                    </a:p>
                  </a:txBody>
                  <a:tcPr>
                    <a:solidFill>
                      <a:schemeClr val="bg1">
                        <a:lumMod val="85000"/>
                      </a:schemeClr>
                    </a:solidFill>
                  </a:tcPr>
                </a:tc>
                <a:tc>
                  <a:txBody>
                    <a:bodyPr/>
                    <a:lstStyle/>
                    <a:p>
                      <a:pPr algn="ctr"/>
                      <a:endParaRPr lang="de-DE" sz="1400" b="1" dirty="0">
                        <a:solidFill>
                          <a:srgbClr val="0D2C5A"/>
                        </a:solidFill>
                        <a:latin typeface="+mn-lt"/>
                      </a:endParaRPr>
                    </a:p>
                  </a:txBody>
                  <a:tcPr>
                    <a:solidFill>
                      <a:schemeClr val="bg1">
                        <a:lumMod val="85000"/>
                      </a:schemeClr>
                    </a:solidFill>
                  </a:tcPr>
                </a:tc>
                <a:tc>
                  <a:txBody>
                    <a:bodyPr/>
                    <a:lstStyle/>
                    <a:p>
                      <a:pPr algn="ctr"/>
                      <a:r>
                        <a:rPr lang="de-DE" sz="1400" b="1" dirty="0">
                          <a:solidFill>
                            <a:srgbClr val="0D2C5A"/>
                          </a:solidFill>
                          <a:latin typeface="+mn-lt"/>
                        </a:rPr>
                        <a:t>12:45 Uhr – 16:00 Uhr</a:t>
                      </a:r>
                    </a:p>
                  </a:txBody>
                  <a:tcPr>
                    <a:solidFill>
                      <a:schemeClr val="bg1">
                        <a:lumMod val="85000"/>
                      </a:schemeClr>
                    </a:solidFill>
                  </a:tcPr>
                </a:tc>
                <a:tc>
                  <a:txBody>
                    <a:bodyPr/>
                    <a:lstStyle/>
                    <a:p>
                      <a:endParaRPr lang="de-DE" sz="1400" dirty="0">
                        <a:solidFill>
                          <a:srgbClr val="0D2C5A"/>
                        </a:solidFill>
                        <a:latin typeface="+mn-lt"/>
                      </a:endParaRPr>
                    </a:p>
                  </a:txBody>
                  <a:tcPr>
                    <a:solidFill>
                      <a:schemeClr val="bg1">
                        <a:lumMod val="85000"/>
                      </a:schemeClr>
                    </a:solidFill>
                  </a:tcPr>
                </a:tc>
                <a:tc>
                  <a:txBody>
                    <a:bodyPr/>
                    <a:lstStyle/>
                    <a:p>
                      <a:endParaRPr lang="de-DE" sz="1400" dirty="0">
                        <a:solidFill>
                          <a:srgbClr val="0D2C5A"/>
                        </a:solidFill>
                        <a:latin typeface="+mn-lt"/>
                      </a:endParaRPr>
                    </a:p>
                  </a:txBody>
                  <a:tcPr>
                    <a:solidFill>
                      <a:schemeClr val="bg1">
                        <a:lumMod val="85000"/>
                      </a:schemeClr>
                    </a:solidFill>
                  </a:tcPr>
                </a:tc>
                <a:extLst>
                  <a:ext uri="{0D108BD9-81ED-4DB2-BD59-A6C34878D82A}">
                    <a16:rowId xmlns:a16="http://schemas.microsoft.com/office/drawing/2014/main" val="1184783000"/>
                  </a:ext>
                </a:extLst>
              </a:tr>
              <a:tr h="572320">
                <a:tc>
                  <a:txBody>
                    <a:bodyPr/>
                    <a:lstStyle/>
                    <a:p>
                      <a:r>
                        <a:rPr lang="de-DE" sz="1400" b="1" dirty="0">
                          <a:solidFill>
                            <a:srgbClr val="002060"/>
                          </a:solidFill>
                          <a:latin typeface="+mn-lt"/>
                        </a:rPr>
                        <a:t>Datum</a:t>
                      </a:r>
                    </a:p>
                  </a:txBody>
                  <a:tcPr>
                    <a:solidFill>
                      <a:schemeClr val="bg1">
                        <a:lumMod val="85000"/>
                      </a:schemeClr>
                    </a:solidFill>
                  </a:tcPr>
                </a:tc>
                <a:tc>
                  <a:txBody>
                    <a:bodyPr/>
                    <a:lstStyle/>
                    <a:p>
                      <a:pPr algn="ctr"/>
                      <a:r>
                        <a:rPr lang="de-DE" sz="1400" b="1" dirty="0">
                          <a:solidFill>
                            <a:srgbClr val="002060"/>
                          </a:solidFill>
                          <a:latin typeface="+mn-lt"/>
                        </a:rPr>
                        <a:t>Tag</a:t>
                      </a:r>
                    </a:p>
                  </a:txBody>
                  <a:tcPr>
                    <a:solidFill>
                      <a:schemeClr val="bg1">
                        <a:lumMod val="85000"/>
                      </a:schemeClr>
                    </a:solidFill>
                  </a:tcPr>
                </a:tc>
                <a:tc>
                  <a:txBody>
                    <a:bodyPr/>
                    <a:lstStyle/>
                    <a:p>
                      <a:r>
                        <a:rPr lang="de-DE" sz="1400" b="1" dirty="0">
                          <a:solidFill>
                            <a:srgbClr val="002060"/>
                          </a:solidFill>
                          <a:latin typeface="+mn-lt"/>
                        </a:rPr>
                        <a:t>Modul – Dozent*in </a:t>
                      </a:r>
                    </a:p>
                  </a:txBody>
                  <a:tcPr>
                    <a:solidFill>
                      <a:schemeClr val="bg1">
                        <a:lumMod val="85000"/>
                      </a:schemeClr>
                    </a:solidFill>
                  </a:tcPr>
                </a:tc>
                <a:tc>
                  <a:txBody>
                    <a:bodyPr/>
                    <a:lstStyle/>
                    <a:p>
                      <a:endParaRPr lang="de-DE" sz="1400" b="1" dirty="0">
                        <a:solidFill>
                          <a:srgbClr val="002060"/>
                        </a:solidFill>
                        <a:latin typeface="+mn-lt"/>
                      </a:endParaRPr>
                    </a:p>
                  </a:txBody>
                  <a:tcPr>
                    <a:solidFill>
                      <a:schemeClr val="bg1">
                        <a:lumMod val="85000"/>
                      </a:schemeClr>
                    </a:solidFill>
                  </a:tcPr>
                </a:tc>
                <a:tc>
                  <a:txBody>
                    <a:bodyPr/>
                    <a:lstStyle/>
                    <a:p>
                      <a:r>
                        <a:rPr lang="de-DE" sz="1400" b="1" dirty="0">
                          <a:solidFill>
                            <a:srgbClr val="002060"/>
                          </a:solidFill>
                          <a:latin typeface="+mn-lt"/>
                        </a:rPr>
                        <a:t>Modul – Dozent*in</a:t>
                      </a:r>
                    </a:p>
                  </a:txBody>
                  <a:tcPr>
                    <a:solidFill>
                      <a:schemeClr val="bg1">
                        <a:lumMod val="85000"/>
                      </a:schemeClr>
                    </a:solidFill>
                  </a:tcPr>
                </a:tc>
                <a:tc>
                  <a:txBody>
                    <a:bodyPr/>
                    <a:lstStyle/>
                    <a:p>
                      <a:pPr algn="ctr"/>
                      <a:r>
                        <a:rPr lang="de-DE" sz="1400" b="1" dirty="0">
                          <a:solidFill>
                            <a:srgbClr val="002060"/>
                          </a:solidFill>
                          <a:latin typeface="+mn-lt"/>
                        </a:rPr>
                        <a:t>Format</a:t>
                      </a:r>
                    </a:p>
                  </a:txBody>
                  <a:tcPr>
                    <a:solidFill>
                      <a:schemeClr val="bg1">
                        <a:lumMod val="85000"/>
                      </a:schemeClr>
                    </a:solidFill>
                  </a:tcPr>
                </a:tc>
                <a:tc>
                  <a:txBody>
                    <a:bodyPr/>
                    <a:lstStyle/>
                    <a:p>
                      <a:pPr algn="ctr"/>
                      <a:r>
                        <a:rPr lang="de-DE" sz="1400" b="1" dirty="0">
                          <a:solidFill>
                            <a:srgbClr val="002060"/>
                          </a:solidFill>
                          <a:latin typeface="+mn-lt"/>
                        </a:rPr>
                        <a:t>h</a:t>
                      </a:r>
                    </a:p>
                  </a:txBody>
                  <a:tcPr>
                    <a:solidFill>
                      <a:schemeClr val="bg1">
                        <a:lumMod val="85000"/>
                      </a:schemeClr>
                    </a:solidFill>
                  </a:tcPr>
                </a:tc>
                <a:extLst>
                  <a:ext uri="{0D108BD9-81ED-4DB2-BD59-A6C34878D82A}">
                    <a16:rowId xmlns:a16="http://schemas.microsoft.com/office/drawing/2014/main" val="2845658123"/>
                  </a:ext>
                </a:extLst>
              </a:tr>
              <a:tr h="842000">
                <a:tc>
                  <a:txBody>
                    <a:bodyPr/>
                    <a:lstStyle/>
                    <a:p>
                      <a:r>
                        <a:rPr lang="de-DE" sz="1400" dirty="0" smtClean="0">
                          <a:solidFill>
                            <a:srgbClr val="002060"/>
                          </a:solidFill>
                          <a:latin typeface="+mn-lt"/>
                        </a:rPr>
                        <a:t>17.02.2025</a:t>
                      </a:r>
                      <a:endParaRPr lang="de-DE" sz="1400" dirty="0">
                        <a:solidFill>
                          <a:srgbClr val="002060"/>
                        </a:solidFill>
                        <a:latin typeface="+mn-lt"/>
                      </a:endParaRPr>
                    </a:p>
                  </a:txBody>
                  <a:tcPr/>
                </a:tc>
                <a:tc>
                  <a:txBody>
                    <a:bodyPr/>
                    <a:lstStyle/>
                    <a:p>
                      <a:pPr algn="ctr"/>
                      <a:r>
                        <a:rPr lang="de-DE" sz="1400" dirty="0" smtClean="0">
                          <a:solidFill>
                            <a:srgbClr val="002060"/>
                          </a:solidFill>
                          <a:latin typeface="+mn-lt"/>
                        </a:rPr>
                        <a:t>Mo</a:t>
                      </a:r>
                      <a:endParaRPr lang="de-DE" sz="1400" dirty="0">
                        <a:solidFill>
                          <a:srgbClr val="002060"/>
                        </a:solidFill>
                        <a:latin typeface="+mn-lt"/>
                      </a:endParaRPr>
                    </a:p>
                  </a:txBody>
                  <a:tcPr/>
                </a:tc>
                <a:tc>
                  <a:txBody>
                    <a:bodyPr/>
                    <a:lstStyle/>
                    <a:p>
                      <a:pPr algn="ctr"/>
                      <a:r>
                        <a:rPr lang="de-DE" sz="1400" dirty="0">
                          <a:solidFill>
                            <a:srgbClr val="002060"/>
                          </a:solidFill>
                          <a:latin typeface="+mn-lt"/>
                        </a:rPr>
                        <a:t>Einführung in die Pädagogik und Didaktik (Tag 1)</a:t>
                      </a:r>
                    </a:p>
                  </a:txBody>
                  <a:tcPr>
                    <a:solidFill>
                      <a:schemeClr val="accent5">
                        <a:lumMod val="20000"/>
                        <a:lumOff val="80000"/>
                      </a:schemeClr>
                    </a:solidFill>
                  </a:tcPr>
                </a:tc>
                <a:tc>
                  <a:txBody>
                    <a:bodyPr/>
                    <a:lstStyle/>
                    <a:p>
                      <a:pPr algn="ctr"/>
                      <a:endParaRPr lang="de-DE" sz="14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Einführung in die Pädagogik und Didaktik</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(Tag 1)</a:t>
                      </a:r>
                    </a:p>
                  </a:txBody>
                  <a:tcPr>
                    <a:solidFill>
                      <a:schemeClr val="accent5">
                        <a:lumMod val="20000"/>
                        <a:lumOff val="80000"/>
                      </a:schemeClr>
                    </a:solidFill>
                  </a:tcPr>
                </a:tc>
                <a:tc>
                  <a:txBody>
                    <a:bodyPr/>
                    <a:lstStyle/>
                    <a:p>
                      <a:pPr algn="ctr"/>
                      <a:r>
                        <a:rPr lang="de-DE" sz="1400" dirty="0">
                          <a:solidFill>
                            <a:srgbClr val="002060"/>
                          </a:solidFill>
                          <a:latin typeface="+mn-lt"/>
                        </a:rPr>
                        <a:t>Präsenz</a:t>
                      </a:r>
                    </a:p>
                  </a:txBody>
                  <a:tcPr/>
                </a:tc>
                <a:tc>
                  <a:txBody>
                    <a:bodyPr/>
                    <a:lstStyle/>
                    <a:p>
                      <a:pPr algn="ctr"/>
                      <a:r>
                        <a:rPr lang="de-DE" sz="1400" dirty="0">
                          <a:solidFill>
                            <a:srgbClr val="002060"/>
                          </a:solidFill>
                          <a:latin typeface="+mn-lt"/>
                        </a:rPr>
                        <a:t>6,5</a:t>
                      </a:r>
                    </a:p>
                  </a:txBody>
                  <a:tcPr/>
                </a:tc>
                <a:extLst>
                  <a:ext uri="{0D108BD9-81ED-4DB2-BD59-A6C34878D82A}">
                    <a16:rowId xmlns:a16="http://schemas.microsoft.com/office/drawing/2014/main" val="1948906159"/>
                  </a:ext>
                </a:extLst>
              </a:tr>
              <a:tr h="842000">
                <a:tc>
                  <a:txBody>
                    <a:bodyPr/>
                    <a:lstStyle/>
                    <a:p>
                      <a:r>
                        <a:rPr lang="de-DE" sz="1400" dirty="0" smtClean="0">
                          <a:solidFill>
                            <a:srgbClr val="002060"/>
                          </a:solidFill>
                          <a:latin typeface="+mn-lt"/>
                        </a:rPr>
                        <a:t>18.02.2025</a:t>
                      </a:r>
                      <a:endParaRPr lang="de-DE" sz="1400" dirty="0">
                        <a:solidFill>
                          <a:srgbClr val="002060"/>
                        </a:solidFill>
                        <a:latin typeface="+mn-lt"/>
                      </a:endParaRPr>
                    </a:p>
                  </a:txBody>
                  <a:tcPr/>
                </a:tc>
                <a:tc>
                  <a:txBody>
                    <a:bodyPr/>
                    <a:lstStyle/>
                    <a:p>
                      <a:pPr algn="ctr"/>
                      <a:r>
                        <a:rPr lang="de-DE" sz="1400" dirty="0" smtClean="0">
                          <a:solidFill>
                            <a:srgbClr val="002060"/>
                          </a:solidFill>
                          <a:latin typeface="+mn-lt"/>
                        </a:rPr>
                        <a:t>Di</a:t>
                      </a:r>
                      <a:endParaRPr lang="de-DE" sz="14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Einführung in die Pädagogik und Didaktik</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(Tag 2)</a:t>
                      </a:r>
                    </a:p>
                  </a:txBody>
                  <a:tcPr>
                    <a:solidFill>
                      <a:schemeClr val="accent5">
                        <a:lumMod val="20000"/>
                        <a:lumOff val="80000"/>
                      </a:schemeClr>
                    </a:solidFill>
                  </a:tcPr>
                </a:tc>
                <a:tc>
                  <a:txBody>
                    <a:bodyPr/>
                    <a:lstStyle/>
                    <a:p>
                      <a:pPr algn="ctr"/>
                      <a:endParaRPr lang="de-DE" sz="14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Einführung in die Pädagogik und Didaktik</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(Tag 2)</a:t>
                      </a:r>
                    </a:p>
                  </a:txBody>
                  <a:tcPr>
                    <a:solidFill>
                      <a:schemeClr val="accent5">
                        <a:lumMod val="20000"/>
                        <a:lumOff val="80000"/>
                      </a:schemeClr>
                    </a:solidFill>
                  </a:tcPr>
                </a:tc>
                <a:tc>
                  <a:txBody>
                    <a:bodyPr/>
                    <a:lstStyle/>
                    <a:p>
                      <a:pPr algn="ctr"/>
                      <a:r>
                        <a:rPr lang="de-DE" sz="1400" dirty="0">
                          <a:solidFill>
                            <a:srgbClr val="002060"/>
                          </a:solidFill>
                          <a:latin typeface="+mn-lt"/>
                        </a:rPr>
                        <a:t>Präsenz</a:t>
                      </a:r>
                    </a:p>
                  </a:txBody>
                  <a:tcPr/>
                </a:tc>
                <a:tc>
                  <a:txBody>
                    <a:bodyPr/>
                    <a:lstStyle/>
                    <a:p>
                      <a:pPr algn="ctr"/>
                      <a:r>
                        <a:rPr lang="de-DE" sz="1400" dirty="0">
                          <a:solidFill>
                            <a:srgbClr val="002060"/>
                          </a:solidFill>
                          <a:latin typeface="+mn-lt"/>
                        </a:rPr>
                        <a:t>6,5</a:t>
                      </a:r>
                    </a:p>
                  </a:txBody>
                  <a:tcPr/>
                </a:tc>
                <a:extLst>
                  <a:ext uri="{0D108BD9-81ED-4DB2-BD59-A6C34878D82A}">
                    <a16:rowId xmlns:a16="http://schemas.microsoft.com/office/drawing/2014/main" val="1946309919"/>
                  </a:ext>
                </a:extLst>
              </a:tr>
              <a:tr h="842000">
                <a:tc>
                  <a:txBody>
                    <a:bodyPr/>
                    <a:lstStyle/>
                    <a:p>
                      <a:r>
                        <a:rPr lang="de-DE" sz="1400" smtClean="0">
                          <a:solidFill>
                            <a:srgbClr val="002060"/>
                          </a:solidFill>
                          <a:latin typeface="+mn-lt"/>
                        </a:rPr>
                        <a:t>19.02.2025</a:t>
                      </a:r>
                      <a:endParaRPr lang="de-DE" sz="1400" dirty="0">
                        <a:solidFill>
                          <a:srgbClr val="002060"/>
                        </a:solidFill>
                        <a:latin typeface="+mn-lt"/>
                      </a:endParaRPr>
                    </a:p>
                  </a:txBody>
                  <a:tcPr/>
                </a:tc>
                <a:tc>
                  <a:txBody>
                    <a:bodyPr/>
                    <a:lstStyle/>
                    <a:p>
                      <a:pPr algn="ctr"/>
                      <a:r>
                        <a:rPr lang="de-DE" sz="1400" dirty="0" smtClean="0">
                          <a:solidFill>
                            <a:srgbClr val="002060"/>
                          </a:solidFill>
                          <a:latin typeface="+mn-lt"/>
                        </a:rPr>
                        <a:t>Mi</a:t>
                      </a:r>
                      <a:endParaRPr lang="de-DE" sz="14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Einführung in die Pädagogik und Didaktik</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(Tag 3)</a:t>
                      </a:r>
                    </a:p>
                  </a:txBody>
                  <a:tcPr>
                    <a:solidFill>
                      <a:schemeClr val="accent5">
                        <a:lumMod val="20000"/>
                        <a:lumOff val="80000"/>
                      </a:schemeClr>
                    </a:solidFill>
                  </a:tcPr>
                </a:tc>
                <a:tc>
                  <a:txBody>
                    <a:bodyPr/>
                    <a:lstStyle/>
                    <a:p>
                      <a:pPr algn="ctr"/>
                      <a:endParaRPr lang="de-DE" sz="1400" dirty="0">
                        <a:solidFill>
                          <a:srgbClr val="002060"/>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Einführung in die Pädagogik und Didaktik</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(Tag 3)</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a:solidFill>
                            <a:srgbClr val="002060"/>
                          </a:solidFill>
                          <a:latin typeface="+mn-lt"/>
                        </a:rPr>
                        <a:t>Präsenz</a:t>
                      </a:r>
                    </a:p>
                  </a:txBody>
                  <a:tcPr/>
                </a:tc>
                <a:tc>
                  <a:txBody>
                    <a:bodyPr/>
                    <a:lstStyle/>
                    <a:p>
                      <a:pPr algn="ctr"/>
                      <a:r>
                        <a:rPr lang="de-DE" sz="1400" dirty="0">
                          <a:solidFill>
                            <a:srgbClr val="002060"/>
                          </a:solidFill>
                          <a:latin typeface="+mn-lt"/>
                        </a:rPr>
                        <a:t>6,5</a:t>
                      </a:r>
                    </a:p>
                  </a:txBody>
                  <a:tcPr/>
                </a:tc>
                <a:extLst>
                  <a:ext uri="{0D108BD9-81ED-4DB2-BD59-A6C34878D82A}">
                    <a16:rowId xmlns:a16="http://schemas.microsoft.com/office/drawing/2014/main" val="2835012579"/>
                  </a:ext>
                </a:extLst>
              </a:tr>
            </a:tbl>
          </a:graphicData>
        </a:graphic>
      </p:graphicFrame>
    </p:spTree>
    <p:extLst>
      <p:ext uri="{BB962C8B-B14F-4D97-AF65-F5344CB8AC3E}">
        <p14:creationId xmlns:p14="http://schemas.microsoft.com/office/powerpoint/2010/main" val="7714554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Montessori-Pädagogik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70</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Rolle des/der Lehrenden in der Montessori-Pädagogik</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Vorbereitung und Organisation der didaktischen Materialien</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korrekten Gebrauch der Materialien gewährleisten</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beratende Begleitung der Lernprozesse</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Assoziation von Sinneswahrnehmung und Begriffen durch Vor- und Nachsprechen</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exakte Beobachtung individueller Arbeitsweisen und Lernentwicklung (Lernberichte)</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Förderung lernschwacher oder hochbegabter Lernender mit individuellen Förderplänen</a:t>
            </a:r>
          </a:p>
          <a:p>
            <a:pPr marL="0" indent="0" fontAlgn="base"/>
            <a:r>
              <a:rPr lang="de-DE" altLang="de-DE" sz="2200" dirty="0">
                <a:solidFill>
                  <a:srgbClr val="002060"/>
                </a:solidFill>
                <a:latin typeface="Calibri" panose="020F0502020204030204" pitchFamily="34" charset="0"/>
                <a:ea typeface="+mn-ea"/>
                <a:cs typeface="+mn-cs"/>
              </a:rPr>
              <a:t>→ Rollenwechsel hin zum Beobachter und Lernbegleiter </a:t>
            </a:r>
          </a:p>
        </p:txBody>
      </p:sp>
    </p:spTree>
    <p:extLst>
      <p:ext uri="{BB962C8B-B14F-4D97-AF65-F5344CB8AC3E}">
        <p14:creationId xmlns:p14="http://schemas.microsoft.com/office/powerpoint/2010/main" val="42899927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71</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301589" y="2474380"/>
            <a:ext cx="467607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gn="ctr" eaLnBrk="1" fontAlgn="auto" hangingPunct="1">
              <a:spcAft>
                <a:spcPts val="1200"/>
              </a:spcAft>
              <a:buClrTx/>
              <a:buSzTx/>
              <a:defRPr/>
            </a:pPr>
            <a:r>
              <a:rPr lang="de-DE" sz="5400" b="0" dirty="0">
                <a:latin typeface="Calibri" panose="020F0502020204030204" pitchFamily="34" charset="0"/>
              </a:rPr>
              <a:t>Waldorf-Pädagogik</a:t>
            </a:r>
            <a:r>
              <a:rPr lang="de-DE" sz="2000" b="0" dirty="0">
                <a:latin typeface="Calibri" panose="020F0502020204030204" pitchFamily="34" charset="0"/>
              </a:rPr>
              <a:t> </a:t>
            </a:r>
          </a:p>
          <a:p>
            <a:pPr marL="457200" indent="-457200" eaLnBrk="1" fontAlgn="auto" hangingPunct="1">
              <a:spcAft>
                <a:spcPts val="0"/>
              </a:spcAft>
              <a:buClrTx/>
              <a:buSzTx/>
              <a:buFont typeface="+mj-lt"/>
              <a:buAutoNum type="alphaLcParenR"/>
              <a:defRPr/>
            </a:pP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pic>
        <p:nvPicPr>
          <p:cNvPr id="2050" name="Picture 2" descr="Waldorf Pädagogik">
            <a:extLst>
              <a:ext uri="{FF2B5EF4-FFF2-40B4-BE49-F238E27FC236}">
                <a16:creationId xmlns:a16="http://schemas.microsoft.com/office/drawing/2014/main" id="{66CE9660-53F5-4C00-9D34-82B8AC259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059" y="1524954"/>
            <a:ext cx="3308405" cy="4856374"/>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F585EDE2-6E4C-45C5-B579-09634ADF9DAF}"/>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18247039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Waldorf-Pädagogik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lvl="3" algn="r">
              <a:defRPr sz="1200">
                <a:solidFill>
                  <a:srgbClr val="0D2C5A"/>
                </a:solidFill>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fld id="{80820C91-F7CE-483F-AA17-44F7CB82C640}" type="slidenum">
              <a:rPr lang="de-DE"/>
              <a:pPr lvl="3"/>
              <a:t>72</a:t>
            </a:fld>
            <a:endParaRPr lang="de-DE" dirty="0"/>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Waldorf-Pädagogik</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basiert weltanschaulich auf der anthroposophischen Ideenlehre Rudolf Steiners („Geisteswissenschaft“)</a:t>
            </a:r>
          </a:p>
          <a:p>
            <a:pPr lvl="1"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 vereinigt philosophische Ideen, die Weltanschauung Goethes, fernöstliche spirituelle und mystische Lehren sowie naturwissenschaftliche Erkenntnisse (synkretistisch)</a:t>
            </a:r>
          </a:p>
          <a:p>
            <a:pPr lvl="1"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rPr>
              <a:t> „kosmische“, ganzheitliche im Gegensatz zu einer rein weltlichen Anschauung</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Die Anthroposophie wirkt in unterschiedliche Lebensbereiche → Pädagogik, Landwirtschaft, Medizin, Kunst/Architektur, etc.</a:t>
            </a:r>
          </a:p>
          <a:p>
            <a:pPr marL="0" indent="0" fontAlgn="base">
              <a:spcAft>
                <a:spcPts val="600"/>
              </a:spcAft>
            </a:pPr>
            <a:endParaRPr lang="de-DE" altLang="de-DE" sz="2400" dirty="0">
              <a:solidFill>
                <a:srgbClr val="002060"/>
              </a:solidFill>
              <a:latin typeface="Calibri" panose="020F0502020204030204" pitchFamily="34" charset="0"/>
              <a:ea typeface="+mn-ea"/>
              <a:cs typeface="+mn-cs"/>
            </a:endParaRPr>
          </a:p>
        </p:txBody>
      </p:sp>
    </p:spTree>
    <p:extLst>
      <p:ext uri="{BB962C8B-B14F-4D97-AF65-F5344CB8AC3E}">
        <p14:creationId xmlns:p14="http://schemas.microsoft.com/office/powerpoint/2010/main" val="41787846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Waldorf-Pädagogik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73</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Das Bild vom Kind</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Einteilung in je siebenjährige, endogen definierte Lebenszyklen mit der dazugehörigen Entwicklung der „Leiber“</a:t>
            </a:r>
          </a:p>
        </p:txBody>
      </p:sp>
      <p:graphicFrame>
        <p:nvGraphicFramePr>
          <p:cNvPr id="3" name="Tabelle 3">
            <a:extLst>
              <a:ext uri="{FF2B5EF4-FFF2-40B4-BE49-F238E27FC236}">
                <a16:creationId xmlns:a16="http://schemas.microsoft.com/office/drawing/2014/main" id="{D1E0F9B2-947F-4673-8006-4D3FC5819E88}"/>
              </a:ext>
            </a:extLst>
          </p:cNvPr>
          <p:cNvGraphicFramePr>
            <a:graphicFrameLocks noGrp="1"/>
          </p:cNvGraphicFramePr>
          <p:nvPr>
            <p:extLst/>
          </p:nvPr>
        </p:nvGraphicFramePr>
        <p:xfrm>
          <a:off x="348793" y="3264818"/>
          <a:ext cx="8439864" cy="1752600"/>
        </p:xfrm>
        <a:graphic>
          <a:graphicData uri="http://schemas.openxmlformats.org/drawingml/2006/table">
            <a:tbl>
              <a:tblPr firstRow="1" bandRow="1">
                <a:tableStyleId>{F5AB1C69-6EDB-4FF4-983F-18BD219EF322}</a:tableStyleId>
              </a:tblPr>
              <a:tblGrid>
                <a:gridCol w="1338075">
                  <a:extLst>
                    <a:ext uri="{9D8B030D-6E8A-4147-A177-3AD203B41FA5}">
                      <a16:colId xmlns:a16="http://schemas.microsoft.com/office/drawing/2014/main" val="2659596369"/>
                    </a:ext>
                  </a:extLst>
                </a:gridCol>
                <a:gridCol w="7101789">
                  <a:extLst>
                    <a:ext uri="{9D8B030D-6E8A-4147-A177-3AD203B41FA5}">
                      <a16:colId xmlns:a16="http://schemas.microsoft.com/office/drawing/2014/main" val="4183445373"/>
                    </a:ext>
                  </a:extLst>
                </a:gridCol>
              </a:tblGrid>
              <a:tr h="370840">
                <a:tc>
                  <a:txBody>
                    <a:bodyPr/>
                    <a:lstStyle/>
                    <a:p>
                      <a:r>
                        <a:rPr lang="de-DE" b="0" dirty="0">
                          <a:solidFill>
                            <a:srgbClr val="0D2C5A"/>
                          </a:solidFill>
                        </a:rPr>
                        <a:t>0-7 Jahre</a:t>
                      </a:r>
                    </a:p>
                  </a:txBody>
                  <a:tcPr>
                    <a:solidFill>
                      <a:srgbClr val="EFF3EA"/>
                    </a:solidFill>
                  </a:tcPr>
                </a:tc>
                <a:tc>
                  <a:txBody>
                    <a:bodyPr/>
                    <a:lstStyle/>
                    <a:p>
                      <a:r>
                        <a:rPr lang="de-DE" b="0" dirty="0">
                          <a:solidFill>
                            <a:srgbClr val="0D2C5A"/>
                          </a:solidFill>
                        </a:rPr>
                        <a:t>physischer Leib (Bau des mensch. Körpers, Entfaltung der Sinnesorgane)</a:t>
                      </a:r>
                    </a:p>
                  </a:txBody>
                  <a:tcPr>
                    <a:solidFill>
                      <a:srgbClr val="EFF3EA"/>
                    </a:solidFill>
                  </a:tcPr>
                </a:tc>
                <a:extLst>
                  <a:ext uri="{0D108BD9-81ED-4DB2-BD59-A6C34878D82A}">
                    <a16:rowId xmlns:a16="http://schemas.microsoft.com/office/drawing/2014/main" val="1861226901"/>
                  </a:ext>
                </a:extLst>
              </a:tr>
              <a:tr h="370840">
                <a:tc>
                  <a:txBody>
                    <a:bodyPr/>
                    <a:lstStyle/>
                    <a:p>
                      <a:r>
                        <a:rPr lang="de-DE" dirty="0">
                          <a:solidFill>
                            <a:srgbClr val="0D2C5A"/>
                          </a:solidFill>
                        </a:rPr>
                        <a:t>7-14 Jahre</a:t>
                      </a:r>
                    </a:p>
                  </a:txBody>
                  <a:tcPr/>
                </a:tc>
                <a:tc>
                  <a:txBody>
                    <a:bodyPr/>
                    <a:lstStyle/>
                    <a:p>
                      <a:r>
                        <a:rPr lang="de-DE" dirty="0">
                          <a:solidFill>
                            <a:srgbClr val="0D2C5A"/>
                          </a:solidFill>
                        </a:rPr>
                        <a:t>Ätherleib (Entfaltung von Gewohnheiten und Charakter, Gewissen und Gedächtnis)</a:t>
                      </a:r>
                    </a:p>
                  </a:txBody>
                  <a:tcPr/>
                </a:tc>
                <a:extLst>
                  <a:ext uri="{0D108BD9-81ED-4DB2-BD59-A6C34878D82A}">
                    <a16:rowId xmlns:a16="http://schemas.microsoft.com/office/drawing/2014/main" val="1729019605"/>
                  </a:ext>
                </a:extLst>
              </a:tr>
              <a:tr h="370840">
                <a:tc>
                  <a:txBody>
                    <a:bodyPr/>
                    <a:lstStyle/>
                    <a:p>
                      <a:r>
                        <a:rPr lang="de-DE" dirty="0">
                          <a:solidFill>
                            <a:srgbClr val="0D2C5A"/>
                          </a:solidFill>
                        </a:rPr>
                        <a:t>14-21 Jahre</a:t>
                      </a:r>
                    </a:p>
                  </a:txBody>
                  <a:tcPr/>
                </a:tc>
                <a:tc>
                  <a:txBody>
                    <a:bodyPr/>
                    <a:lstStyle/>
                    <a:p>
                      <a:r>
                        <a:rPr lang="de-DE" dirty="0">
                          <a:solidFill>
                            <a:srgbClr val="0D2C5A"/>
                          </a:solidFill>
                        </a:rPr>
                        <a:t>Astralleib (Träger der Empfindungsfähigkeit, Gefühle und Gedanken)</a:t>
                      </a:r>
                    </a:p>
                  </a:txBody>
                  <a:tcPr/>
                </a:tc>
                <a:extLst>
                  <a:ext uri="{0D108BD9-81ED-4DB2-BD59-A6C34878D82A}">
                    <a16:rowId xmlns:a16="http://schemas.microsoft.com/office/drawing/2014/main" val="4235737485"/>
                  </a:ext>
                </a:extLst>
              </a:tr>
              <a:tr h="370840">
                <a:tc>
                  <a:txBody>
                    <a:bodyPr/>
                    <a:lstStyle/>
                    <a:p>
                      <a:r>
                        <a:rPr lang="de-DE" dirty="0">
                          <a:solidFill>
                            <a:srgbClr val="0D2C5A"/>
                          </a:solidFill>
                        </a:rPr>
                        <a:t>Ab 21 Jahre</a:t>
                      </a:r>
                    </a:p>
                  </a:txBody>
                  <a:tcPr/>
                </a:tc>
                <a:tc>
                  <a:txBody>
                    <a:bodyPr/>
                    <a:lstStyle/>
                    <a:p>
                      <a:r>
                        <a:rPr lang="de-DE" dirty="0">
                          <a:solidFill>
                            <a:srgbClr val="0D2C5A"/>
                          </a:solidFill>
                        </a:rPr>
                        <a:t>Ich (besondere und einzigartige Individualität des Menschen)</a:t>
                      </a:r>
                    </a:p>
                  </a:txBody>
                  <a:tcPr/>
                </a:tc>
                <a:extLst>
                  <a:ext uri="{0D108BD9-81ED-4DB2-BD59-A6C34878D82A}">
                    <a16:rowId xmlns:a16="http://schemas.microsoft.com/office/drawing/2014/main" val="2726307802"/>
                  </a:ext>
                </a:extLst>
              </a:tr>
            </a:tbl>
          </a:graphicData>
        </a:graphic>
      </p:graphicFrame>
      <p:sp>
        <p:nvSpPr>
          <p:cNvPr id="11" name="Textfeld 10">
            <a:extLst>
              <a:ext uri="{FF2B5EF4-FFF2-40B4-BE49-F238E27FC236}">
                <a16:creationId xmlns:a16="http://schemas.microsoft.com/office/drawing/2014/main" id="{13C97EAB-9B71-457C-AF87-4E88A50D156D}"/>
              </a:ext>
            </a:extLst>
          </p:cNvPr>
          <p:cNvSpPr txBox="1"/>
          <p:nvPr/>
        </p:nvSpPr>
        <p:spPr>
          <a:xfrm>
            <a:off x="348793" y="5140700"/>
            <a:ext cx="8439863" cy="830997"/>
          </a:xfrm>
          <a:prstGeom prst="rect">
            <a:avLst/>
          </a:prstGeom>
          <a:noFill/>
        </p:spPr>
        <p:txBody>
          <a:bodyPr wrap="square">
            <a:spAutoFit/>
          </a:bodyPr>
          <a:lstStyle/>
          <a:p>
            <a:pPr marL="285750" indent="-285750">
              <a:buFont typeface="Arial" panose="020B0604020202020204" pitchFamily="34" charset="0"/>
              <a:buChar char="•"/>
            </a:pPr>
            <a:r>
              <a:rPr lang="de-DE" sz="2400" dirty="0">
                <a:solidFill>
                  <a:srgbClr val="0D2C5A"/>
                </a:solidFill>
              </a:rPr>
              <a:t>Einzelmensch entfaltet Wesensglieder im Laufe seiner Entwicklung → „Geburten" </a:t>
            </a:r>
          </a:p>
        </p:txBody>
      </p:sp>
    </p:spTree>
    <p:extLst>
      <p:ext uri="{BB962C8B-B14F-4D97-AF65-F5344CB8AC3E}">
        <p14:creationId xmlns:p14="http://schemas.microsoft.com/office/powerpoint/2010/main" val="14304881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Waldorf-Pädagogik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a:solidFill>
                  <a:srgbClr val="0D2C5A"/>
                </a:solidFill>
              </a:rPr>
              <a:pPr lvl="3" algn="r"/>
              <a:t>74</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Das Bild vom Kind</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Annahme: Das Kind als sich entwickelndes Geisteswesen mit den Seelenfähigkeiten </a:t>
            </a:r>
            <a:r>
              <a:rPr lang="de-DE" altLang="de-DE" sz="2400" b="1" dirty="0">
                <a:solidFill>
                  <a:srgbClr val="002060"/>
                </a:solidFill>
                <a:latin typeface="Calibri" panose="020F0502020204030204" pitchFamily="34" charset="0"/>
                <a:ea typeface="+mn-ea"/>
                <a:cs typeface="+mn-cs"/>
              </a:rPr>
              <a:t>Denken, Fühlen</a:t>
            </a:r>
            <a:r>
              <a:rPr lang="de-DE" altLang="de-DE" sz="2400" dirty="0">
                <a:solidFill>
                  <a:srgbClr val="002060"/>
                </a:solidFill>
                <a:latin typeface="Calibri" panose="020F0502020204030204" pitchFamily="34" charset="0"/>
                <a:ea typeface="+mn-ea"/>
                <a:cs typeface="+mn-cs"/>
              </a:rPr>
              <a:t> und </a:t>
            </a:r>
            <a:r>
              <a:rPr lang="de-DE" altLang="de-DE" sz="2400" b="1" dirty="0">
                <a:solidFill>
                  <a:srgbClr val="002060"/>
                </a:solidFill>
                <a:latin typeface="Calibri" panose="020F0502020204030204" pitchFamily="34" charset="0"/>
                <a:ea typeface="+mn-ea"/>
                <a:cs typeface="+mn-cs"/>
              </a:rPr>
              <a:t>Handeln</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didaktische Implikationen: Erziehungskunst der Anthroposophie</a:t>
            </a:r>
          </a:p>
          <a:p>
            <a:pPr lvl="1"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 zeitlicher Ablauf: Nachahmung, Autorität, Urteilskraft</a:t>
            </a:r>
          </a:p>
          <a:p>
            <a:pPr lvl="1"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 inhaltlich: Forderung nach gleichberechtigter Schulung der intellektuell-kognitiven („Denken“), der künstlerisch-kreativen („Fühlen“) und der handwerklich-praktischen („Handeln“) Fähigkeiten der Schülerinnen und Schüler </a:t>
            </a:r>
          </a:p>
        </p:txBody>
      </p:sp>
    </p:spTree>
    <p:extLst>
      <p:ext uri="{BB962C8B-B14F-4D97-AF65-F5344CB8AC3E}">
        <p14:creationId xmlns:p14="http://schemas.microsoft.com/office/powerpoint/2010/main" val="409065265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Waldorf-Pädagogik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75</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Pädagogisches Programm, Lehrplan und Unterricht</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Schulen bis zur 12. Klasse gesamtschulartig aufgebaut, kollegial geführt und selbstverwaltend (staatlich anerkannt)</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koedukative Unterrichtung der Schüler*innen in stabilen, leistungshomogenen Jahrgangsklassen</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Verzicht auf Notengebung → jährliche Schülercharakteristiken (Berichte) mit freiem Wortlaut</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eigener genetischer Lehrplan = Orientierung an der Entwicklung der Schülerinnen und Schüler </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keine fachspezifischen Lehrbücher</a:t>
            </a:r>
          </a:p>
        </p:txBody>
      </p:sp>
    </p:spTree>
    <p:extLst>
      <p:ext uri="{BB962C8B-B14F-4D97-AF65-F5344CB8AC3E}">
        <p14:creationId xmlns:p14="http://schemas.microsoft.com/office/powerpoint/2010/main" val="41407608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Waldorf-Pädagogik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76</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350529" y="1701122"/>
            <a:ext cx="8442940" cy="4642370"/>
          </a:xfrm>
        </p:spPr>
        <p:txBody>
          <a:bodyPr>
            <a:normAutofit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Pädagogisches Programm, Lehrplan und Unterricht</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Starke Rhythmisierung des Schul- und Unterrichtsalltags → tägliche Rituale, Monatsfeiern, jahreszeitliche Feiern</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Hauptunterricht erfolgt in sogenannten Epochen von ca. 4 Wochen</a:t>
            </a:r>
          </a:p>
          <a:p>
            <a:pPr lvl="1"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rPr>
              <a:t> Lernergebnisse in individuellen Epochenheften festgehalten</a:t>
            </a:r>
            <a:endParaRPr lang="de-DE" altLang="de-DE" sz="2200" dirty="0">
              <a:solidFill>
                <a:srgbClr val="002060"/>
              </a:solidFill>
              <a:latin typeface="Calibri" panose="020F0502020204030204" pitchFamily="34" charset="0"/>
              <a:ea typeface="+mn-ea"/>
              <a:cs typeface="+mn-cs"/>
            </a:endParaRP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Betonung auf </a:t>
            </a:r>
            <a:r>
              <a:rPr lang="de-DE" altLang="de-DE" sz="2200" b="1" dirty="0">
                <a:solidFill>
                  <a:srgbClr val="002060"/>
                </a:solidFill>
                <a:latin typeface="Calibri" panose="020F0502020204030204" pitchFamily="34" charset="0"/>
                <a:ea typeface="+mn-ea"/>
                <a:cs typeface="+mn-cs"/>
              </a:rPr>
              <a:t>musisch-künstlerische, handwerkliche Fächer </a:t>
            </a:r>
            <a:r>
              <a:rPr lang="de-DE" altLang="de-DE" sz="2200" dirty="0">
                <a:solidFill>
                  <a:srgbClr val="002060"/>
                </a:solidFill>
                <a:latin typeface="Calibri" panose="020F0502020204030204" pitchFamily="34" charset="0"/>
                <a:ea typeface="+mn-ea"/>
                <a:cs typeface="+mn-cs"/>
              </a:rPr>
              <a:t>und </a:t>
            </a:r>
            <a:r>
              <a:rPr lang="de-DE" altLang="de-DE" sz="2200" b="1" dirty="0">
                <a:solidFill>
                  <a:srgbClr val="002060"/>
                </a:solidFill>
                <a:latin typeface="Calibri" panose="020F0502020204030204" pitchFamily="34" charset="0"/>
                <a:ea typeface="+mn-ea"/>
                <a:cs typeface="+mn-cs"/>
              </a:rPr>
              <a:t>soziale Lernbereiche </a:t>
            </a:r>
            <a:r>
              <a:rPr lang="de-DE" altLang="de-DE" sz="2200" dirty="0">
                <a:solidFill>
                  <a:srgbClr val="002060"/>
                </a:solidFill>
                <a:latin typeface="Calibri" panose="020F0502020204030204" pitchFamily="34" charset="0"/>
                <a:ea typeface="+mn-ea"/>
                <a:cs typeface="+mn-cs"/>
              </a:rPr>
              <a:t>in Ergänzung zur intellektuell-kognitiven Ausbildung durch Fachunterricht</a:t>
            </a:r>
            <a:r>
              <a:rPr lang="de-DE" altLang="de-DE" sz="2200" dirty="0">
                <a:solidFill>
                  <a:srgbClr val="002060"/>
                </a:solidFill>
                <a:latin typeface="Calibri" panose="020F0502020204030204" pitchFamily="34" charset="0"/>
              </a:rPr>
              <a:t> </a:t>
            </a:r>
          </a:p>
          <a:p>
            <a:pPr lvl="1"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 ab erster Klasse: 2 Fremdsprachen, Handarbeit, Musik, Eurythmie, Turnen, Religion</a:t>
            </a:r>
          </a:p>
          <a:p>
            <a:pPr lvl="1"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 ab sechster Klasse: Gartenbau und Werken</a:t>
            </a:r>
          </a:p>
          <a:p>
            <a:pPr lvl="1" fontAlgn="base">
              <a:spcAft>
                <a:spcPts val="600"/>
              </a:spcAft>
              <a:buFont typeface="Arial" panose="020B0604020202020204" pitchFamily="34" charset="0"/>
              <a:buChar char="•"/>
            </a:pPr>
            <a:endParaRPr lang="de-DE" altLang="de-DE" sz="2000" dirty="0">
              <a:solidFill>
                <a:srgbClr val="002060"/>
              </a:solidFill>
              <a:latin typeface="Calibri" panose="020F0502020204030204" pitchFamily="34" charset="0"/>
              <a:ea typeface="+mn-ea"/>
              <a:cs typeface="+mn-cs"/>
            </a:endParaRPr>
          </a:p>
        </p:txBody>
      </p:sp>
    </p:spTree>
    <p:extLst>
      <p:ext uri="{BB962C8B-B14F-4D97-AF65-F5344CB8AC3E}">
        <p14:creationId xmlns:p14="http://schemas.microsoft.com/office/powerpoint/2010/main" val="28877968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Waldorf-Pädagogik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77</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Rolle der/des Lehrenden in der Waldorf-Pädagogik</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Verständnis als „Umgebung des sich selbst erziehenden Kindes“</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Schlüsselstellung → in den ersten acht Jahren ist der Unterricht i. d. R. nach dem Klassenlehrerprinzip organisiert</a:t>
            </a:r>
          </a:p>
          <a:p>
            <a:pPr fontAlgn="base">
              <a:spcAft>
                <a:spcPts val="600"/>
              </a:spcAft>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Lehrinhalte, Lernziele, Methoden und Materialien von Lehrperson entwickelt bzw. ausgewählt</a:t>
            </a:r>
          </a:p>
          <a:p>
            <a:pPr fontAlgn="base">
              <a:buFont typeface="Arial" panose="020B0604020202020204" pitchFamily="34" charset="0"/>
              <a:buChar char="•"/>
            </a:pPr>
            <a:endParaRPr lang="de-DE" altLang="de-DE" sz="2200" dirty="0">
              <a:solidFill>
                <a:srgbClr val="002060"/>
              </a:solidFill>
              <a:latin typeface="Calibri" panose="020F0502020204030204" pitchFamily="34" charset="0"/>
              <a:ea typeface="+mn-ea"/>
              <a:cs typeface="+mn-cs"/>
            </a:endParaRPr>
          </a:p>
        </p:txBody>
      </p:sp>
    </p:spTree>
    <p:extLst>
      <p:ext uri="{BB962C8B-B14F-4D97-AF65-F5344CB8AC3E}">
        <p14:creationId xmlns:p14="http://schemas.microsoft.com/office/powerpoint/2010/main" val="15735812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78</a:t>
            </a:fld>
            <a:endParaRPr lang="de-DE" sz="1600" dirty="0">
              <a:solidFill>
                <a:srgbClr val="0D2C5A"/>
              </a:solidFill>
            </a:endParaRPr>
          </a:p>
        </p:txBody>
      </p:sp>
      <p:sp>
        <p:nvSpPr>
          <p:cNvPr id="5" name="Inhaltsplatzhalter 4">
            <a:extLst>
              <a:ext uri="{FF2B5EF4-FFF2-40B4-BE49-F238E27FC236}">
                <a16:creationId xmlns:a16="http://schemas.microsoft.com/office/drawing/2014/main" id="{8528294E-B9BC-44C1-A503-917D928F3D2F}"/>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2049EAA8-8B1D-4F09-A680-29AB954D4A76}"/>
              </a:ext>
            </a:extLst>
          </p:cNvPr>
          <p:cNvSpPr txBox="1">
            <a:spLocks/>
          </p:cNvSpPr>
          <p:nvPr/>
        </p:nvSpPr>
        <p:spPr>
          <a:xfrm>
            <a:off x="467544" y="1772817"/>
            <a:ext cx="8280920" cy="4221084"/>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 </a:t>
            </a:r>
            <a:endParaRPr lang="de-DE" altLang="de-DE" sz="2400" dirty="0">
              <a:solidFill>
                <a:srgbClr val="002060"/>
              </a:solidFill>
              <a:latin typeface="Calibri" panose="020F0502020204030204" pitchFamily="34" charset="0"/>
              <a:ea typeface="+mn-ea"/>
              <a:cs typeface="+mn-cs"/>
            </a:endParaRPr>
          </a:p>
          <a:p>
            <a:endParaRPr lang="de-DE" dirty="0"/>
          </a:p>
        </p:txBody>
      </p:sp>
      <p:sp>
        <p:nvSpPr>
          <p:cNvPr id="13" name="Inhaltsplatzhalter 2">
            <a:extLst>
              <a:ext uri="{FF2B5EF4-FFF2-40B4-BE49-F238E27FC236}">
                <a16:creationId xmlns:a16="http://schemas.microsoft.com/office/drawing/2014/main" id="{BD88EFB5-2F16-461B-A965-319A507E7D03}"/>
              </a:ext>
            </a:extLst>
          </p:cNvPr>
          <p:cNvSpPr txBox="1">
            <a:spLocks/>
          </p:cNvSpPr>
          <p:nvPr/>
        </p:nvSpPr>
        <p:spPr bwMode="auto">
          <a:xfrm>
            <a:off x="301589" y="2474380"/>
            <a:ext cx="4676074"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rtl="0" eaLnBrk="0" fontAlgn="base" hangingPunct="0">
              <a:spcBef>
                <a:spcPct val="20000"/>
              </a:spcBef>
              <a:spcAft>
                <a:spcPct val="0"/>
              </a:spcAft>
              <a:buClr>
                <a:srgbClr val="002060"/>
              </a:buClr>
              <a:buSzPct val="65000"/>
              <a:buFont typeface="Wingdings" panose="05000000000000000000" pitchFamily="2" charset="2"/>
              <a:buNone/>
              <a:defRPr sz="2400" b="1">
                <a:solidFill>
                  <a:srgbClr val="002060"/>
                </a:solidFill>
                <a:latin typeface="+mj-lt"/>
                <a:ea typeface="+mn-ea"/>
                <a:cs typeface="+mn-cs"/>
              </a:defRPr>
            </a:lvl1pPr>
            <a:lvl2pPr marL="457200" indent="0" algn="l" rtl="0" eaLnBrk="0" fontAlgn="base" hangingPunct="0">
              <a:spcBef>
                <a:spcPct val="20000"/>
              </a:spcBef>
              <a:spcAft>
                <a:spcPct val="0"/>
              </a:spcAft>
              <a:buClr>
                <a:srgbClr val="002060"/>
              </a:buClr>
              <a:buSzPct val="60000"/>
              <a:buFont typeface="Wingdings" panose="05000000000000000000" pitchFamily="2" charset="2"/>
              <a:buNone/>
              <a:defRPr sz="2000" b="1">
                <a:solidFill>
                  <a:srgbClr val="002060"/>
                </a:solidFill>
                <a:latin typeface="+mj-lt"/>
              </a:defRPr>
            </a:lvl2pPr>
            <a:lvl3pPr marL="914400" indent="0" algn="l" rtl="0" eaLnBrk="0" fontAlgn="base" hangingPunct="0">
              <a:spcBef>
                <a:spcPct val="20000"/>
              </a:spcBef>
              <a:spcAft>
                <a:spcPct val="0"/>
              </a:spcAft>
              <a:buClr>
                <a:srgbClr val="002060"/>
              </a:buClr>
              <a:buSzPct val="65000"/>
              <a:buFont typeface="Wingdings" panose="05000000000000000000" pitchFamily="2" charset="2"/>
              <a:buNone/>
              <a:defRPr sz="1800" b="1">
                <a:solidFill>
                  <a:srgbClr val="002060"/>
                </a:solidFill>
                <a:latin typeface="+mj-lt"/>
              </a:defRPr>
            </a:lvl3pPr>
            <a:lvl4pPr marL="1371600" indent="0" algn="l" rtl="0" eaLnBrk="0" fontAlgn="base" hangingPunct="0">
              <a:spcBef>
                <a:spcPct val="20000"/>
              </a:spcBef>
              <a:spcAft>
                <a:spcPct val="0"/>
              </a:spcAft>
              <a:buClr>
                <a:srgbClr val="002060"/>
              </a:buClr>
              <a:buSzPct val="70000"/>
              <a:buFont typeface="Wingdings" panose="05000000000000000000" pitchFamily="2" charset="2"/>
              <a:buNone/>
              <a:defRPr sz="1600" b="1">
                <a:solidFill>
                  <a:srgbClr val="002060"/>
                </a:solidFill>
                <a:latin typeface="+mj-lt"/>
              </a:defRPr>
            </a:lvl4pPr>
            <a:lvl5pPr marL="1828800" indent="0" algn="l" rtl="0" eaLnBrk="0" fontAlgn="base" hangingPunct="0">
              <a:spcBef>
                <a:spcPct val="20000"/>
              </a:spcBef>
              <a:spcAft>
                <a:spcPct val="0"/>
              </a:spcAft>
              <a:buClr>
                <a:srgbClr val="002060"/>
              </a:buClr>
              <a:buSzPct val="75000"/>
              <a:buFont typeface="Wingdings" panose="05000000000000000000" pitchFamily="2" charset="2"/>
              <a:buNone/>
              <a:defRPr sz="1600" b="1">
                <a:solidFill>
                  <a:srgbClr val="002060"/>
                </a:solidFill>
                <a:latin typeface="+mj-lt"/>
              </a:defRPr>
            </a:lvl5pPr>
            <a:lvl6pPr marL="22860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6pPr>
            <a:lvl7pPr marL="27432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7pPr>
            <a:lvl8pPr marL="32004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8pPr>
            <a:lvl9pPr marL="3657600" indent="0" algn="l" rtl="0" fontAlgn="base">
              <a:spcBef>
                <a:spcPct val="20000"/>
              </a:spcBef>
              <a:spcAft>
                <a:spcPct val="0"/>
              </a:spcAft>
              <a:buClr>
                <a:schemeClr val="accent1"/>
              </a:buClr>
              <a:buSzPct val="75000"/>
              <a:buFont typeface="Wingdings" pitchFamily="2" charset="2"/>
              <a:buNone/>
              <a:defRPr sz="1600" b="1">
                <a:solidFill>
                  <a:schemeClr val="tx1"/>
                </a:solidFill>
                <a:latin typeface="+mn-lt"/>
              </a:defRPr>
            </a:lvl9pPr>
          </a:lstStyle>
          <a:p>
            <a:pPr algn="ctr" eaLnBrk="1" fontAlgn="auto" hangingPunct="1">
              <a:spcAft>
                <a:spcPts val="1200"/>
              </a:spcAft>
              <a:buClrTx/>
              <a:buSzTx/>
              <a:defRPr/>
            </a:pPr>
            <a:r>
              <a:rPr lang="de-DE" sz="5400" b="0" dirty="0">
                <a:latin typeface="Calibri" panose="020F0502020204030204" pitchFamily="34" charset="0"/>
              </a:rPr>
              <a:t>Freinet-Pädagogik</a:t>
            </a:r>
            <a:r>
              <a:rPr lang="de-DE" sz="2000" b="0" dirty="0">
                <a:latin typeface="Calibri" panose="020F0502020204030204" pitchFamily="34" charset="0"/>
              </a:rPr>
              <a:t> </a:t>
            </a:r>
          </a:p>
          <a:p>
            <a:pPr marL="457200" indent="-457200" eaLnBrk="1" fontAlgn="auto" hangingPunct="1">
              <a:spcAft>
                <a:spcPts val="0"/>
              </a:spcAft>
              <a:buClrTx/>
              <a:buSzTx/>
              <a:buFont typeface="+mj-lt"/>
              <a:buAutoNum type="alphaLcParenR"/>
              <a:defRPr/>
            </a:pPr>
            <a:endParaRPr lang="de-DE" sz="2000" b="0" dirty="0">
              <a:latin typeface="Calibri" panose="020F0502020204030204" pitchFamily="34" charset="0"/>
            </a:endParaRPr>
          </a:p>
          <a:p>
            <a:pPr eaLnBrk="1" fontAlgn="auto" hangingPunct="1">
              <a:spcAft>
                <a:spcPts val="0"/>
              </a:spcAft>
              <a:buClrTx/>
              <a:buSzTx/>
              <a:defRPr/>
            </a:pPr>
            <a:endParaRPr lang="de-DE" sz="2000" b="0" dirty="0">
              <a:latin typeface="Calibri" panose="020F0502020204030204" pitchFamily="34" charset="0"/>
            </a:endParaRPr>
          </a:p>
          <a:p>
            <a:pPr eaLnBrk="1" fontAlgn="auto" hangingPunct="1">
              <a:spcAft>
                <a:spcPts val="2400"/>
              </a:spcAft>
              <a:buClrTx/>
              <a:buSzTx/>
              <a:defRPr/>
            </a:pPr>
            <a:endParaRPr lang="de-DE" sz="2000" b="0" dirty="0">
              <a:latin typeface="Calibri" panose="020F0502020204030204" pitchFamily="34" charset="0"/>
            </a:endParaRPr>
          </a:p>
        </p:txBody>
      </p:sp>
      <p:pic>
        <p:nvPicPr>
          <p:cNvPr id="3074" name="Picture 2" descr="Performance Magazine Freinet, Célestin (1896-1966) - Performance Magazine">
            <a:extLst>
              <a:ext uri="{FF2B5EF4-FFF2-40B4-BE49-F238E27FC236}">
                <a16:creationId xmlns:a16="http://schemas.microsoft.com/office/drawing/2014/main" id="{03625CAC-64B8-4F2B-9C9D-A57D00B16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305" y="1652232"/>
            <a:ext cx="3092381" cy="4638572"/>
          </a:xfrm>
          <a:prstGeom prst="rect">
            <a:avLst/>
          </a:prstGeom>
          <a:noFill/>
          <a:extLst>
            <a:ext uri="{909E8E84-426E-40DD-AFC4-6F175D3DCCD1}">
              <a14:hiddenFill xmlns:a14="http://schemas.microsoft.com/office/drawing/2010/main">
                <a:solidFill>
                  <a:srgbClr val="FFFFFF"/>
                </a:solidFill>
              </a14:hiddenFill>
            </a:ext>
          </a:extLst>
        </p:spPr>
      </p:pic>
      <p:sp>
        <p:nvSpPr>
          <p:cNvPr id="11" name="Titel 1">
            <a:extLst>
              <a:ext uri="{FF2B5EF4-FFF2-40B4-BE49-F238E27FC236}">
                <a16:creationId xmlns:a16="http://schemas.microsoft.com/office/drawing/2014/main" id="{286B058B-6DB2-4508-A694-500A68AD67C7}"/>
              </a:ext>
            </a:extLst>
          </p:cNvPr>
          <p:cNvSpPr txBox="1">
            <a:spLocks/>
          </p:cNvSpPr>
          <p:nvPr/>
        </p:nvSpPr>
        <p:spPr>
          <a:xfrm>
            <a:off x="1257300" y="1052736"/>
            <a:ext cx="7886700" cy="576064"/>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6"/>
            </a:pPr>
            <a:r>
              <a:rPr lang="de-DE" b="0" dirty="0">
                <a:solidFill>
                  <a:srgbClr val="0D2C5A"/>
                </a:solidFill>
              </a:rPr>
              <a:t>Exkurs: Reformpädagogik</a:t>
            </a:r>
          </a:p>
        </p:txBody>
      </p:sp>
    </p:spTree>
    <p:extLst>
      <p:ext uri="{BB962C8B-B14F-4D97-AF65-F5344CB8AC3E}">
        <p14:creationId xmlns:p14="http://schemas.microsoft.com/office/powerpoint/2010/main" val="15448687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Freinet-Pädagogik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79</a:t>
            </a:fld>
            <a:endParaRPr lang="de-DE" sz="12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628800"/>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Ausgangspunkt </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Kritik an der Vereinzelung der Lehrerschaft, religiöser Prägung von Schulen, Blick auf Kinder als Objekte des Unterrichts</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Einführung eines Schulversuchs, in der die Klassen als Kooperative bzw. Genossenschaft organsiert sind</a:t>
            </a:r>
          </a:p>
          <a:p>
            <a:pPr lvl="1"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 Betonung auf Mitbestimmung und Selbstverwaltung hinsichtlich der Inhalte, Sozialformen und räumlich-zeitlicher Fragen des Lernens</a:t>
            </a:r>
          </a:p>
          <a:p>
            <a:pPr fontAlgn="base">
              <a:buFont typeface="Arial" panose="020B0604020202020204" pitchFamily="34" charset="0"/>
              <a:buChar char="•"/>
            </a:pPr>
            <a:r>
              <a:rPr lang="de-DE" altLang="de-DE" sz="2400" dirty="0">
                <a:solidFill>
                  <a:srgbClr val="002060"/>
                </a:solidFill>
                <a:latin typeface="Calibri" panose="020F0502020204030204" pitchFamily="34" charset="0"/>
                <a:ea typeface="+mn-ea"/>
                <a:cs typeface="+mn-cs"/>
              </a:rPr>
              <a:t>Orientierung bei den Inhalten an der Lebenswelt und den Interessen der Lernenden („Das Leben in die Schule holen“)</a:t>
            </a:r>
          </a:p>
        </p:txBody>
      </p:sp>
    </p:spTree>
    <p:extLst>
      <p:ext uri="{BB962C8B-B14F-4D97-AF65-F5344CB8AC3E}">
        <p14:creationId xmlns:p14="http://schemas.microsoft.com/office/powerpoint/2010/main" val="2017409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EF4D4-821D-A9C8-591A-BBBA44ACD109}"/>
              </a:ext>
            </a:extLst>
          </p:cNvPr>
          <p:cNvSpPr>
            <a:spLocks noGrp="1"/>
          </p:cNvSpPr>
          <p:nvPr>
            <p:ph type="title"/>
          </p:nvPr>
        </p:nvSpPr>
        <p:spPr>
          <a:xfrm>
            <a:off x="1257300" y="1052736"/>
            <a:ext cx="7886700" cy="576064"/>
          </a:xfrm>
        </p:spPr>
        <p:txBody>
          <a:bodyPr/>
          <a:lstStyle/>
          <a:p>
            <a:pPr marL="514350" indent="-514350" algn="r">
              <a:buFont typeface="+mj-lt"/>
              <a:buAutoNum type="romanUcPeriod" startAt="2"/>
            </a:pPr>
            <a:r>
              <a:rPr lang="de-DE" altLang="de-DE" sz="2400" b="0" kern="0" dirty="0">
                <a:solidFill>
                  <a:srgbClr val="002060"/>
                </a:solidFill>
                <a:latin typeface="Calibri" panose="020F0502020204030204" pitchFamily="34" charset="0"/>
                <a:ea typeface="+mj-ea"/>
                <a:cs typeface="+mj-cs"/>
              </a:rPr>
              <a:t>Zielstellung, Ablauf und Anforderungen</a:t>
            </a:r>
            <a:endParaRPr lang="de-DE" dirty="0"/>
          </a:p>
        </p:txBody>
      </p:sp>
      <p:sp>
        <p:nvSpPr>
          <p:cNvPr id="7" name="Inhaltsplatzhalter 2">
            <a:extLst>
              <a:ext uri="{FF2B5EF4-FFF2-40B4-BE49-F238E27FC236}">
                <a16:creationId xmlns:a16="http://schemas.microsoft.com/office/drawing/2014/main" id="{935FF6C8-7E50-69A2-5DBE-FACD0A23EE0F}"/>
              </a:ext>
            </a:extLst>
          </p:cNvPr>
          <p:cNvSpPr>
            <a:spLocks noGrp="1"/>
          </p:cNvSpPr>
          <p:nvPr>
            <p:ph idx="1"/>
          </p:nvPr>
        </p:nvSpPr>
        <p:spPr>
          <a:xfrm>
            <a:off x="584101" y="1628800"/>
            <a:ext cx="7975798" cy="4116115"/>
          </a:xfrm>
        </p:spPr>
        <p:txBody>
          <a:bodyPr>
            <a:normAutofit/>
          </a:bodyPr>
          <a:lstStyle/>
          <a:p>
            <a:r>
              <a:rPr lang="de-DE" sz="2400" dirty="0">
                <a:solidFill>
                  <a:srgbClr val="002060"/>
                </a:solidFill>
                <a:latin typeface="+mn-lt"/>
              </a:rPr>
              <a:t>Inhalte der Veranstaltung</a:t>
            </a:r>
            <a:endParaRPr lang="de-DE" sz="2800" dirty="0">
              <a:solidFill>
                <a:srgbClr val="002060"/>
              </a:solidFill>
              <a:latin typeface="+mn-lt"/>
            </a:endParaRPr>
          </a:p>
        </p:txBody>
      </p:sp>
      <p:sp>
        <p:nvSpPr>
          <p:cNvPr id="4" name="Foliennummernplatzhalter 3">
            <a:extLst>
              <a:ext uri="{FF2B5EF4-FFF2-40B4-BE49-F238E27FC236}">
                <a16:creationId xmlns:a16="http://schemas.microsoft.com/office/drawing/2014/main" id="{4889394C-F607-478C-B3AC-FCE78C1A3DC3}"/>
              </a:ext>
            </a:extLst>
          </p:cNvPr>
          <p:cNvSpPr>
            <a:spLocks noGrp="1"/>
          </p:cNvSpPr>
          <p:nvPr>
            <p:ph type="sldNum" sz="quarter" idx="4"/>
          </p:nvPr>
        </p:nvSpPr>
        <p:spPr/>
        <p:txBody>
          <a:bodyPr/>
          <a:lstStyle/>
          <a:p>
            <a:fld id="{80820C91-F7CE-483F-AA17-44F7CB82C640}" type="slidenum">
              <a:rPr lang="de-DE" smtClean="0"/>
              <a:pPr/>
              <a:t>8</a:t>
            </a:fld>
            <a:endParaRPr lang="de-DE" dirty="0"/>
          </a:p>
        </p:txBody>
      </p:sp>
      <p:sp>
        <p:nvSpPr>
          <p:cNvPr id="5" name="Fußzeilenplatzhalter 4">
            <a:extLst>
              <a:ext uri="{FF2B5EF4-FFF2-40B4-BE49-F238E27FC236}">
                <a16:creationId xmlns:a16="http://schemas.microsoft.com/office/drawing/2014/main" id="{144B07E8-E9C0-44D6-8CE5-CCFC45034561}"/>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graphicFrame>
        <p:nvGraphicFramePr>
          <p:cNvPr id="3" name="Tabelle 5">
            <a:extLst>
              <a:ext uri="{FF2B5EF4-FFF2-40B4-BE49-F238E27FC236}">
                <a16:creationId xmlns:a16="http://schemas.microsoft.com/office/drawing/2014/main" id="{08892618-3521-42DF-A49D-9FF74C42A39B}"/>
              </a:ext>
            </a:extLst>
          </p:cNvPr>
          <p:cNvGraphicFramePr>
            <a:graphicFrameLocks noGrp="1"/>
          </p:cNvGraphicFramePr>
          <p:nvPr>
            <p:extLst>
              <p:ext uri="{D42A27DB-BD31-4B8C-83A1-F6EECF244321}">
                <p14:modId xmlns:p14="http://schemas.microsoft.com/office/powerpoint/2010/main" val="1824767751"/>
              </p:ext>
            </p:extLst>
          </p:nvPr>
        </p:nvGraphicFramePr>
        <p:xfrm>
          <a:off x="944141" y="2132856"/>
          <a:ext cx="7255718" cy="3369528"/>
        </p:xfrm>
        <a:graphic>
          <a:graphicData uri="http://schemas.openxmlformats.org/drawingml/2006/table">
            <a:tbl>
              <a:tblPr firstRow="1" bandRow="1">
                <a:tableStyleId>{7DF18680-E054-41AD-8BC1-D1AEF772440D}</a:tableStyleId>
              </a:tblPr>
              <a:tblGrid>
                <a:gridCol w="531270">
                  <a:extLst>
                    <a:ext uri="{9D8B030D-6E8A-4147-A177-3AD203B41FA5}">
                      <a16:colId xmlns:a16="http://schemas.microsoft.com/office/drawing/2014/main" val="3552265581"/>
                    </a:ext>
                  </a:extLst>
                </a:gridCol>
                <a:gridCol w="6724448">
                  <a:extLst>
                    <a:ext uri="{9D8B030D-6E8A-4147-A177-3AD203B41FA5}">
                      <a16:colId xmlns:a16="http://schemas.microsoft.com/office/drawing/2014/main" val="4263731100"/>
                    </a:ext>
                  </a:extLst>
                </a:gridCol>
              </a:tblGrid>
              <a:tr h="574338">
                <a:tc>
                  <a:txBody>
                    <a:bodyPr/>
                    <a:lstStyle/>
                    <a:p>
                      <a:endParaRPr lang="de-DE"/>
                    </a:p>
                  </a:txBody>
                  <a:tcPr/>
                </a:tc>
                <a:tc>
                  <a:txBody>
                    <a:bodyPr/>
                    <a:lstStyle/>
                    <a:p>
                      <a:r>
                        <a:rPr lang="de-DE" dirty="0">
                          <a:solidFill>
                            <a:srgbClr val="0D2C5A"/>
                          </a:solidFill>
                        </a:rPr>
                        <a:t>Inhalte </a:t>
                      </a:r>
                    </a:p>
                  </a:txBody>
                  <a:tcPr/>
                </a:tc>
                <a:extLst>
                  <a:ext uri="{0D108BD9-81ED-4DB2-BD59-A6C34878D82A}">
                    <a16:rowId xmlns:a16="http://schemas.microsoft.com/office/drawing/2014/main" val="1018685547"/>
                  </a:ext>
                </a:extLst>
              </a:tr>
              <a:tr h="1230216">
                <a:tc>
                  <a:txBody>
                    <a:bodyPr/>
                    <a:lstStyle/>
                    <a:p>
                      <a:pPr algn="ctr"/>
                      <a:r>
                        <a:rPr lang="de-DE" sz="1600" dirty="0">
                          <a:solidFill>
                            <a:srgbClr val="0D2C5A"/>
                          </a:solidFill>
                        </a:rPr>
                        <a:t>1</a:t>
                      </a:r>
                    </a:p>
                  </a:txBody>
                  <a:tcPr/>
                </a:tc>
                <a:tc>
                  <a:txBody>
                    <a:bodyPr/>
                    <a:lstStyle/>
                    <a:p>
                      <a:pPr>
                        <a:spcAft>
                          <a:spcPts val="600"/>
                        </a:spcAft>
                      </a:pPr>
                      <a:r>
                        <a:rPr lang="de-DE" sz="1600" dirty="0">
                          <a:solidFill>
                            <a:srgbClr val="0D2C5A"/>
                          </a:solidFill>
                        </a:rPr>
                        <a:t>Thematische Einführung und Organisation der Lehre</a:t>
                      </a:r>
                    </a:p>
                    <a:p>
                      <a:pPr>
                        <a:spcAft>
                          <a:spcPts val="600"/>
                        </a:spcAft>
                      </a:pPr>
                      <a:r>
                        <a:rPr lang="de-DE" sz="1600" dirty="0">
                          <a:solidFill>
                            <a:srgbClr val="0D2C5A"/>
                          </a:solidFill>
                        </a:rPr>
                        <a:t>Grundlagen der Pädagogik, Waldpädagogik, BNE, Außerschulische Lernorte, Reformpädagogik </a:t>
                      </a:r>
                    </a:p>
                    <a:p>
                      <a:pPr>
                        <a:spcAft>
                          <a:spcPts val="600"/>
                        </a:spcAft>
                      </a:pPr>
                      <a:r>
                        <a:rPr lang="de-DE" sz="1600" dirty="0">
                          <a:solidFill>
                            <a:srgbClr val="0D2C5A"/>
                          </a:solidFill>
                        </a:rPr>
                        <a:t>Allgemeine Didaktik und allgemeindidaktische Modelle</a:t>
                      </a:r>
                    </a:p>
                  </a:txBody>
                  <a:tcPr/>
                </a:tc>
                <a:extLst>
                  <a:ext uri="{0D108BD9-81ED-4DB2-BD59-A6C34878D82A}">
                    <a16:rowId xmlns:a16="http://schemas.microsoft.com/office/drawing/2014/main" val="3463363040"/>
                  </a:ext>
                </a:extLst>
              </a:tr>
              <a:tr h="787734">
                <a:tc>
                  <a:txBody>
                    <a:bodyPr/>
                    <a:lstStyle/>
                    <a:p>
                      <a:pPr algn="ctr"/>
                      <a:r>
                        <a:rPr lang="de-DE" sz="1600" dirty="0">
                          <a:solidFill>
                            <a:srgbClr val="0D2C5A"/>
                          </a:solidFill>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0D2C5A"/>
                          </a:solidFill>
                        </a:rPr>
                        <a:t>Veranstaltungsplanung und Erprobung I</a:t>
                      </a:r>
                      <a:endParaRPr lang="de-DE" sz="800" dirty="0">
                        <a:solidFill>
                          <a:srgbClr val="0D2C5A"/>
                        </a:solidFill>
                      </a:endParaRPr>
                    </a:p>
                  </a:txBody>
                  <a:tcPr/>
                </a:tc>
                <a:extLst>
                  <a:ext uri="{0D108BD9-81ED-4DB2-BD59-A6C34878D82A}">
                    <a16:rowId xmlns:a16="http://schemas.microsoft.com/office/drawing/2014/main" val="3662562766"/>
                  </a:ext>
                </a:extLst>
              </a:tr>
              <a:tr h="739928">
                <a:tc>
                  <a:txBody>
                    <a:bodyPr/>
                    <a:lstStyle/>
                    <a:p>
                      <a:pPr algn="ctr"/>
                      <a:r>
                        <a:rPr lang="de-DE" sz="1600" dirty="0">
                          <a:solidFill>
                            <a:srgbClr val="0D2C5A"/>
                          </a:solidFill>
                        </a:rPr>
                        <a:t>3</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e-DE" sz="1600" dirty="0">
                          <a:solidFill>
                            <a:srgbClr val="0D2C5A"/>
                          </a:solidFill>
                        </a:rPr>
                        <a:t>Veranstaltungsplanung und Erprobung II</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solidFill>
                            <a:srgbClr val="0D2C5A"/>
                          </a:solidFill>
                        </a:rPr>
                        <a:t>Abschluss und Reflexion</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de-DE" sz="800" dirty="0">
                        <a:solidFill>
                          <a:srgbClr val="0D2C5A"/>
                        </a:solidFill>
                      </a:endParaRPr>
                    </a:p>
                  </a:txBody>
                  <a:tcPr/>
                </a:tc>
                <a:extLst>
                  <a:ext uri="{0D108BD9-81ED-4DB2-BD59-A6C34878D82A}">
                    <a16:rowId xmlns:a16="http://schemas.microsoft.com/office/drawing/2014/main" val="1279764337"/>
                  </a:ext>
                </a:extLst>
              </a:tr>
            </a:tbl>
          </a:graphicData>
        </a:graphic>
      </p:graphicFrame>
      <p:sp>
        <p:nvSpPr>
          <p:cNvPr id="6" name="Rechteck 5">
            <a:extLst>
              <a:ext uri="{FF2B5EF4-FFF2-40B4-BE49-F238E27FC236}">
                <a16:creationId xmlns:a16="http://schemas.microsoft.com/office/drawing/2014/main" id="{4CAF85A1-C9A8-5C24-09DB-581BA70F79DD}"/>
              </a:ext>
            </a:extLst>
          </p:cNvPr>
          <p:cNvSpPr/>
          <p:nvPr/>
        </p:nvSpPr>
        <p:spPr>
          <a:xfrm>
            <a:off x="944141" y="2708920"/>
            <a:ext cx="7255718"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4011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Freinet-Pädagogik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80</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628800"/>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Elemente der Schularbeit nach Freinet: </a:t>
            </a:r>
          </a:p>
          <a:p>
            <a:pPr marL="0" indent="0" fontAlgn="base"/>
            <a:r>
              <a:rPr lang="de-DE" altLang="de-DE" sz="2200" b="1" dirty="0">
                <a:solidFill>
                  <a:srgbClr val="002060"/>
                </a:solidFill>
                <a:latin typeface="Calibri" panose="020F0502020204030204" pitchFamily="34" charset="0"/>
                <a:ea typeface="+mn-ea"/>
                <a:cs typeface="+mn-cs"/>
              </a:rPr>
              <a:t>Ateliers</a:t>
            </a:r>
            <a:r>
              <a:rPr lang="de-DE" altLang="de-DE" sz="2200" dirty="0">
                <a:solidFill>
                  <a:srgbClr val="002060"/>
                </a:solidFill>
                <a:latin typeface="Calibri" panose="020F0502020204030204" pitchFamily="34" charset="0"/>
                <a:ea typeface="+mn-ea"/>
                <a:cs typeface="+mn-cs"/>
              </a:rPr>
              <a:t>: Werkstätten/Arbeitsorte innerhalb und außerhalb des Klassenraumes</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Grundsatz der </a:t>
            </a:r>
            <a:r>
              <a:rPr lang="de-DE" altLang="de-DE" sz="2200" i="1" dirty="0">
                <a:solidFill>
                  <a:srgbClr val="002060"/>
                </a:solidFill>
                <a:latin typeface="Calibri" panose="020F0502020204030204" pitchFamily="34" charset="0"/>
                <a:ea typeface="+mn-ea"/>
                <a:cs typeface="+mn-cs"/>
              </a:rPr>
              <a:t>freien Arbeit </a:t>
            </a:r>
            <a:r>
              <a:rPr lang="de-DE" altLang="de-DE" sz="2200" dirty="0">
                <a:solidFill>
                  <a:srgbClr val="002060"/>
                </a:solidFill>
                <a:latin typeface="Calibri" panose="020F0502020204030204" pitchFamily="34" charset="0"/>
                <a:ea typeface="+mn-ea"/>
                <a:cs typeface="+mn-cs"/>
              </a:rPr>
              <a:t>und des </a:t>
            </a:r>
            <a:r>
              <a:rPr lang="de-DE" altLang="de-DE" sz="2200" i="1" dirty="0">
                <a:solidFill>
                  <a:srgbClr val="002060"/>
                </a:solidFill>
                <a:latin typeface="Calibri" panose="020F0502020204030204" pitchFamily="34" charset="0"/>
                <a:ea typeface="+mn-ea"/>
                <a:cs typeface="+mn-cs"/>
              </a:rPr>
              <a:t>freien Ausdrucks</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für verschiedene manuelle, geistige und künstlerische Aktivitäten</a:t>
            </a:r>
          </a:p>
        </p:txBody>
      </p:sp>
      <p:graphicFrame>
        <p:nvGraphicFramePr>
          <p:cNvPr id="3" name="Tabelle 3">
            <a:extLst>
              <a:ext uri="{FF2B5EF4-FFF2-40B4-BE49-F238E27FC236}">
                <a16:creationId xmlns:a16="http://schemas.microsoft.com/office/drawing/2014/main" id="{75D024EB-B1AA-4A59-B9A2-85A967784BC7}"/>
              </a:ext>
            </a:extLst>
          </p:cNvPr>
          <p:cNvGraphicFramePr>
            <a:graphicFrameLocks noGrp="1"/>
          </p:cNvGraphicFramePr>
          <p:nvPr>
            <p:extLst/>
          </p:nvPr>
        </p:nvGraphicFramePr>
        <p:xfrm>
          <a:off x="449539" y="3727736"/>
          <a:ext cx="8244917" cy="2651760"/>
        </p:xfrm>
        <a:graphic>
          <a:graphicData uri="http://schemas.openxmlformats.org/drawingml/2006/table">
            <a:tbl>
              <a:tblPr firstRow="1" bandRow="1">
                <a:tableStyleId>{F5AB1C69-6EDB-4FF4-983F-18BD219EF322}</a:tableStyleId>
              </a:tblPr>
              <a:tblGrid>
                <a:gridCol w="882101">
                  <a:extLst>
                    <a:ext uri="{9D8B030D-6E8A-4147-A177-3AD203B41FA5}">
                      <a16:colId xmlns:a16="http://schemas.microsoft.com/office/drawing/2014/main" val="500276545"/>
                    </a:ext>
                  </a:extLst>
                </a:gridCol>
                <a:gridCol w="7362816">
                  <a:extLst>
                    <a:ext uri="{9D8B030D-6E8A-4147-A177-3AD203B41FA5}">
                      <a16:colId xmlns:a16="http://schemas.microsoft.com/office/drawing/2014/main" val="996719166"/>
                    </a:ext>
                  </a:extLst>
                </a:gridCol>
              </a:tblGrid>
              <a:tr h="0">
                <a:tc>
                  <a:txBody>
                    <a:bodyPr/>
                    <a:lstStyle/>
                    <a:p>
                      <a:r>
                        <a:rPr lang="de-DE" sz="1400" b="0" dirty="0">
                          <a:solidFill>
                            <a:srgbClr val="0D2C5A"/>
                          </a:solidFill>
                        </a:rPr>
                        <a:t>Atelier 1</a:t>
                      </a:r>
                    </a:p>
                  </a:txBody>
                  <a:tcPr>
                    <a:lnB w="12700" cap="flat" cmpd="sng" algn="ctr">
                      <a:solidFill>
                        <a:schemeClr val="bg1"/>
                      </a:solidFill>
                      <a:prstDash val="solid"/>
                      <a:round/>
                      <a:headEnd type="none" w="med" len="med"/>
                      <a:tailEnd type="none" w="med" len="med"/>
                    </a:lnB>
                    <a:solidFill>
                      <a:srgbClr val="EFF3EA"/>
                    </a:solidFill>
                  </a:tcPr>
                </a:tc>
                <a:tc>
                  <a:txBody>
                    <a:bodyPr/>
                    <a:lstStyle/>
                    <a:p>
                      <a:r>
                        <a:rPr lang="de-DE" sz="1400" b="0" dirty="0">
                          <a:solidFill>
                            <a:srgbClr val="0D2C5A"/>
                          </a:solidFill>
                        </a:rPr>
                        <a:t>Feldarbeit und Tierzucht</a:t>
                      </a:r>
                    </a:p>
                  </a:txBody>
                  <a:tcPr>
                    <a:lnB w="12700" cap="flat" cmpd="sng" algn="ctr">
                      <a:solidFill>
                        <a:schemeClr val="bg1"/>
                      </a:solidFill>
                      <a:prstDash val="solid"/>
                      <a:round/>
                      <a:headEnd type="none" w="med" len="med"/>
                      <a:tailEnd type="none" w="med" len="med"/>
                    </a:lnB>
                    <a:solidFill>
                      <a:srgbClr val="EFF3EA"/>
                    </a:solidFill>
                  </a:tcPr>
                </a:tc>
                <a:extLst>
                  <a:ext uri="{0D108BD9-81ED-4DB2-BD59-A6C34878D82A}">
                    <a16:rowId xmlns:a16="http://schemas.microsoft.com/office/drawing/2014/main" val="30089083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solidFill>
                            <a:srgbClr val="0D2C5A"/>
                          </a:solidFill>
                        </a:rPr>
                        <a:t>Atelier 2</a:t>
                      </a:r>
                    </a:p>
                  </a:txBody>
                  <a:tcPr>
                    <a:lnT w="12700" cap="flat" cmpd="sng" algn="ctr">
                      <a:solidFill>
                        <a:schemeClr val="bg1"/>
                      </a:solidFill>
                      <a:prstDash val="solid"/>
                      <a:round/>
                      <a:headEnd type="none" w="med" len="med"/>
                      <a:tailEnd type="none" w="med" len="med"/>
                    </a:lnT>
                  </a:tcPr>
                </a:tc>
                <a:tc>
                  <a:txBody>
                    <a:bodyPr/>
                    <a:lstStyle/>
                    <a:p>
                      <a:r>
                        <a:rPr lang="de-DE" sz="1400" b="0" dirty="0">
                          <a:solidFill>
                            <a:srgbClr val="0D2C5A"/>
                          </a:solidFill>
                        </a:rPr>
                        <a:t>Schmiede und Schreinerei</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158007092"/>
                  </a:ext>
                </a:extLst>
              </a:tr>
              <a:tr h="0">
                <a:tc>
                  <a:txBody>
                    <a:bodyPr/>
                    <a:lstStyle/>
                    <a:p>
                      <a:r>
                        <a:rPr lang="de-DE" sz="1400" b="0" dirty="0">
                          <a:solidFill>
                            <a:srgbClr val="0D2C5A"/>
                          </a:solidFill>
                        </a:rPr>
                        <a:t>Atelier 3</a:t>
                      </a:r>
                    </a:p>
                  </a:txBody>
                  <a:tcPr/>
                </a:tc>
                <a:tc>
                  <a:txBody>
                    <a:bodyPr/>
                    <a:lstStyle/>
                    <a:p>
                      <a:r>
                        <a:rPr lang="de-DE" sz="1400" b="0" dirty="0">
                          <a:solidFill>
                            <a:srgbClr val="0D2C5A"/>
                          </a:solidFill>
                        </a:rPr>
                        <a:t>Spinnerei, Weberei, Schneiderei, Küche, Haushalt</a:t>
                      </a:r>
                    </a:p>
                  </a:txBody>
                  <a:tcPr/>
                </a:tc>
                <a:extLst>
                  <a:ext uri="{0D108BD9-81ED-4DB2-BD59-A6C34878D82A}">
                    <a16:rowId xmlns:a16="http://schemas.microsoft.com/office/drawing/2014/main" val="3781139350"/>
                  </a:ext>
                </a:extLst>
              </a:tr>
              <a:tr h="0">
                <a:tc>
                  <a:txBody>
                    <a:bodyPr/>
                    <a:lstStyle/>
                    <a:p>
                      <a:r>
                        <a:rPr lang="de-DE" sz="1400" b="0" dirty="0">
                          <a:solidFill>
                            <a:srgbClr val="0D2C5A"/>
                          </a:solidFill>
                        </a:rPr>
                        <a:t>Atelier 4</a:t>
                      </a:r>
                    </a:p>
                  </a:txBody>
                  <a:tcPr/>
                </a:tc>
                <a:tc>
                  <a:txBody>
                    <a:bodyPr/>
                    <a:lstStyle/>
                    <a:p>
                      <a:r>
                        <a:rPr lang="de-DE" sz="1400" b="0" dirty="0">
                          <a:solidFill>
                            <a:srgbClr val="0D2C5A"/>
                          </a:solidFill>
                        </a:rPr>
                        <a:t>Bauen, Mechanik, Handel</a:t>
                      </a:r>
                    </a:p>
                  </a:txBody>
                  <a:tcPr/>
                </a:tc>
                <a:extLst>
                  <a:ext uri="{0D108BD9-81ED-4DB2-BD59-A6C34878D82A}">
                    <a16:rowId xmlns:a16="http://schemas.microsoft.com/office/drawing/2014/main" val="2529520048"/>
                  </a:ext>
                </a:extLst>
              </a:tr>
              <a:tr h="0">
                <a:tc>
                  <a:txBody>
                    <a:bodyPr/>
                    <a:lstStyle/>
                    <a:p>
                      <a:r>
                        <a:rPr lang="de-DE" sz="1400" b="0" dirty="0">
                          <a:solidFill>
                            <a:srgbClr val="0D2C5A"/>
                          </a:solidFill>
                        </a:rPr>
                        <a:t>Atelier 5</a:t>
                      </a:r>
                    </a:p>
                  </a:txBody>
                  <a:tcPr/>
                </a:tc>
                <a:tc>
                  <a:txBody>
                    <a:bodyPr/>
                    <a:lstStyle/>
                    <a:p>
                      <a:r>
                        <a:rPr lang="de-DE" sz="1400" b="0" dirty="0">
                          <a:solidFill>
                            <a:srgbClr val="0D2C5A"/>
                          </a:solidFill>
                        </a:rPr>
                        <a:t>Erkundungen, Wissensgebiete, Dokumentation</a:t>
                      </a:r>
                    </a:p>
                  </a:txBody>
                  <a:tcPr/>
                </a:tc>
                <a:extLst>
                  <a:ext uri="{0D108BD9-81ED-4DB2-BD59-A6C34878D82A}">
                    <a16:rowId xmlns:a16="http://schemas.microsoft.com/office/drawing/2014/main" val="3481433507"/>
                  </a:ext>
                </a:extLst>
              </a:tr>
              <a:tr h="0">
                <a:tc>
                  <a:txBody>
                    <a:bodyPr/>
                    <a:lstStyle/>
                    <a:p>
                      <a:r>
                        <a:rPr lang="de-DE" sz="1400" b="0" dirty="0">
                          <a:solidFill>
                            <a:srgbClr val="0D2C5A"/>
                          </a:solidFill>
                        </a:rPr>
                        <a:t>Atelier 6</a:t>
                      </a:r>
                    </a:p>
                  </a:txBody>
                  <a:tcPr/>
                </a:tc>
                <a:tc>
                  <a:txBody>
                    <a:bodyPr/>
                    <a:lstStyle/>
                    <a:p>
                      <a:r>
                        <a:rPr lang="de-DE" sz="1400" b="0" dirty="0">
                          <a:solidFill>
                            <a:srgbClr val="0D2C5A"/>
                          </a:solidFill>
                        </a:rPr>
                        <a:t>Experimentieren und Beobachten (im Bereich Biologie, Physik, Chemie, Meteorologie)</a:t>
                      </a:r>
                    </a:p>
                  </a:txBody>
                  <a:tcPr/>
                </a:tc>
                <a:extLst>
                  <a:ext uri="{0D108BD9-81ED-4DB2-BD59-A6C34878D82A}">
                    <a16:rowId xmlns:a16="http://schemas.microsoft.com/office/drawing/2014/main" val="2272868627"/>
                  </a:ext>
                </a:extLst>
              </a:tr>
              <a:tr h="0">
                <a:tc>
                  <a:txBody>
                    <a:bodyPr/>
                    <a:lstStyle/>
                    <a:p>
                      <a:r>
                        <a:rPr lang="de-DE" sz="1400" b="0" dirty="0">
                          <a:solidFill>
                            <a:srgbClr val="0D2C5A"/>
                          </a:solidFill>
                        </a:rPr>
                        <a:t>Atelier 7</a:t>
                      </a:r>
                    </a:p>
                  </a:txBody>
                  <a:tcPr/>
                </a:tc>
                <a:tc>
                  <a:txBody>
                    <a:bodyPr/>
                    <a:lstStyle/>
                    <a:p>
                      <a:r>
                        <a:rPr lang="de-DE" sz="1400" b="0" dirty="0">
                          <a:solidFill>
                            <a:srgbClr val="0D2C5A"/>
                          </a:solidFill>
                        </a:rPr>
                        <a:t>Schöpferisches Gestalten, graphischer Ausdruck und graphische Kommunikation</a:t>
                      </a:r>
                    </a:p>
                  </a:txBody>
                  <a:tcPr/>
                </a:tc>
                <a:extLst>
                  <a:ext uri="{0D108BD9-81ED-4DB2-BD59-A6C34878D82A}">
                    <a16:rowId xmlns:a16="http://schemas.microsoft.com/office/drawing/2014/main" val="4289017359"/>
                  </a:ext>
                </a:extLst>
              </a:tr>
              <a:tr h="0">
                <a:tc>
                  <a:txBody>
                    <a:bodyPr/>
                    <a:lstStyle/>
                    <a:p>
                      <a:r>
                        <a:rPr lang="de-DE" sz="1400" b="0" dirty="0">
                          <a:solidFill>
                            <a:srgbClr val="0D2C5A"/>
                          </a:solidFill>
                        </a:rPr>
                        <a:t>Atelier 8</a:t>
                      </a:r>
                    </a:p>
                  </a:txBody>
                  <a:tcPr/>
                </a:tc>
                <a:tc>
                  <a:txBody>
                    <a:bodyPr/>
                    <a:lstStyle/>
                    <a:p>
                      <a:r>
                        <a:rPr lang="de-DE" sz="1400" b="0" dirty="0">
                          <a:solidFill>
                            <a:srgbClr val="0D2C5A"/>
                          </a:solidFill>
                        </a:rPr>
                        <a:t>Schöpferisches Gestalten, künstlerischer Ausdruck, und künstlerische Kommunikation (Gesang, Musik, Tanz, Zeichnen, ...)</a:t>
                      </a:r>
                    </a:p>
                  </a:txBody>
                  <a:tcPr/>
                </a:tc>
                <a:extLst>
                  <a:ext uri="{0D108BD9-81ED-4DB2-BD59-A6C34878D82A}">
                    <a16:rowId xmlns:a16="http://schemas.microsoft.com/office/drawing/2014/main" val="2685303640"/>
                  </a:ext>
                </a:extLst>
              </a:tr>
            </a:tbl>
          </a:graphicData>
        </a:graphic>
      </p:graphicFrame>
    </p:spTree>
    <p:extLst>
      <p:ext uri="{BB962C8B-B14F-4D97-AF65-F5344CB8AC3E}">
        <p14:creationId xmlns:p14="http://schemas.microsoft.com/office/powerpoint/2010/main" val="35892904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Freinet-Pädagogik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81</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Elemente der Schularbeit nach Freinet: </a:t>
            </a:r>
          </a:p>
          <a:p>
            <a:pPr marL="0" indent="0" fontAlgn="base"/>
            <a:r>
              <a:rPr lang="de-DE" altLang="de-DE" sz="2200" dirty="0">
                <a:solidFill>
                  <a:srgbClr val="002060"/>
                </a:solidFill>
                <a:latin typeface="Calibri" panose="020F0502020204030204" pitchFamily="34" charset="0"/>
                <a:ea typeface="+mn-ea"/>
                <a:cs typeface="+mn-cs"/>
              </a:rPr>
              <a:t>Arbeitsmittel, Techniken, Lern- und Kontrollformen (Atelier 5, 6 &amp; 7):</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Arbeitsbücherei</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Versuchskartei</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Nachschlagekartei</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Arbeitskartei</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Akustische Lernprogramme</a:t>
            </a:r>
          </a:p>
          <a:p>
            <a:pPr fontAlgn="base">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Arbeit mit Projektor, Tonband, Film</a:t>
            </a:r>
          </a:p>
          <a:p>
            <a:pPr fontAlgn="base">
              <a:buFont typeface="Arial" panose="020B0604020202020204" pitchFamily="34" charset="0"/>
              <a:buChar char="•"/>
            </a:pPr>
            <a:r>
              <a:rPr lang="de-DE" altLang="de-DE" sz="2200" b="1" dirty="0">
                <a:solidFill>
                  <a:srgbClr val="002060"/>
                </a:solidFill>
                <a:latin typeface="Calibri" panose="020F0502020204030204" pitchFamily="34" charset="0"/>
                <a:ea typeface="+mn-ea"/>
                <a:cs typeface="+mn-cs"/>
              </a:rPr>
              <a:t>Schuldruckerei</a:t>
            </a:r>
          </a:p>
        </p:txBody>
      </p:sp>
    </p:spTree>
    <p:extLst>
      <p:ext uri="{BB962C8B-B14F-4D97-AF65-F5344CB8AC3E}">
        <p14:creationId xmlns:p14="http://schemas.microsoft.com/office/powerpoint/2010/main" val="29038876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Freinet-Pädagogik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82</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lnSpcReduction="10000"/>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600"/>
              </a:spcAft>
            </a:pPr>
            <a:r>
              <a:rPr lang="de-DE" altLang="de-DE" sz="2400" b="1" dirty="0">
                <a:solidFill>
                  <a:srgbClr val="002060"/>
                </a:solidFill>
                <a:latin typeface="Calibri" panose="020F0502020204030204" pitchFamily="34" charset="0"/>
                <a:ea typeface="+mn-ea"/>
                <a:cs typeface="+mn-cs"/>
              </a:rPr>
              <a:t>Elemente der Schularbeit nach Freinet: </a:t>
            </a:r>
          </a:p>
          <a:p>
            <a:pPr marL="0" indent="0" fontAlgn="base">
              <a:spcAft>
                <a:spcPts val="600"/>
              </a:spcAft>
            </a:pPr>
            <a:r>
              <a:rPr lang="de-DE" altLang="de-DE" sz="2200" dirty="0">
                <a:solidFill>
                  <a:srgbClr val="002060"/>
                </a:solidFill>
                <a:latin typeface="Calibri" panose="020F0502020204030204" pitchFamily="34" charset="0"/>
                <a:ea typeface="+mn-ea"/>
                <a:cs typeface="+mn-cs"/>
              </a:rPr>
              <a:t>Schuldruckerei</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fester Bestandteil beim Lesen und                                                       Schreiben lernen</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Herstellung von Schülerzeitungen,                                                   eigener Schulbücher oder freier Texte</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Korrespondenz zwischen Klassen</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handwerklicher Aspekt, präzises Arbeit,                                       Gruppenarbeit</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Heutzutage oft durch neue Medien ersetzt                                                                    (z. B. elektronische Kommunikationsmittel,                                        Computer, Drucker, Internet)</a:t>
            </a:r>
          </a:p>
        </p:txBody>
      </p:sp>
      <p:pic>
        <p:nvPicPr>
          <p:cNvPr id="7" name="Grafik 6">
            <a:extLst>
              <a:ext uri="{FF2B5EF4-FFF2-40B4-BE49-F238E27FC236}">
                <a16:creationId xmlns:a16="http://schemas.microsoft.com/office/drawing/2014/main" id="{09923F96-9EB0-4FD1-89D4-3DF39595D35A}"/>
              </a:ext>
            </a:extLst>
          </p:cNvPr>
          <p:cNvPicPr>
            <a:picLocks noChangeAspect="1"/>
          </p:cNvPicPr>
          <p:nvPr/>
        </p:nvPicPr>
        <p:blipFill rotWithShape="1">
          <a:blip r:embed="rId3">
            <a:extLst>
              <a:ext uri="{28A0092B-C50C-407E-A947-70E740481C1C}">
                <a14:useLocalDpi xmlns:a14="http://schemas.microsoft.com/office/drawing/2010/main" val="0"/>
              </a:ext>
            </a:extLst>
          </a:blip>
          <a:srcRect l="9905" t="8479" r="8522" b="10452"/>
          <a:stretch/>
        </p:blipFill>
        <p:spPr>
          <a:xfrm>
            <a:off x="5940152" y="2005023"/>
            <a:ext cx="2664296" cy="2027885"/>
          </a:xfrm>
          <a:prstGeom prst="rect">
            <a:avLst/>
          </a:prstGeom>
        </p:spPr>
      </p:pic>
      <p:pic>
        <p:nvPicPr>
          <p:cNvPr id="12" name="Grafik 11">
            <a:extLst>
              <a:ext uri="{FF2B5EF4-FFF2-40B4-BE49-F238E27FC236}">
                <a16:creationId xmlns:a16="http://schemas.microsoft.com/office/drawing/2014/main" id="{0A0E3FC3-2B0B-4876-9997-25838DAEF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4202563"/>
            <a:ext cx="2664296" cy="1993214"/>
          </a:xfrm>
          <a:prstGeom prst="rect">
            <a:avLst/>
          </a:prstGeom>
        </p:spPr>
      </p:pic>
    </p:spTree>
    <p:extLst>
      <p:ext uri="{BB962C8B-B14F-4D97-AF65-F5344CB8AC3E}">
        <p14:creationId xmlns:p14="http://schemas.microsoft.com/office/powerpoint/2010/main" val="23108244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algn="r"/>
            <a:r>
              <a:rPr lang="de-DE" b="0" dirty="0">
                <a:solidFill>
                  <a:srgbClr val="0D2C5A"/>
                </a:solidFill>
              </a:rPr>
              <a:t>Freinet-Pädagogik</a:t>
            </a: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83</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sp>
        <p:nvSpPr>
          <p:cNvPr id="10" name="Inhaltsplatzhalter 2">
            <a:extLst>
              <a:ext uri="{FF2B5EF4-FFF2-40B4-BE49-F238E27FC236}">
                <a16:creationId xmlns:a16="http://schemas.microsoft.com/office/drawing/2014/main" id="{66C5DA04-7458-40DC-B3AD-C1F9C088C8B5}"/>
              </a:ext>
            </a:extLst>
          </p:cNvPr>
          <p:cNvSpPr txBox="1">
            <a:spLocks/>
          </p:cNvSpPr>
          <p:nvPr/>
        </p:nvSpPr>
        <p:spPr>
          <a:xfrm>
            <a:off x="449540" y="1701122"/>
            <a:ext cx="8244917" cy="4642370"/>
          </a:xfrm>
        </p:spPr>
        <p:txBody>
          <a:bodyPr>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ts val="1200"/>
              </a:spcAft>
            </a:pPr>
            <a:r>
              <a:rPr lang="de-DE" altLang="de-DE" sz="2400" b="1" dirty="0">
                <a:solidFill>
                  <a:srgbClr val="002060"/>
                </a:solidFill>
                <a:latin typeface="Calibri" panose="020F0502020204030204" pitchFamily="34" charset="0"/>
                <a:ea typeface="+mn-ea"/>
                <a:cs typeface="+mn-cs"/>
              </a:rPr>
              <a:t>Elemente der Schularbeit nach Freinet: </a:t>
            </a:r>
          </a:p>
          <a:p>
            <a:pPr marL="0" indent="0" fontAlgn="base">
              <a:spcAft>
                <a:spcPts val="600"/>
              </a:spcAft>
            </a:pPr>
            <a:r>
              <a:rPr lang="de-DE" altLang="de-DE" sz="2200" dirty="0">
                <a:solidFill>
                  <a:srgbClr val="002060"/>
                </a:solidFill>
                <a:latin typeface="Calibri" panose="020F0502020204030204" pitchFamily="34" charset="0"/>
                <a:ea typeface="+mn-ea"/>
                <a:cs typeface="+mn-cs"/>
              </a:rPr>
              <a:t>Organisation der Arbeit und des sozialen Lebens </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Klassenrat</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Individueller Arbeitsplan </a:t>
            </a:r>
          </a:p>
          <a:p>
            <a:pPr fontAlgn="base">
              <a:spcAft>
                <a:spcPts val="600"/>
              </a:spcAft>
              <a:buFont typeface="Arial" panose="020B0604020202020204" pitchFamily="34" charset="0"/>
              <a:buChar char="•"/>
            </a:pPr>
            <a:r>
              <a:rPr lang="de-DE" altLang="de-DE" sz="2200" dirty="0">
                <a:solidFill>
                  <a:srgbClr val="002060"/>
                </a:solidFill>
                <a:latin typeface="Calibri" panose="020F0502020204030204" pitchFamily="34" charset="0"/>
                <a:ea typeface="+mn-ea"/>
                <a:cs typeface="+mn-cs"/>
              </a:rPr>
              <a:t>Wandzeitung</a:t>
            </a:r>
          </a:p>
        </p:txBody>
      </p:sp>
    </p:spTree>
    <p:extLst>
      <p:ext uri="{BB962C8B-B14F-4D97-AF65-F5344CB8AC3E}">
        <p14:creationId xmlns:p14="http://schemas.microsoft.com/office/powerpoint/2010/main" val="6148956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9104" y="1052736"/>
            <a:ext cx="8064896" cy="648072"/>
          </a:xfrm>
        </p:spPr>
        <p:txBody>
          <a:bodyPr/>
          <a:lstStyle/>
          <a:p>
            <a:pPr marL="457200" indent="-457200" algn="r">
              <a:buFont typeface="+mj-lt"/>
              <a:buAutoNum type="arabicPeriod" startAt="6"/>
            </a:pPr>
            <a:r>
              <a:rPr lang="de-DE" altLang="de-DE" b="0" dirty="0">
                <a:solidFill>
                  <a:srgbClr val="0D2C5A"/>
                </a:solidFill>
              </a:rPr>
              <a:t>Exkurs: Reformpädagogik – Übersicht</a:t>
            </a:r>
            <a:endParaRPr lang="de-DE" b="0" dirty="0">
              <a:solidFill>
                <a:srgbClr val="0D2C5A"/>
              </a:solidFill>
            </a:endParaRPr>
          </a:p>
        </p:txBody>
      </p:sp>
      <p:sp>
        <p:nvSpPr>
          <p:cNvPr id="8" name="Textfeld 7">
            <a:extLst>
              <a:ext uri="{FF2B5EF4-FFF2-40B4-BE49-F238E27FC236}">
                <a16:creationId xmlns:a16="http://schemas.microsoft.com/office/drawing/2014/main" id="{EFA1A532-5273-4528-AA14-FAA1CA90FF7A}"/>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9" name="Foliennummernplatzhalter 1">
            <a:extLst>
              <a:ext uri="{FF2B5EF4-FFF2-40B4-BE49-F238E27FC236}">
                <a16:creationId xmlns:a16="http://schemas.microsoft.com/office/drawing/2014/main" id="{08A27A7B-C449-4B88-BC56-17D99D20C903}"/>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84</a:t>
            </a:fld>
            <a:endParaRPr lang="de-DE" sz="1600" dirty="0">
              <a:solidFill>
                <a:srgbClr val="0D2C5A"/>
              </a:solidFill>
            </a:endParaRPr>
          </a:p>
        </p:txBody>
      </p:sp>
      <p:sp>
        <p:nvSpPr>
          <p:cNvPr id="5" name="Inhaltsplatzhalter 4">
            <a:extLst>
              <a:ext uri="{FF2B5EF4-FFF2-40B4-BE49-F238E27FC236}">
                <a16:creationId xmlns:a16="http://schemas.microsoft.com/office/drawing/2014/main" id="{D921CD4C-6F51-43B2-9C17-3FFA5E542002}"/>
              </a:ext>
            </a:extLst>
          </p:cNvPr>
          <p:cNvSpPr>
            <a:spLocks noGrp="1"/>
          </p:cNvSpPr>
          <p:nvPr>
            <p:ph idx="1"/>
          </p:nvPr>
        </p:nvSpPr>
        <p:spPr/>
        <p:txBody>
          <a:bodyPr/>
          <a:lstStyle/>
          <a:p>
            <a:r>
              <a:rPr lang="de-DE" dirty="0">
                <a:solidFill>
                  <a:schemeClr val="bg1"/>
                </a:solidFill>
              </a:rPr>
              <a:t>h</a:t>
            </a:r>
          </a:p>
        </p:txBody>
      </p:sp>
      <p:pic>
        <p:nvPicPr>
          <p:cNvPr id="4" name="Grafik 3">
            <a:extLst>
              <a:ext uri="{FF2B5EF4-FFF2-40B4-BE49-F238E27FC236}">
                <a16:creationId xmlns:a16="http://schemas.microsoft.com/office/drawing/2014/main" id="{89EC3BB5-E9BF-438B-A326-62E485C2DA22}"/>
              </a:ext>
            </a:extLst>
          </p:cNvPr>
          <p:cNvPicPr>
            <a:picLocks noChangeAspect="1"/>
          </p:cNvPicPr>
          <p:nvPr/>
        </p:nvPicPr>
        <p:blipFill>
          <a:blip r:embed="rId3"/>
          <a:stretch>
            <a:fillRect/>
          </a:stretch>
        </p:blipFill>
        <p:spPr>
          <a:xfrm>
            <a:off x="43437" y="1460950"/>
            <a:ext cx="9057124" cy="5021142"/>
          </a:xfrm>
          <a:prstGeom prst="rect">
            <a:avLst/>
          </a:prstGeom>
        </p:spPr>
      </p:pic>
    </p:spTree>
    <p:extLst>
      <p:ext uri="{BB962C8B-B14F-4D97-AF65-F5344CB8AC3E}">
        <p14:creationId xmlns:p14="http://schemas.microsoft.com/office/powerpoint/2010/main" val="2699275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708920"/>
            <a:ext cx="7886700" cy="172819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lstStyle/>
          <a:p>
            <a:pPr marL="0" indent="0" algn="ctr"/>
            <a:r>
              <a:rPr lang="de-DE" altLang="de-DE" sz="2800" kern="0" dirty="0">
                <a:solidFill>
                  <a:srgbClr val="014260"/>
                </a:solidFill>
                <a:latin typeface="+mn-lt"/>
                <a:ea typeface="Roboto Condensed" charset="0"/>
              </a:rPr>
              <a:t>Was fällt Ihnen als Erstes ein, wenn Sie an Didaktik denken?</a:t>
            </a:r>
            <a:endParaRPr lang="de-DE" dirty="0"/>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85</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6551614" y="2380818"/>
            <a:ext cx="2196850" cy="400110"/>
          </a:xfrm>
          <a:prstGeom prst="rect">
            <a:avLst/>
          </a:prstGeom>
          <a:noFill/>
        </p:spPr>
        <p:txBody>
          <a:bodyPr wrap="square" rtlCol="0">
            <a:spAutoFit/>
          </a:bodyPr>
          <a:lstStyle/>
          <a:p>
            <a:pPr algn="ctr"/>
            <a:r>
              <a:rPr lang="de-DE" sz="2000" b="1" dirty="0">
                <a:solidFill>
                  <a:srgbClr val="F59C00"/>
                </a:solidFill>
              </a:rPr>
              <a:t>5 min Austausch</a:t>
            </a:r>
          </a:p>
        </p:txBody>
      </p:sp>
    </p:spTree>
    <p:extLst>
      <p:ext uri="{BB962C8B-B14F-4D97-AF65-F5344CB8AC3E}">
        <p14:creationId xmlns:p14="http://schemas.microsoft.com/office/powerpoint/2010/main" val="3068225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F7468-1D85-4339-8127-62BD6DB81C1A}"/>
              </a:ext>
            </a:extLst>
          </p:cNvPr>
          <p:cNvSpPr>
            <a:spLocks noGrp="1"/>
          </p:cNvSpPr>
          <p:nvPr>
            <p:ph type="title"/>
          </p:nvPr>
        </p:nvSpPr>
        <p:spPr>
          <a:xfrm>
            <a:off x="1257300" y="1052736"/>
            <a:ext cx="7886700" cy="432048"/>
          </a:xfrm>
        </p:spPr>
        <p:txBody>
          <a:bodyPr/>
          <a:lstStyle/>
          <a:p>
            <a:pPr marL="457200" indent="-457200" algn="r">
              <a:buFont typeface="+mj-lt"/>
              <a:buAutoNum type="arabicPeriod" startAt="7"/>
            </a:pPr>
            <a:r>
              <a:rPr lang="de-DE" sz="2400" b="0" dirty="0">
                <a:solidFill>
                  <a:srgbClr val="0D2C5A"/>
                </a:solidFill>
              </a:rPr>
              <a:t>Allgemeine Didaktik</a:t>
            </a:r>
            <a:endParaRPr lang="de-DE" dirty="0"/>
          </a:p>
        </p:txBody>
      </p:sp>
      <p:sp>
        <p:nvSpPr>
          <p:cNvPr id="3" name="Inhaltsplatzhalter 2">
            <a:extLst>
              <a:ext uri="{FF2B5EF4-FFF2-40B4-BE49-F238E27FC236}">
                <a16:creationId xmlns:a16="http://schemas.microsoft.com/office/drawing/2014/main" id="{4130E8CD-AC59-41CB-BCD3-E7F54FA075DD}"/>
              </a:ext>
            </a:extLst>
          </p:cNvPr>
          <p:cNvSpPr>
            <a:spLocks noGrp="1"/>
          </p:cNvSpPr>
          <p:nvPr>
            <p:ph idx="1"/>
          </p:nvPr>
        </p:nvSpPr>
        <p:spPr>
          <a:xfrm>
            <a:off x="440084" y="1844824"/>
            <a:ext cx="8263831" cy="4332138"/>
          </a:xfrm>
        </p:spPr>
        <p:txBody>
          <a:bodyPr/>
          <a:lstStyle/>
          <a:p>
            <a:pPr marL="0" lvl="0" indent="0" algn="just" eaLnBrk="0" hangingPunct="0">
              <a:buClr>
                <a:srgbClr val="002060"/>
              </a:buClr>
              <a:buSzPct val="65000"/>
              <a:defRPr/>
            </a:pPr>
            <a:r>
              <a:rPr lang="de-DE" altLang="de-DE" sz="2400" u="sng" kern="0" dirty="0">
                <a:solidFill>
                  <a:srgbClr val="002060"/>
                </a:solidFill>
                <a:latin typeface="Calibri"/>
                <a:ea typeface="+mn-ea"/>
                <a:cs typeface="+mn-cs"/>
              </a:rPr>
              <a:t>Trivialdefinitionen:</a:t>
            </a:r>
          </a:p>
          <a:p>
            <a:pPr lvl="1" eaLnBrk="0" hangingPunct="0">
              <a:buClr>
                <a:srgbClr val="002060"/>
              </a:buClr>
              <a:buSzPct val="65000"/>
              <a:buFont typeface="Wingdings" panose="05000000000000000000" pitchFamily="2" charset="2"/>
              <a:buChar char="Ø"/>
              <a:defRPr/>
            </a:pPr>
            <a:r>
              <a:rPr lang="de-DE" altLang="de-DE" sz="2200" kern="0" dirty="0">
                <a:solidFill>
                  <a:srgbClr val="002060"/>
                </a:solidFill>
              </a:rPr>
              <a:t>Didaktik beantwortet die Frage nach dem WAS         (Inhaltsfrage)</a:t>
            </a:r>
          </a:p>
          <a:p>
            <a:pPr lvl="1" eaLnBrk="0" hangingPunct="0">
              <a:buClr>
                <a:srgbClr val="002060"/>
              </a:buClr>
              <a:buSzPct val="65000"/>
              <a:buFont typeface="Wingdings" panose="05000000000000000000" pitchFamily="2" charset="2"/>
              <a:buChar char="Ø"/>
              <a:defRPr/>
            </a:pPr>
            <a:r>
              <a:rPr lang="de-DE" altLang="de-DE" sz="2200" kern="0" dirty="0">
                <a:solidFill>
                  <a:srgbClr val="002060"/>
                </a:solidFill>
              </a:rPr>
              <a:t>Methodik beantwortet die Frage nach dem WIE (Vermittlungsfrage)</a:t>
            </a:r>
          </a:p>
          <a:p>
            <a:pPr marL="0" lvl="0" indent="0" algn="just" eaLnBrk="0" hangingPunct="0">
              <a:buClr>
                <a:srgbClr val="002060"/>
              </a:buClr>
              <a:buSzPct val="65000"/>
              <a:defRPr/>
            </a:pPr>
            <a:r>
              <a:rPr lang="de-DE" altLang="de-DE" sz="2400" kern="0" dirty="0">
                <a:solidFill>
                  <a:srgbClr val="002060"/>
                </a:solidFill>
                <a:latin typeface="Calibri"/>
                <a:ea typeface="+mn-ea"/>
                <a:cs typeface="+mn-cs"/>
              </a:rPr>
              <a:t>(Doppeldefinition ist nicht falsch, allerdings viel zu eng) </a:t>
            </a:r>
          </a:p>
          <a:p>
            <a:pPr marL="0" lvl="0" indent="0" algn="just" eaLnBrk="0" hangingPunct="0">
              <a:buClr>
                <a:srgbClr val="002060"/>
              </a:buClr>
              <a:buSzPct val="65000"/>
              <a:defRPr/>
            </a:pPr>
            <a:endParaRPr lang="de-DE" altLang="de-DE" sz="2400" kern="0" dirty="0">
              <a:solidFill>
                <a:srgbClr val="002060"/>
              </a:solidFill>
              <a:latin typeface="Calibri"/>
              <a:ea typeface="+mn-ea"/>
              <a:cs typeface="+mn-cs"/>
            </a:endParaRPr>
          </a:p>
          <a:p>
            <a:pPr marL="0" lvl="0" indent="0" algn="just" eaLnBrk="0" hangingPunct="0">
              <a:buClr>
                <a:srgbClr val="002060"/>
              </a:buClr>
              <a:buSzPct val="65000"/>
              <a:defRPr/>
            </a:pPr>
            <a:r>
              <a:rPr lang="de-DE" sz="2400" u="sng" kern="0" dirty="0">
                <a:solidFill>
                  <a:srgbClr val="002060"/>
                </a:solidFill>
                <a:latin typeface="Calibri"/>
                <a:ea typeface="+mn-ea"/>
                <a:cs typeface="+mn-cs"/>
              </a:rPr>
              <a:t>Definitionsvorschlag:</a:t>
            </a:r>
          </a:p>
          <a:p>
            <a:pPr marL="0" lvl="0" indent="0" algn="just" eaLnBrk="0" hangingPunct="0">
              <a:buClr>
                <a:srgbClr val="002060"/>
              </a:buClr>
              <a:buSzPct val="65000"/>
              <a:defRPr/>
            </a:pPr>
            <a:r>
              <a:rPr lang="de-DE" sz="2400" kern="0" dirty="0">
                <a:solidFill>
                  <a:srgbClr val="002060"/>
                </a:solidFill>
                <a:latin typeface="Calibri"/>
                <a:ea typeface="+mn-ea"/>
                <a:cs typeface="+mn-cs"/>
              </a:rPr>
              <a:t>„Die Didaktik ist die Theorie und Praxis des Lehrens und Lernens“ </a:t>
            </a:r>
            <a:r>
              <a:rPr lang="de-DE" sz="1400" kern="0" dirty="0">
                <a:solidFill>
                  <a:srgbClr val="002060"/>
                </a:solidFill>
                <a:latin typeface="Calibri"/>
                <a:ea typeface="+mn-ea"/>
                <a:cs typeface="+mn-cs"/>
              </a:rPr>
              <a:t>(Jank &amp; Meyer)</a:t>
            </a:r>
            <a:endParaRPr lang="de-DE" altLang="de-DE" sz="1400" kern="0" dirty="0">
              <a:solidFill>
                <a:srgbClr val="002060"/>
              </a:solidFill>
              <a:latin typeface="Calibri"/>
              <a:ea typeface="+mn-ea"/>
              <a:cs typeface="+mn-cs"/>
            </a:endParaRPr>
          </a:p>
          <a:p>
            <a:endParaRPr lang="de-DE" dirty="0"/>
          </a:p>
        </p:txBody>
      </p:sp>
      <p:sp>
        <p:nvSpPr>
          <p:cNvPr id="4" name="Foliennummernplatzhalter 3">
            <a:extLst>
              <a:ext uri="{FF2B5EF4-FFF2-40B4-BE49-F238E27FC236}">
                <a16:creationId xmlns:a16="http://schemas.microsoft.com/office/drawing/2014/main" id="{BBF271C5-72D4-49E6-A159-AEDA8168FB8C}"/>
              </a:ext>
            </a:extLst>
          </p:cNvPr>
          <p:cNvSpPr>
            <a:spLocks noGrp="1"/>
          </p:cNvSpPr>
          <p:nvPr>
            <p:ph type="sldNum" sz="quarter" idx="4"/>
          </p:nvPr>
        </p:nvSpPr>
        <p:spPr/>
        <p:txBody>
          <a:bodyPr/>
          <a:lstStyle/>
          <a:p>
            <a:fld id="{80820C91-F7CE-483F-AA17-44F7CB82C640}" type="slidenum">
              <a:rPr lang="de-DE" smtClean="0"/>
              <a:pPr/>
              <a:t>86</a:t>
            </a:fld>
            <a:endParaRPr lang="de-DE" dirty="0"/>
          </a:p>
        </p:txBody>
      </p:sp>
      <p:sp>
        <p:nvSpPr>
          <p:cNvPr id="6" name="Textfeld 5">
            <a:extLst>
              <a:ext uri="{FF2B5EF4-FFF2-40B4-BE49-F238E27FC236}">
                <a16:creationId xmlns:a16="http://schemas.microsoft.com/office/drawing/2014/main" id="{ADE9479C-3AA2-4B69-8569-C01662EE778F}"/>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Tree>
    <p:extLst>
      <p:ext uri="{BB962C8B-B14F-4D97-AF65-F5344CB8AC3E}">
        <p14:creationId xmlns:p14="http://schemas.microsoft.com/office/powerpoint/2010/main" val="28386654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30E8CD-AC59-41CB-BCD3-E7F54FA075DD}"/>
              </a:ext>
            </a:extLst>
          </p:cNvPr>
          <p:cNvSpPr>
            <a:spLocks noGrp="1"/>
          </p:cNvSpPr>
          <p:nvPr>
            <p:ph idx="1"/>
          </p:nvPr>
        </p:nvSpPr>
        <p:spPr>
          <a:xfrm>
            <a:off x="719570" y="1776726"/>
            <a:ext cx="7704857" cy="4332138"/>
          </a:xfrm>
        </p:spPr>
        <p:txBody>
          <a:bodyPr>
            <a:normAutofit fontScale="92500" lnSpcReduction="20000"/>
          </a:bodyPr>
          <a:lstStyle/>
          <a:p>
            <a:pPr algn="just" eaLnBrk="0" hangingPunct="0">
              <a:buClr>
                <a:srgbClr val="002060"/>
              </a:buClr>
              <a:buSzPct val="65000"/>
              <a:defRPr/>
            </a:pPr>
            <a:r>
              <a:rPr lang="de-DE" altLang="de-DE" sz="2400" u="sng" kern="0" dirty="0">
                <a:solidFill>
                  <a:srgbClr val="002060"/>
                </a:solidFill>
                <a:latin typeface="+mj-lt"/>
              </a:rPr>
              <a:t>Aufgabe und Gegenstandsbereich der Didaktik</a:t>
            </a:r>
          </a:p>
          <a:p>
            <a:pPr marL="0" indent="0" algn="just" eaLnBrk="0" hangingPunct="0">
              <a:spcBef>
                <a:spcPts val="1800"/>
              </a:spcBef>
              <a:spcAft>
                <a:spcPts val="600"/>
              </a:spcAft>
              <a:buClr>
                <a:srgbClr val="002060"/>
              </a:buClr>
              <a:buSzPct val="65000"/>
              <a:defRPr/>
            </a:pPr>
            <a:r>
              <a:rPr lang="de-DE" altLang="de-DE" sz="2400" i="1" kern="0" dirty="0">
                <a:solidFill>
                  <a:srgbClr val="002060"/>
                </a:solidFill>
                <a:latin typeface="+mj-lt"/>
              </a:rPr>
              <a:t>Lehrende und Lernende beim Lehren und Lernen zu unterstützen </a:t>
            </a:r>
            <a:r>
              <a:rPr lang="de-DE" altLang="de-DE" sz="2400" kern="0" dirty="0">
                <a:solidFill>
                  <a:srgbClr val="002060"/>
                </a:solidFill>
                <a:latin typeface="+mj-lt"/>
              </a:rPr>
              <a:t>(Aufgabe)</a:t>
            </a:r>
          </a:p>
          <a:p>
            <a:pPr marL="0" indent="0" algn="just" eaLnBrk="0" hangingPunct="0">
              <a:buClr>
                <a:srgbClr val="002060"/>
              </a:buClr>
              <a:buSzPct val="65000"/>
              <a:buFont typeface="Garamond" panose="02020404030301010803" pitchFamily="18" charset="0"/>
              <a:buChar char="→"/>
              <a:defRPr/>
            </a:pPr>
            <a:r>
              <a:rPr lang="de-DE" altLang="de-DE" sz="2400" kern="0" dirty="0">
                <a:solidFill>
                  <a:srgbClr val="002060"/>
                </a:solidFill>
                <a:latin typeface="+mj-lt"/>
              </a:rPr>
              <a:t> Didaktik als Handlungswissenschaft</a:t>
            </a:r>
          </a:p>
          <a:p>
            <a:pPr marL="0" indent="0" algn="just" eaLnBrk="0" hangingPunct="0">
              <a:buClr>
                <a:srgbClr val="002060"/>
              </a:buClr>
              <a:buSzPct val="65000"/>
              <a:defRPr/>
            </a:pPr>
            <a:endParaRPr lang="de-DE" altLang="de-DE" sz="2400" kern="0" dirty="0">
              <a:solidFill>
                <a:srgbClr val="002060"/>
              </a:solidFill>
              <a:latin typeface="+mj-lt"/>
            </a:endParaRPr>
          </a:p>
          <a:p>
            <a:pPr marL="0" indent="0" eaLnBrk="0" hangingPunct="0">
              <a:spcAft>
                <a:spcPts val="300"/>
              </a:spcAft>
              <a:buClr>
                <a:srgbClr val="002060"/>
              </a:buClr>
              <a:buSzPct val="65000"/>
              <a:defRPr/>
            </a:pPr>
            <a:r>
              <a:rPr lang="de-DE" altLang="de-DE" sz="2400" i="1" kern="0" dirty="0">
                <a:solidFill>
                  <a:srgbClr val="002060"/>
                </a:solidFill>
                <a:latin typeface="+mj-lt"/>
              </a:rPr>
              <a:t>Theorieebene: 	</a:t>
            </a:r>
            <a:r>
              <a:rPr lang="de-DE" altLang="de-DE" sz="2400" kern="0" dirty="0">
                <a:solidFill>
                  <a:srgbClr val="002060"/>
                </a:solidFill>
                <a:latin typeface="+mj-lt"/>
              </a:rPr>
              <a:t>Analyse der Beschaffenheit von Unterricht und 			Bereitstellung von Optimierungsentwürfen.</a:t>
            </a:r>
          </a:p>
          <a:p>
            <a:pPr marL="0" indent="0" eaLnBrk="0" hangingPunct="0">
              <a:spcAft>
                <a:spcPts val="1200"/>
              </a:spcAft>
              <a:buClr>
                <a:srgbClr val="002060"/>
              </a:buClr>
              <a:buSzPct val="65000"/>
              <a:defRPr/>
            </a:pPr>
            <a:r>
              <a:rPr lang="de-DE" altLang="de-DE" sz="2400" i="1" kern="0" dirty="0">
                <a:solidFill>
                  <a:srgbClr val="002060"/>
                </a:solidFill>
                <a:latin typeface="+mj-lt"/>
              </a:rPr>
              <a:t>Praxisebene: 	</a:t>
            </a:r>
            <a:r>
              <a:rPr lang="de-DE" altLang="de-DE" sz="2400" kern="0" dirty="0">
                <a:solidFill>
                  <a:srgbClr val="002060"/>
                </a:solidFill>
                <a:latin typeface="+mj-lt"/>
              </a:rPr>
              <a:t>Hilfestellung bei der Umsetzung der Einsichten im 		Unterricht.</a:t>
            </a:r>
          </a:p>
          <a:p>
            <a:pPr lvl="1" algn="just" eaLnBrk="0" hangingPunct="0">
              <a:buClr>
                <a:srgbClr val="002060"/>
              </a:buClr>
              <a:buSzPct val="65000"/>
              <a:defRPr/>
            </a:pPr>
            <a:r>
              <a:rPr lang="de-DE" altLang="de-DE" sz="2000" kern="0" dirty="0">
                <a:solidFill>
                  <a:srgbClr val="002060"/>
                </a:solidFill>
                <a:latin typeface="+mj-lt"/>
              </a:rPr>
              <a:t>Didaktik erforscht Unterrichtswirklichkeit.</a:t>
            </a:r>
          </a:p>
          <a:p>
            <a:pPr lvl="1" algn="just" eaLnBrk="0" hangingPunct="0">
              <a:buClr>
                <a:srgbClr val="002060"/>
              </a:buClr>
              <a:buSzPct val="65000"/>
              <a:defRPr/>
            </a:pPr>
            <a:r>
              <a:rPr lang="de-DE" altLang="de-DE" sz="2000" kern="0" dirty="0">
                <a:solidFill>
                  <a:srgbClr val="002060"/>
                </a:solidFill>
                <a:latin typeface="+mj-lt"/>
              </a:rPr>
              <a:t>Didaktik entwirft eine ‚bessere‘  Unterrichtswirklichkeit.	</a:t>
            </a:r>
            <a:endParaRPr lang="de-DE" altLang="de-DE" sz="2000" b="1" kern="0" dirty="0">
              <a:solidFill>
                <a:srgbClr val="002060"/>
              </a:solidFill>
              <a:latin typeface="+mj-lt"/>
            </a:endParaRPr>
          </a:p>
          <a:p>
            <a:pPr lvl="1" algn="just" eaLnBrk="0" hangingPunct="0">
              <a:buClr>
                <a:srgbClr val="002060"/>
              </a:buClr>
              <a:buSzPct val="65000"/>
              <a:defRPr/>
            </a:pPr>
            <a:r>
              <a:rPr lang="de-DE" altLang="de-DE" sz="2000" kern="0" dirty="0">
                <a:solidFill>
                  <a:srgbClr val="002060"/>
                </a:solidFill>
                <a:latin typeface="+mj-lt"/>
              </a:rPr>
              <a:t>Didaktik als Umsetzung eines Handlungsplanes		</a:t>
            </a:r>
            <a:endParaRPr lang="de-DE" altLang="de-DE" sz="2000" b="1" kern="0" dirty="0">
              <a:solidFill>
                <a:srgbClr val="002060"/>
              </a:solidFill>
              <a:latin typeface="+mj-lt"/>
            </a:endParaRPr>
          </a:p>
          <a:p>
            <a:endParaRPr lang="de-DE" dirty="0"/>
          </a:p>
        </p:txBody>
      </p:sp>
      <p:sp>
        <p:nvSpPr>
          <p:cNvPr id="4" name="Foliennummernplatzhalter 3">
            <a:extLst>
              <a:ext uri="{FF2B5EF4-FFF2-40B4-BE49-F238E27FC236}">
                <a16:creationId xmlns:a16="http://schemas.microsoft.com/office/drawing/2014/main" id="{BBF271C5-72D4-49E6-A159-AEDA8168FB8C}"/>
              </a:ext>
            </a:extLst>
          </p:cNvPr>
          <p:cNvSpPr>
            <a:spLocks noGrp="1"/>
          </p:cNvSpPr>
          <p:nvPr>
            <p:ph type="sldNum" sz="quarter" idx="4"/>
          </p:nvPr>
        </p:nvSpPr>
        <p:spPr/>
        <p:txBody>
          <a:bodyPr/>
          <a:lstStyle/>
          <a:p>
            <a:fld id="{80820C91-F7CE-483F-AA17-44F7CB82C640}" type="slidenum">
              <a:rPr lang="de-DE" smtClean="0"/>
              <a:pPr/>
              <a:t>87</a:t>
            </a:fld>
            <a:endParaRPr lang="de-DE" dirty="0"/>
          </a:p>
        </p:txBody>
      </p:sp>
      <p:sp>
        <p:nvSpPr>
          <p:cNvPr id="6" name="Geschweifte Klammer rechts 5">
            <a:extLst>
              <a:ext uri="{FF2B5EF4-FFF2-40B4-BE49-F238E27FC236}">
                <a16:creationId xmlns:a16="http://schemas.microsoft.com/office/drawing/2014/main" id="{2FEAC3CF-B128-434B-8D57-21F76D8E144A}"/>
              </a:ext>
            </a:extLst>
          </p:cNvPr>
          <p:cNvSpPr/>
          <p:nvPr/>
        </p:nvSpPr>
        <p:spPr>
          <a:xfrm>
            <a:off x="7076815" y="5013176"/>
            <a:ext cx="360040" cy="936104"/>
          </a:xfrm>
          <a:prstGeom prst="rightBrac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solidFill>
                <a:schemeClr val="accent3">
                  <a:lumMod val="75000"/>
                </a:schemeClr>
              </a:solidFill>
            </a:endParaRPr>
          </a:p>
        </p:txBody>
      </p:sp>
      <p:sp>
        <p:nvSpPr>
          <p:cNvPr id="8" name="Textfeld 7">
            <a:extLst>
              <a:ext uri="{FF2B5EF4-FFF2-40B4-BE49-F238E27FC236}">
                <a16:creationId xmlns:a16="http://schemas.microsoft.com/office/drawing/2014/main" id="{5A3F5217-80B7-4F5B-BF21-07FAA20EDB8C}"/>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5" name="Textfeld 4">
            <a:extLst>
              <a:ext uri="{FF2B5EF4-FFF2-40B4-BE49-F238E27FC236}">
                <a16:creationId xmlns:a16="http://schemas.microsoft.com/office/drawing/2014/main" id="{EB0C4944-95D9-4192-BF2E-EB53CB2E3653}"/>
              </a:ext>
            </a:extLst>
          </p:cNvPr>
          <p:cNvSpPr txBox="1"/>
          <p:nvPr/>
        </p:nvSpPr>
        <p:spPr>
          <a:xfrm>
            <a:off x="7436855" y="5158933"/>
            <a:ext cx="1759119" cy="646331"/>
          </a:xfrm>
          <a:prstGeom prst="rect">
            <a:avLst/>
          </a:prstGeom>
          <a:noFill/>
        </p:spPr>
        <p:txBody>
          <a:bodyPr wrap="square" rtlCol="0">
            <a:spAutoFit/>
          </a:bodyPr>
          <a:lstStyle/>
          <a:p>
            <a:r>
              <a:rPr lang="de-DE" altLang="de-DE" sz="1800" b="1" kern="0" dirty="0">
                <a:solidFill>
                  <a:srgbClr val="002060"/>
                </a:solidFill>
                <a:latin typeface="+mj-lt"/>
              </a:rPr>
              <a:t>umfassendes Verständnis</a:t>
            </a:r>
            <a:endParaRPr lang="de-DE" dirty="0"/>
          </a:p>
        </p:txBody>
      </p:sp>
      <p:sp>
        <p:nvSpPr>
          <p:cNvPr id="11" name="Titel 1">
            <a:extLst>
              <a:ext uri="{FF2B5EF4-FFF2-40B4-BE49-F238E27FC236}">
                <a16:creationId xmlns:a16="http://schemas.microsoft.com/office/drawing/2014/main" id="{773D8387-C39D-448F-9DC7-4942E4F0AB78}"/>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a:solidFill>
                  <a:srgbClr val="0D2C5A"/>
                </a:solidFill>
              </a:rPr>
              <a:t>Allgemeine Didaktik</a:t>
            </a:r>
            <a:endParaRPr lang="de-DE" dirty="0"/>
          </a:p>
        </p:txBody>
      </p:sp>
    </p:spTree>
    <p:extLst>
      <p:ext uri="{BB962C8B-B14F-4D97-AF65-F5344CB8AC3E}">
        <p14:creationId xmlns:p14="http://schemas.microsoft.com/office/powerpoint/2010/main" val="313890333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130E8CD-AC59-41CB-BCD3-E7F54FA075DD}"/>
              </a:ext>
            </a:extLst>
          </p:cNvPr>
          <p:cNvSpPr>
            <a:spLocks noGrp="1"/>
          </p:cNvSpPr>
          <p:nvPr>
            <p:ph idx="1"/>
          </p:nvPr>
        </p:nvSpPr>
        <p:spPr>
          <a:xfrm>
            <a:off x="539552" y="1844825"/>
            <a:ext cx="7975798" cy="432047"/>
          </a:xfrm>
        </p:spPr>
        <p:txBody>
          <a:bodyPr>
            <a:normAutofit/>
          </a:bodyPr>
          <a:lstStyle/>
          <a:p>
            <a:r>
              <a:rPr lang="de-DE" sz="2200" b="0" u="sng" dirty="0">
                <a:solidFill>
                  <a:srgbClr val="0D2C5A"/>
                </a:solidFill>
                <a:latin typeface="+mn-lt"/>
              </a:rPr>
              <a:t>Aufgabe und Gegenstandsbereich der Didaktik</a:t>
            </a:r>
            <a:endParaRPr lang="de-DE" sz="2200" u="sng" dirty="0">
              <a:solidFill>
                <a:srgbClr val="0D2C5A"/>
              </a:solidFill>
              <a:latin typeface="+mn-lt"/>
            </a:endParaRPr>
          </a:p>
        </p:txBody>
      </p:sp>
      <p:sp>
        <p:nvSpPr>
          <p:cNvPr id="4" name="Foliennummernplatzhalter 3">
            <a:extLst>
              <a:ext uri="{FF2B5EF4-FFF2-40B4-BE49-F238E27FC236}">
                <a16:creationId xmlns:a16="http://schemas.microsoft.com/office/drawing/2014/main" id="{BBF271C5-72D4-49E6-A159-AEDA8168FB8C}"/>
              </a:ext>
            </a:extLst>
          </p:cNvPr>
          <p:cNvSpPr>
            <a:spLocks noGrp="1"/>
          </p:cNvSpPr>
          <p:nvPr>
            <p:ph type="sldNum" sz="quarter" idx="4"/>
          </p:nvPr>
        </p:nvSpPr>
        <p:spPr/>
        <p:txBody>
          <a:bodyPr/>
          <a:lstStyle/>
          <a:p>
            <a:fld id="{80820C91-F7CE-483F-AA17-44F7CB82C640}" type="slidenum">
              <a:rPr lang="de-DE" smtClean="0"/>
              <a:pPr/>
              <a:t>88</a:t>
            </a:fld>
            <a:endParaRPr lang="de-DE" dirty="0"/>
          </a:p>
        </p:txBody>
      </p:sp>
      <p:graphicFrame>
        <p:nvGraphicFramePr>
          <p:cNvPr id="6" name="Tabelle 6">
            <a:extLst>
              <a:ext uri="{FF2B5EF4-FFF2-40B4-BE49-F238E27FC236}">
                <a16:creationId xmlns:a16="http://schemas.microsoft.com/office/drawing/2014/main" id="{879F85EA-55EF-4418-BC18-3B0357DFA60A}"/>
              </a:ext>
            </a:extLst>
          </p:cNvPr>
          <p:cNvGraphicFramePr>
            <a:graphicFrameLocks noGrp="1"/>
          </p:cNvGraphicFramePr>
          <p:nvPr>
            <p:extLst>
              <p:ext uri="{D42A27DB-BD31-4B8C-83A1-F6EECF244321}">
                <p14:modId xmlns:p14="http://schemas.microsoft.com/office/powerpoint/2010/main" val="1792429782"/>
              </p:ext>
            </p:extLst>
          </p:nvPr>
        </p:nvGraphicFramePr>
        <p:xfrm>
          <a:off x="1523999" y="2513424"/>
          <a:ext cx="6096000" cy="3291840"/>
        </p:xfrm>
        <a:graphic>
          <a:graphicData uri="http://schemas.openxmlformats.org/drawingml/2006/table">
            <a:tbl>
              <a:tblPr firstRow="1" bandRow="1">
                <a:tableStyleId>{0505E3EF-67EA-436B-97B2-0124C06EBD24}</a:tableStyleId>
              </a:tblPr>
              <a:tblGrid>
                <a:gridCol w="6096000">
                  <a:extLst>
                    <a:ext uri="{9D8B030D-6E8A-4147-A177-3AD203B41FA5}">
                      <a16:colId xmlns:a16="http://schemas.microsoft.com/office/drawing/2014/main" val="856141874"/>
                    </a:ext>
                  </a:extLst>
                </a:gridCol>
              </a:tblGrid>
              <a:tr h="370840">
                <a:tc>
                  <a:txBody>
                    <a:bodyPr/>
                    <a:lstStyle/>
                    <a:p>
                      <a:r>
                        <a:rPr lang="de-DE" b="1" i="1" dirty="0">
                          <a:solidFill>
                            <a:srgbClr val="0D2C5A"/>
                          </a:solidFill>
                        </a:rPr>
                        <a:t>Metaebene: </a:t>
                      </a:r>
                    </a:p>
                    <a:p>
                      <a:r>
                        <a:rPr lang="de-DE" b="0" dirty="0">
                          <a:solidFill>
                            <a:srgbClr val="0D2C5A"/>
                          </a:solidFill>
                        </a:rPr>
                        <a:t>systematische Reflexion der Bedingungen und Konsequenzen der Analyse und Planung von Lehr-Lern-Prozessen</a:t>
                      </a:r>
                    </a:p>
                  </a:txBody>
                  <a:tcPr/>
                </a:tc>
                <a:extLst>
                  <a:ext uri="{0D108BD9-81ED-4DB2-BD59-A6C34878D82A}">
                    <a16:rowId xmlns:a16="http://schemas.microsoft.com/office/drawing/2014/main" val="2975037452"/>
                  </a:ext>
                </a:extLst>
              </a:tr>
              <a:tr h="370840">
                <a:tc>
                  <a:txBody>
                    <a:bodyPr/>
                    <a:lstStyle/>
                    <a:p>
                      <a:r>
                        <a:rPr lang="de-DE" b="1" i="1" dirty="0">
                          <a:solidFill>
                            <a:srgbClr val="0D2C5A"/>
                          </a:solidFill>
                        </a:rPr>
                        <a:t>Analyse- und Planungsebene:</a:t>
                      </a:r>
                    </a:p>
                    <a:p>
                      <a:pPr marL="342900" indent="-342900">
                        <a:buAutoNum type="arabicPeriod"/>
                      </a:pPr>
                      <a:r>
                        <a:rPr lang="de-DE" b="0" dirty="0">
                          <a:solidFill>
                            <a:srgbClr val="0D2C5A"/>
                          </a:solidFill>
                        </a:rPr>
                        <a:t>Analyse von Unterrichtsprozessen und Rahmenbedingungen</a:t>
                      </a:r>
                    </a:p>
                    <a:p>
                      <a:pPr marL="342900" indent="-342900">
                        <a:buAutoNum type="arabicPeriod"/>
                      </a:pPr>
                      <a:r>
                        <a:rPr lang="de-DE" b="0" dirty="0">
                          <a:solidFill>
                            <a:srgbClr val="0D2C5A"/>
                          </a:solidFill>
                        </a:rPr>
                        <a:t>Planung von Unterrichtsprozessen und Rahmenbedingungen</a:t>
                      </a:r>
                    </a:p>
                  </a:txBody>
                  <a:tcPr/>
                </a:tc>
                <a:extLst>
                  <a:ext uri="{0D108BD9-81ED-4DB2-BD59-A6C34878D82A}">
                    <a16:rowId xmlns:a16="http://schemas.microsoft.com/office/drawing/2014/main" val="1026690601"/>
                  </a:ext>
                </a:extLst>
              </a:tr>
              <a:tr h="370840">
                <a:tc>
                  <a:txBody>
                    <a:bodyPr/>
                    <a:lstStyle/>
                    <a:p>
                      <a:r>
                        <a:rPr lang="de-DE" b="1" i="1" dirty="0">
                          <a:solidFill>
                            <a:srgbClr val="0D2C5A"/>
                          </a:solidFill>
                        </a:rPr>
                        <a:t>Prozessebene: </a:t>
                      </a:r>
                    </a:p>
                    <a:p>
                      <a:r>
                        <a:rPr lang="de-DE" b="0" dirty="0">
                          <a:solidFill>
                            <a:srgbClr val="0D2C5A"/>
                          </a:solidFill>
                        </a:rPr>
                        <a:t>konkreter Vollzug von Unterricht, im gemeinsamen Handeln von Lehrkräften und Lernenden in der Unterrichtspraxis</a:t>
                      </a:r>
                    </a:p>
                  </a:txBody>
                  <a:tcPr/>
                </a:tc>
                <a:extLst>
                  <a:ext uri="{0D108BD9-81ED-4DB2-BD59-A6C34878D82A}">
                    <a16:rowId xmlns:a16="http://schemas.microsoft.com/office/drawing/2014/main" val="3825003286"/>
                  </a:ext>
                </a:extLst>
              </a:tr>
            </a:tbl>
          </a:graphicData>
        </a:graphic>
      </p:graphicFrame>
      <p:sp>
        <p:nvSpPr>
          <p:cNvPr id="8" name="Textfeld 7">
            <a:extLst>
              <a:ext uri="{FF2B5EF4-FFF2-40B4-BE49-F238E27FC236}">
                <a16:creationId xmlns:a16="http://schemas.microsoft.com/office/drawing/2014/main" id="{BF4E4E45-7299-4F88-AD18-DBFF5A6F04E0}"/>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Titel 1">
            <a:extLst>
              <a:ext uri="{FF2B5EF4-FFF2-40B4-BE49-F238E27FC236}">
                <a16:creationId xmlns:a16="http://schemas.microsoft.com/office/drawing/2014/main" id="{E64ABB24-6A84-41DD-90D4-EAF209BADA2E}"/>
              </a:ext>
            </a:extLst>
          </p:cNvPr>
          <p:cNvSpPr>
            <a:spLocks noGrp="1"/>
          </p:cNvSpPr>
          <p:nvPr>
            <p:ph type="title"/>
          </p:nvPr>
        </p:nvSpPr>
        <p:spPr>
          <a:xfrm>
            <a:off x="1257300" y="1052736"/>
            <a:ext cx="7886700" cy="432048"/>
          </a:xfrm>
        </p:spPr>
        <p:txBody>
          <a:bodyPr/>
          <a:lstStyle/>
          <a:p>
            <a:pPr marL="457200" indent="-457200" algn="r">
              <a:buFont typeface="+mj-lt"/>
              <a:buAutoNum type="arabicPeriod" startAt="7"/>
            </a:pPr>
            <a:r>
              <a:rPr lang="de-DE" sz="2400" b="0" dirty="0">
                <a:solidFill>
                  <a:srgbClr val="0D2C5A"/>
                </a:solidFill>
              </a:rPr>
              <a:t>Allgemeine Didaktik</a:t>
            </a:r>
            <a:endParaRPr lang="de-DE" dirty="0"/>
          </a:p>
        </p:txBody>
      </p:sp>
    </p:spTree>
    <p:extLst>
      <p:ext uri="{BB962C8B-B14F-4D97-AF65-F5344CB8AC3E}">
        <p14:creationId xmlns:p14="http://schemas.microsoft.com/office/powerpoint/2010/main" val="12915079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BF271C5-72D4-49E6-A159-AEDA8168FB8C}"/>
              </a:ext>
            </a:extLst>
          </p:cNvPr>
          <p:cNvSpPr>
            <a:spLocks noGrp="1"/>
          </p:cNvSpPr>
          <p:nvPr>
            <p:ph type="sldNum" sz="quarter" idx="4"/>
          </p:nvPr>
        </p:nvSpPr>
        <p:spPr/>
        <p:txBody>
          <a:bodyPr/>
          <a:lstStyle/>
          <a:p>
            <a:fld id="{80820C91-F7CE-483F-AA17-44F7CB82C640}" type="slidenum">
              <a:rPr lang="de-DE" smtClean="0"/>
              <a:pPr/>
              <a:t>89</a:t>
            </a:fld>
            <a:endParaRPr lang="de-DE" dirty="0"/>
          </a:p>
        </p:txBody>
      </p:sp>
      <p:sp>
        <p:nvSpPr>
          <p:cNvPr id="5" name="Textfeld 4">
            <a:extLst>
              <a:ext uri="{FF2B5EF4-FFF2-40B4-BE49-F238E27FC236}">
                <a16:creationId xmlns:a16="http://schemas.microsoft.com/office/drawing/2014/main" id="{05D0894E-7DEE-4B50-BC92-B8405238E94C}"/>
              </a:ext>
            </a:extLst>
          </p:cNvPr>
          <p:cNvSpPr txBox="1"/>
          <p:nvPr/>
        </p:nvSpPr>
        <p:spPr>
          <a:xfrm>
            <a:off x="584100" y="2383475"/>
            <a:ext cx="7975798" cy="707886"/>
          </a:xfrm>
          <a:prstGeom prst="rect">
            <a:avLst/>
          </a:prstGeom>
          <a:noFill/>
        </p:spPr>
        <p:txBody>
          <a:bodyPr wrap="square" rtlCol="0">
            <a:spAutoFit/>
          </a:bodyPr>
          <a:lstStyle/>
          <a:p>
            <a:pPr algn="ctr" eaLnBrk="0" hangingPunct="0">
              <a:spcBef>
                <a:spcPct val="20000"/>
              </a:spcBef>
              <a:buClr>
                <a:srgbClr val="002060"/>
              </a:buClr>
              <a:buSzPct val="65000"/>
              <a:defRPr/>
            </a:pPr>
            <a:r>
              <a:rPr lang="de-DE" sz="2000" dirty="0">
                <a:solidFill>
                  <a:srgbClr val="002060"/>
                </a:solidFill>
              </a:rPr>
              <a:t>„Die Didaktik kümmert sich um die Frage, wer, was, von wem, wann, mit wem, wo, wie, womit und </a:t>
            </a:r>
            <a:r>
              <a:rPr lang="de-DE" sz="2000" b="1" dirty="0">
                <a:solidFill>
                  <a:srgbClr val="002060"/>
                </a:solidFill>
              </a:rPr>
              <a:t>wozu</a:t>
            </a:r>
            <a:r>
              <a:rPr lang="de-DE" sz="2000" dirty="0">
                <a:solidFill>
                  <a:srgbClr val="002060"/>
                </a:solidFill>
              </a:rPr>
              <a:t> lernen soll.“ (Jank &amp; Meyer, 2009, S. 16)</a:t>
            </a:r>
          </a:p>
        </p:txBody>
      </p:sp>
      <p:pic>
        <p:nvPicPr>
          <p:cNvPr id="8" name="Picture 2" descr="http://static3.mainpost.de/storage/pic/mpnlneu/dy/5587192_1_1FWINK.jpg?version=1434649909">
            <a:extLst>
              <a:ext uri="{FF2B5EF4-FFF2-40B4-BE49-F238E27FC236}">
                <a16:creationId xmlns:a16="http://schemas.microsoft.com/office/drawing/2014/main" id="{AAE50D7A-3DBC-4866-96B5-DF3F68A102D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92307" y="3198159"/>
            <a:ext cx="4359384" cy="3043187"/>
          </a:xfrm>
          <a:prstGeom prst="rect">
            <a:avLst/>
          </a:prstGeom>
          <a:noFill/>
          <a:ln w="19050">
            <a:solidFill>
              <a:srgbClr val="007934"/>
            </a:solidFill>
          </a:ln>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00A62301-DA81-45C5-8ADC-76AC0DC2EAD5}"/>
              </a:ext>
            </a:extLst>
          </p:cNvPr>
          <p:cNvSpPr/>
          <p:nvPr/>
        </p:nvSpPr>
        <p:spPr>
          <a:xfrm>
            <a:off x="2392307" y="6234292"/>
            <a:ext cx="1327608" cy="261610"/>
          </a:xfrm>
          <a:prstGeom prst="rect">
            <a:avLst/>
          </a:prstGeom>
        </p:spPr>
        <p:txBody>
          <a:bodyPr wrap="none">
            <a:spAutoFit/>
          </a:bodyPr>
          <a:lstStyle/>
          <a:p>
            <a:r>
              <a:rPr lang="de-DE" sz="1100" i="1" dirty="0">
                <a:solidFill>
                  <a:srgbClr val="002060"/>
                </a:solidFill>
                <a:latin typeface="+mj-lt"/>
              </a:rPr>
              <a:t>Quelle: mainpost.de</a:t>
            </a:r>
          </a:p>
        </p:txBody>
      </p:sp>
      <p:sp>
        <p:nvSpPr>
          <p:cNvPr id="12" name="Textfeld 11">
            <a:extLst>
              <a:ext uri="{FF2B5EF4-FFF2-40B4-BE49-F238E27FC236}">
                <a16:creationId xmlns:a16="http://schemas.microsoft.com/office/drawing/2014/main" id="{25559CB7-DD08-444F-B9C8-7751B1DDBB4D}"/>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14" name="Inhaltsplatzhalter 2">
            <a:extLst>
              <a:ext uri="{FF2B5EF4-FFF2-40B4-BE49-F238E27FC236}">
                <a16:creationId xmlns:a16="http://schemas.microsoft.com/office/drawing/2014/main" id="{47E957BC-E47C-4508-9073-978C2B796A86}"/>
              </a:ext>
            </a:extLst>
          </p:cNvPr>
          <p:cNvSpPr txBox="1">
            <a:spLocks/>
          </p:cNvSpPr>
          <p:nvPr/>
        </p:nvSpPr>
        <p:spPr>
          <a:xfrm>
            <a:off x="539552" y="1844825"/>
            <a:ext cx="7975798" cy="4320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200" u="sng" dirty="0">
                <a:solidFill>
                  <a:srgbClr val="0D2C5A"/>
                </a:solidFill>
                <a:latin typeface="+mn-lt"/>
              </a:rPr>
              <a:t>Aufgabe und Gegenstandsbereich der Didaktik</a:t>
            </a:r>
          </a:p>
        </p:txBody>
      </p:sp>
      <p:sp>
        <p:nvSpPr>
          <p:cNvPr id="9" name="Titel 1">
            <a:extLst>
              <a:ext uri="{FF2B5EF4-FFF2-40B4-BE49-F238E27FC236}">
                <a16:creationId xmlns:a16="http://schemas.microsoft.com/office/drawing/2014/main" id="{37075C49-1292-4444-9195-820455AD2DDF}"/>
              </a:ext>
            </a:extLst>
          </p:cNvPr>
          <p:cNvSpPr>
            <a:spLocks noGrp="1"/>
          </p:cNvSpPr>
          <p:nvPr>
            <p:ph type="title"/>
          </p:nvPr>
        </p:nvSpPr>
        <p:spPr>
          <a:xfrm>
            <a:off x="1257300" y="1052736"/>
            <a:ext cx="7886700" cy="432048"/>
          </a:xfrm>
        </p:spPr>
        <p:txBody>
          <a:bodyPr/>
          <a:lstStyle/>
          <a:p>
            <a:pPr marL="457200" indent="-457200" algn="r">
              <a:buFont typeface="+mj-lt"/>
              <a:buAutoNum type="arabicPeriod" startAt="7"/>
            </a:pPr>
            <a:r>
              <a:rPr lang="de-DE" sz="2400" b="0" dirty="0">
                <a:solidFill>
                  <a:srgbClr val="0D2C5A"/>
                </a:solidFill>
              </a:rPr>
              <a:t>Allgemeine Didaktik</a:t>
            </a:r>
            <a:endParaRPr lang="de-DE" dirty="0"/>
          </a:p>
        </p:txBody>
      </p:sp>
    </p:spTree>
    <p:extLst>
      <p:ext uri="{BB962C8B-B14F-4D97-AF65-F5344CB8AC3E}">
        <p14:creationId xmlns:p14="http://schemas.microsoft.com/office/powerpoint/2010/main" val="242783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D28CB-30DA-43C8-BF48-33E11D7FC062}"/>
              </a:ext>
            </a:extLst>
          </p:cNvPr>
          <p:cNvSpPr>
            <a:spLocks noGrp="1"/>
          </p:cNvSpPr>
          <p:nvPr>
            <p:ph type="title"/>
          </p:nvPr>
        </p:nvSpPr>
        <p:spPr>
          <a:xfrm>
            <a:off x="1257300" y="1052736"/>
            <a:ext cx="7886700" cy="576064"/>
          </a:xfrm>
        </p:spPr>
        <p:txBody>
          <a:bodyPr/>
          <a:lstStyle/>
          <a:p>
            <a:pPr marL="514350" indent="-514350" algn="r">
              <a:buFont typeface="+mj-lt"/>
              <a:buAutoNum type="romanUcPeriod" startAt="2"/>
            </a:pPr>
            <a:r>
              <a:rPr lang="de-DE" altLang="de-DE" sz="2400" b="0" kern="0" dirty="0">
                <a:solidFill>
                  <a:srgbClr val="002060"/>
                </a:solidFill>
                <a:latin typeface="Calibri" panose="020F0502020204030204" pitchFamily="34" charset="0"/>
                <a:ea typeface="+mj-ea"/>
                <a:cs typeface="+mj-cs"/>
              </a:rPr>
              <a:t>Zielstellung, Ablauf und Anforderungen</a:t>
            </a:r>
            <a:endParaRPr lang="de-DE" dirty="0"/>
          </a:p>
        </p:txBody>
      </p:sp>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575556" y="1905173"/>
            <a:ext cx="7992888" cy="3252019"/>
          </a:xfrm>
        </p:spPr>
        <p:txBody>
          <a:bodyPr>
            <a:normAutofit/>
          </a:bodyPr>
          <a:lstStyle/>
          <a:p>
            <a:pPr>
              <a:spcAft>
                <a:spcPts val="1200"/>
              </a:spcAft>
            </a:pPr>
            <a:r>
              <a:rPr lang="de-DE" sz="2400" b="1" kern="0" dirty="0">
                <a:solidFill>
                  <a:srgbClr val="002060"/>
                </a:solidFill>
                <a:latin typeface="Calibri" panose="020F0502020204030204" pitchFamily="34" charset="0"/>
                <a:ea typeface="+mj-ea"/>
                <a:cs typeface="+mj-cs"/>
              </a:rPr>
              <a:t>Erwartungen im Rahmen der Veranstaltung</a:t>
            </a:r>
            <a:r>
              <a:rPr lang="de-DE" sz="2400" kern="0" dirty="0">
                <a:solidFill>
                  <a:srgbClr val="002060"/>
                </a:solidFill>
                <a:latin typeface="Calibri" panose="020F0502020204030204" pitchFamily="34" charset="0"/>
                <a:ea typeface="+mj-ea"/>
                <a:cs typeface="+mj-cs"/>
              </a:rPr>
              <a:t>:</a:t>
            </a:r>
          </a:p>
          <a:p>
            <a:pPr marL="457200" indent="-457200">
              <a:spcAft>
                <a:spcPts val="1200"/>
              </a:spcAft>
              <a:buFont typeface="+mj-lt"/>
              <a:buAutoNum type="arabicPeriod"/>
            </a:pPr>
            <a:r>
              <a:rPr lang="de-DE" sz="2400" kern="0" dirty="0">
                <a:solidFill>
                  <a:srgbClr val="002060"/>
                </a:solidFill>
                <a:latin typeface="Calibri" panose="020F0502020204030204" pitchFamily="34" charset="0"/>
                <a:ea typeface="+mj-ea"/>
                <a:cs typeface="+mj-cs"/>
              </a:rPr>
              <a:t>Regelmäßige und aktive Teilnahme an der Lehrveranstaltung</a:t>
            </a:r>
          </a:p>
          <a:p>
            <a:pPr marL="457200" indent="-457200">
              <a:spcAft>
                <a:spcPts val="1200"/>
              </a:spcAft>
              <a:buFont typeface="+mj-lt"/>
              <a:buAutoNum type="arabicPeriod"/>
            </a:pPr>
            <a:r>
              <a:rPr lang="de-DE" altLang="de-DE" sz="2400" kern="0" dirty="0">
                <a:solidFill>
                  <a:srgbClr val="002060"/>
                </a:solidFill>
                <a:latin typeface="Calibri" panose="020F0502020204030204" pitchFamily="34" charset="0"/>
                <a:ea typeface="+mj-ea"/>
                <a:cs typeface="+mj-cs"/>
              </a:rPr>
              <a:t>Bearbeitung der Übungs- und Lektüreaufgaben</a:t>
            </a:r>
          </a:p>
          <a:p>
            <a:pPr marL="0" indent="0" algn="just"/>
            <a:endParaRPr lang="de-DE" altLang="de-DE" sz="2400" b="1" kern="0" dirty="0">
              <a:solidFill>
                <a:srgbClr val="002060"/>
              </a:solidFill>
              <a:latin typeface="Calibri" panose="020F0502020204030204" pitchFamily="34" charset="0"/>
              <a:ea typeface="+mj-ea"/>
              <a:cs typeface="+mj-cs"/>
            </a:endParaRPr>
          </a:p>
          <a:p>
            <a:pPr>
              <a:spcAft>
                <a:spcPts val="600"/>
              </a:spcAft>
            </a:pPr>
            <a:endParaRPr lang="de-DE" sz="2400" b="1" kern="0" dirty="0">
              <a:solidFill>
                <a:srgbClr val="002060"/>
              </a:solidFill>
              <a:latin typeface="Calibri" panose="020F0502020204030204" pitchFamily="34" charset="0"/>
              <a:ea typeface="+mj-ea"/>
              <a:cs typeface="+mj-cs"/>
            </a:endParaRPr>
          </a:p>
          <a:p>
            <a:endParaRPr lang="de-DE" sz="2400" dirty="0"/>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9</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6" name="Rechteck 5">
            <a:extLst>
              <a:ext uri="{FF2B5EF4-FFF2-40B4-BE49-F238E27FC236}">
                <a16:creationId xmlns:a16="http://schemas.microsoft.com/office/drawing/2014/main" id="{6A707766-748E-4FD2-9C0A-534B7B11B236}"/>
              </a:ext>
            </a:extLst>
          </p:cNvPr>
          <p:cNvSpPr/>
          <p:nvPr/>
        </p:nvSpPr>
        <p:spPr>
          <a:xfrm>
            <a:off x="638944" y="6525344"/>
            <a:ext cx="1349896" cy="252016"/>
          </a:xfrm>
          <a:prstGeom prst="rect">
            <a:avLst/>
          </a:prstGeom>
          <a:solidFill>
            <a:srgbClr val="F59C00"/>
          </a:solidFill>
          <a:ln w="3175">
            <a:solidFill>
              <a:srgbClr val="F59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375749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BF271C5-72D4-49E6-A159-AEDA8168FB8C}"/>
              </a:ext>
            </a:extLst>
          </p:cNvPr>
          <p:cNvSpPr>
            <a:spLocks noGrp="1"/>
          </p:cNvSpPr>
          <p:nvPr>
            <p:ph type="sldNum" sz="quarter" idx="4"/>
          </p:nvPr>
        </p:nvSpPr>
        <p:spPr/>
        <p:txBody>
          <a:bodyPr/>
          <a:lstStyle/>
          <a:p>
            <a:fld id="{80820C91-F7CE-483F-AA17-44F7CB82C640}" type="slidenum">
              <a:rPr lang="de-DE" smtClean="0"/>
              <a:pPr/>
              <a:t>90</a:t>
            </a:fld>
            <a:endParaRPr lang="de-DE" dirty="0"/>
          </a:p>
        </p:txBody>
      </p:sp>
      <p:sp>
        <p:nvSpPr>
          <p:cNvPr id="5" name="Textfeld 4">
            <a:extLst>
              <a:ext uri="{FF2B5EF4-FFF2-40B4-BE49-F238E27FC236}">
                <a16:creationId xmlns:a16="http://schemas.microsoft.com/office/drawing/2014/main" id="{05D0894E-7DEE-4B50-BC92-B8405238E94C}"/>
              </a:ext>
            </a:extLst>
          </p:cNvPr>
          <p:cNvSpPr txBox="1"/>
          <p:nvPr/>
        </p:nvSpPr>
        <p:spPr>
          <a:xfrm>
            <a:off x="539552" y="2557800"/>
            <a:ext cx="7615758" cy="430887"/>
          </a:xfrm>
          <a:prstGeom prst="rect">
            <a:avLst/>
          </a:prstGeom>
          <a:noFill/>
        </p:spPr>
        <p:txBody>
          <a:bodyPr wrap="square" rtlCol="0">
            <a:spAutoFit/>
          </a:bodyPr>
          <a:lstStyle/>
          <a:p>
            <a:pPr lvl="0" algn="just" eaLnBrk="0" hangingPunct="0">
              <a:spcBef>
                <a:spcPct val="20000"/>
              </a:spcBef>
              <a:buClr>
                <a:srgbClr val="002060"/>
              </a:buClr>
              <a:buSzPct val="65000"/>
              <a:defRPr/>
            </a:pPr>
            <a:r>
              <a:rPr lang="de-DE" altLang="de-DE" sz="2200" b="1" kern="0" dirty="0">
                <a:solidFill>
                  <a:srgbClr val="002060"/>
                </a:solidFill>
              </a:rPr>
              <a:t>Zum Verhältnis von allgemeiner Didaktik und Fachdidaktik:</a:t>
            </a:r>
          </a:p>
        </p:txBody>
      </p:sp>
      <p:sp>
        <p:nvSpPr>
          <p:cNvPr id="12" name="Textfeld 11">
            <a:extLst>
              <a:ext uri="{FF2B5EF4-FFF2-40B4-BE49-F238E27FC236}">
                <a16:creationId xmlns:a16="http://schemas.microsoft.com/office/drawing/2014/main" id="{25559CB7-DD08-444F-B9C8-7751B1DDBB4D}"/>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6" name="Textfeld 5">
            <a:extLst>
              <a:ext uri="{FF2B5EF4-FFF2-40B4-BE49-F238E27FC236}">
                <a16:creationId xmlns:a16="http://schemas.microsoft.com/office/drawing/2014/main" id="{3A307B96-A85E-4094-A0D4-EF5375A2398F}"/>
              </a:ext>
            </a:extLst>
          </p:cNvPr>
          <p:cNvSpPr txBox="1"/>
          <p:nvPr/>
        </p:nvSpPr>
        <p:spPr>
          <a:xfrm>
            <a:off x="539552" y="3375123"/>
            <a:ext cx="7128792" cy="1606594"/>
          </a:xfrm>
          <a:prstGeom prst="rect">
            <a:avLst/>
          </a:prstGeom>
          <a:noFill/>
        </p:spPr>
        <p:txBody>
          <a:bodyPr wrap="square" rtlCol="0">
            <a:spAutoFit/>
          </a:bodyPr>
          <a:lstStyle/>
          <a:p>
            <a:pPr lvl="0" algn="ctr" eaLnBrk="0" hangingPunct="0">
              <a:spcBef>
                <a:spcPct val="20000"/>
              </a:spcBef>
              <a:spcAft>
                <a:spcPts val="1200"/>
              </a:spcAft>
              <a:buClr>
                <a:srgbClr val="002060"/>
              </a:buClr>
              <a:buSzPct val="65000"/>
              <a:defRPr/>
            </a:pPr>
            <a:r>
              <a:rPr lang="de-DE" sz="2200" dirty="0">
                <a:solidFill>
                  <a:srgbClr val="002060"/>
                </a:solidFill>
              </a:rPr>
              <a:t>„Allgemeine Didaktik ist wie Stricken ohne Wolle“ </a:t>
            </a:r>
            <a:br>
              <a:rPr lang="de-DE" sz="2200" dirty="0">
                <a:solidFill>
                  <a:srgbClr val="002060"/>
                </a:solidFill>
              </a:rPr>
            </a:br>
            <a:r>
              <a:rPr lang="de-DE" sz="1400" dirty="0">
                <a:solidFill>
                  <a:srgbClr val="002060"/>
                </a:solidFill>
              </a:rPr>
              <a:t>(Ingeborg Dietrich)</a:t>
            </a:r>
          </a:p>
          <a:p>
            <a:pPr marL="342900" lvl="0" indent="-342900" algn="just" eaLnBrk="0" hangingPunct="0">
              <a:spcBef>
                <a:spcPct val="20000"/>
              </a:spcBef>
              <a:buClr>
                <a:srgbClr val="002060"/>
              </a:buClr>
              <a:buSzPct val="65000"/>
              <a:buFont typeface="Garamond" panose="02020404030301010803" pitchFamily="18" charset="0"/>
              <a:buChar char="→"/>
              <a:defRPr/>
            </a:pPr>
            <a:r>
              <a:rPr lang="de-DE" sz="2200" dirty="0">
                <a:solidFill>
                  <a:srgbClr val="002060"/>
                </a:solidFill>
              </a:rPr>
              <a:t>Allgemeine Didaktik hat den Unterricht im Generellen und nicht bestimmte Fächer zum Gegenstand</a:t>
            </a:r>
          </a:p>
        </p:txBody>
      </p:sp>
      <p:sp>
        <p:nvSpPr>
          <p:cNvPr id="13" name="Inhaltsplatzhalter 2">
            <a:extLst>
              <a:ext uri="{FF2B5EF4-FFF2-40B4-BE49-F238E27FC236}">
                <a16:creationId xmlns:a16="http://schemas.microsoft.com/office/drawing/2014/main" id="{FFF7FAB2-3F67-4D1A-B857-B0CA1D09E876}"/>
              </a:ext>
            </a:extLst>
          </p:cNvPr>
          <p:cNvSpPr txBox="1">
            <a:spLocks/>
          </p:cNvSpPr>
          <p:nvPr/>
        </p:nvSpPr>
        <p:spPr>
          <a:xfrm>
            <a:off x="539552" y="1844825"/>
            <a:ext cx="7975798" cy="4320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200" u="sng" dirty="0">
                <a:solidFill>
                  <a:srgbClr val="0D2C5A"/>
                </a:solidFill>
                <a:latin typeface="+mn-lt"/>
              </a:rPr>
              <a:t>Aufgabe und Gegenstandsbereich der Didaktik</a:t>
            </a:r>
          </a:p>
        </p:txBody>
      </p:sp>
      <p:sp>
        <p:nvSpPr>
          <p:cNvPr id="8" name="Titel 1">
            <a:extLst>
              <a:ext uri="{FF2B5EF4-FFF2-40B4-BE49-F238E27FC236}">
                <a16:creationId xmlns:a16="http://schemas.microsoft.com/office/drawing/2014/main" id="{F99D293D-121C-4605-A3AD-94923DA5C9E8}"/>
              </a:ext>
            </a:extLst>
          </p:cNvPr>
          <p:cNvSpPr>
            <a:spLocks noGrp="1"/>
          </p:cNvSpPr>
          <p:nvPr>
            <p:ph type="title"/>
          </p:nvPr>
        </p:nvSpPr>
        <p:spPr>
          <a:xfrm>
            <a:off x="1257300" y="1052736"/>
            <a:ext cx="7886700" cy="432048"/>
          </a:xfrm>
        </p:spPr>
        <p:txBody>
          <a:bodyPr/>
          <a:lstStyle/>
          <a:p>
            <a:pPr marL="457200" indent="-457200" algn="r">
              <a:buFont typeface="+mj-lt"/>
              <a:buAutoNum type="arabicPeriod" startAt="7"/>
            </a:pPr>
            <a:r>
              <a:rPr lang="de-DE" sz="2400" b="0" dirty="0">
                <a:solidFill>
                  <a:srgbClr val="0D2C5A"/>
                </a:solidFill>
              </a:rPr>
              <a:t>Allgemeine Didaktik</a:t>
            </a:r>
            <a:endParaRPr lang="de-DE" dirty="0"/>
          </a:p>
        </p:txBody>
      </p:sp>
    </p:spTree>
    <p:extLst>
      <p:ext uri="{BB962C8B-B14F-4D97-AF65-F5344CB8AC3E}">
        <p14:creationId xmlns:p14="http://schemas.microsoft.com/office/powerpoint/2010/main" val="1044847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BF271C5-72D4-49E6-A159-AEDA8168FB8C}"/>
              </a:ext>
            </a:extLst>
          </p:cNvPr>
          <p:cNvSpPr>
            <a:spLocks noGrp="1"/>
          </p:cNvSpPr>
          <p:nvPr>
            <p:ph type="sldNum" sz="quarter" idx="4"/>
          </p:nvPr>
        </p:nvSpPr>
        <p:spPr/>
        <p:txBody>
          <a:bodyPr/>
          <a:lstStyle/>
          <a:p>
            <a:fld id="{80820C91-F7CE-483F-AA17-44F7CB82C640}" type="slidenum">
              <a:rPr lang="de-DE" smtClean="0"/>
              <a:pPr/>
              <a:t>91</a:t>
            </a:fld>
            <a:endParaRPr lang="de-DE" dirty="0"/>
          </a:p>
        </p:txBody>
      </p:sp>
      <p:sp>
        <p:nvSpPr>
          <p:cNvPr id="12" name="Textfeld 11">
            <a:extLst>
              <a:ext uri="{FF2B5EF4-FFF2-40B4-BE49-F238E27FC236}">
                <a16:creationId xmlns:a16="http://schemas.microsoft.com/office/drawing/2014/main" id="{25559CB7-DD08-444F-B9C8-7751B1DDBB4D}"/>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pic>
        <p:nvPicPr>
          <p:cNvPr id="6" name="Grafik 5">
            <a:extLst>
              <a:ext uri="{FF2B5EF4-FFF2-40B4-BE49-F238E27FC236}">
                <a16:creationId xmlns:a16="http://schemas.microsoft.com/office/drawing/2014/main" id="{369BB10D-8AFF-40F2-AB30-08C048774F7F}"/>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265670" y="1521888"/>
            <a:ext cx="4612658" cy="4773607"/>
          </a:xfrm>
          <a:prstGeom prst="rect">
            <a:avLst/>
          </a:prstGeom>
        </p:spPr>
      </p:pic>
      <p:sp>
        <p:nvSpPr>
          <p:cNvPr id="14" name="Rechteck 13">
            <a:extLst>
              <a:ext uri="{FF2B5EF4-FFF2-40B4-BE49-F238E27FC236}">
                <a16:creationId xmlns:a16="http://schemas.microsoft.com/office/drawing/2014/main" id="{E9646326-4CCC-4A53-8C04-9A7707D9D58B}"/>
              </a:ext>
            </a:extLst>
          </p:cNvPr>
          <p:cNvSpPr/>
          <p:nvPr/>
        </p:nvSpPr>
        <p:spPr>
          <a:xfrm>
            <a:off x="5652120" y="6098219"/>
            <a:ext cx="3672408" cy="276999"/>
          </a:xfrm>
          <a:prstGeom prst="rect">
            <a:avLst/>
          </a:prstGeom>
        </p:spPr>
        <p:txBody>
          <a:bodyPr wrap="square">
            <a:spAutoFit/>
          </a:bodyPr>
          <a:lstStyle/>
          <a:p>
            <a:pPr algn="just" eaLnBrk="0" hangingPunct="0">
              <a:spcBef>
                <a:spcPct val="20000"/>
              </a:spcBef>
              <a:buClr>
                <a:srgbClr val="002060"/>
              </a:buClr>
              <a:buSzPct val="65000"/>
              <a:defRPr/>
            </a:pPr>
            <a:r>
              <a:rPr lang="de-DE" altLang="de-DE" sz="1200" i="1" kern="0" dirty="0">
                <a:solidFill>
                  <a:srgbClr val="002060"/>
                </a:solidFill>
              </a:rPr>
              <a:t>Quelle: Jank &amp; Meyer, 2009, S. 33</a:t>
            </a:r>
          </a:p>
        </p:txBody>
      </p:sp>
      <p:sp>
        <p:nvSpPr>
          <p:cNvPr id="7" name="Titel 1">
            <a:extLst>
              <a:ext uri="{FF2B5EF4-FFF2-40B4-BE49-F238E27FC236}">
                <a16:creationId xmlns:a16="http://schemas.microsoft.com/office/drawing/2014/main" id="{9CC45185-2231-46B3-A6EC-725237841186}"/>
              </a:ext>
            </a:extLst>
          </p:cNvPr>
          <p:cNvSpPr>
            <a:spLocks noGrp="1"/>
          </p:cNvSpPr>
          <p:nvPr>
            <p:ph type="title"/>
          </p:nvPr>
        </p:nvSpPr>
        <p:spPr>
          <a:xfrm>
            <a:off x="1257300" y="1052736"/>
            <a:ext cx="7886700" cy="432048"/>
          </a:xfrm>
        </p:spPr>
        <p:txBody>
          <a:bodyPr/>
          <a:lstStyle/>
          <a:p>
            <a:pPr marL="457200" indent="-457200" algn="r">
              <a:buFont typeface="+mj-lt"/>
              <a:buAutoNum type="arabicPeriod" startAt="7"/>
            </a:pPr>
            <a:r>
              <a:rPr lang="de-DE" sz="2400" b="0" dirty="0">
                <a:solidFill>
                  <a:srgbClr val="0D2C5A"/>
                </a:solidFill>
              </a:rPr>
              <a:t>Allgemeine Didaktik</a:t>
            </a:r>
            <a:endParaRPr lang="de-DE" dirty="0"/>
          </a:p>
        </p:txBody>
      </p:sp>
    </p:spTree>
    <p:extLst>
      <p:ext uri="{BB962C8B-B14F-4D97-AF65-F5344CB8AC3E}">
        <p14:creationId xmlns:p14="http://schemas.microsoft.com/office/powerpoint/2010/main" val="17893266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C9E6F27-4798-46FD-8CBA-26E937612D1E}"/>
              </a:ext>
            </a:extLst>
          </p:cNvPr>
          <p:cNvSpPr>
            <a:spLocks noGrp="1"/>
          </p:cNvSpPr>
          <p:nvPr>
            <p:ph type="sldNum" sz="quarter" idx="4"/>
          </p:nvPr>
        </p:nvSpPr>
        <p:spPr/>
        <p:txBody>
          <a:bodyPr/>
          <a:lstStyle/>
          <a:p>
            <a:fld id="{80820C91-F7CE-483F-AA17-44F7CB82C640}" type="slidenum">
              <a:rPr lang="de-DE" smtClean="0"/>
              <a:pPr/>
              <a:t>92</a:t>
            </a:fld>
            <a:endParaRPr lang="de-DE" dirty="0"/>
          </a:p>
        </p:txBody>
      </p:sp>
      <p:sp>
        <p:nvSpPr>
          <p:cNvPr id="6" name="Rechteck 5">
            <a:extLst>
              <a:ext uri="{FF2B5EF4-FFF2-40B4-BE49-F238E27FC236}">
                <a16:creationId xmlns:a16="http://schemas.microsoft.com/office/drawing/2014/main" id="{764432FF-E6EE-4D51-9857-03437752EAD7}"/>
              </a:ext>
            </a:extLst>
          </p:cNvPr>
          <p:cNvSpPr/>
          <p:nvPr/>
        </p:nvSpPr>
        <p:spPr>
          <a:xfrm>
            <a:off x="1035091" y="1522193"/>
            <a:ext cx="1584176" cy="1728192"/>
          </a:xfrm>
          <a:prstGeom prst="rect">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D2C5A"/>
                </a:solidFill>
              </a:rPr>
              <a:t>Erziehungs-wissenschaft</a:t>
            </a:r>
          </a:p>
          <a:p>
            <a:pPr algn="ctr"/>
            <a:endParaRPr lang="de-DE" dirty="0">
              <a:solidFill>
                <a:srgbClr val="0D2C5A"/>
              </a:solidFill>
            </a:endParaRPr>
          </a:p>
          <a:p>
            <a:pPr algn="ctr"/>
            <a:r>
              <a:rPr lang="de-DE" dirty="0">
                <a:solidFill>
                  <a:srgbClr val="0D2C5A"/>
                </a:solidFill>
              </a:rPr>
              <a:t>Pädagogische Theorien</a:t>
            </a:r>
          </a:p>
        </p:txBody>
      </p:sp>
      <p:sp>
        <p:nvSpPr>
          <p:cNvPr id="7" name="Rechteck 6">
            <a:extLst>
              <a:ext uri="{FF2B5EF4-FFF2-40B4-BE49-F238E27FC236}">
                <a16:creationId xmlns:a16="http://schemas.microsoft.com/office/drawing/2014/main" id="{A00A2051-B6A9-4EF2-BCDF-4F7A4FBD959A}"/>
              </a:ext>
            </a:extLst>
          </p:cNvPr>
          <p:cNvSpPr/>
          <p:nvPr/>
        </p:nvSpPr>
        <p:spPr>
          <a:xfrm>
            <a:off x="957305" y="3713259"/>
            <a:ext cx="1728192" cy="792088"/>
          </a:xfrm>
          <a:prstGeom prst="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D2C5A"/>
                </a:solidFill>
              </a:rPr>
              <a:t>Allgemeine Didaktik</a:t>
            </a:r>
          </a:p>
        </p:txBody>
      </p:sp>
      <p:sp>
        <p:nvSpPr>
          <p:cNvPr id="8" name="Ellipse 7">
            <a:extLst>
              <a:ext uri="{FF2B5EF4-FFF2-40B4-BE49-F238E27FC236}">
                <a16:creationId xmlns:a16="http://schemas.microsoft.com/office/drawing/2014/main" id="{66E4318D-AAB9-4BBE-8681-93684FF75550}"/>
              </a:ext>
            </a:extLst>
          </p:cNvPr>
          <p:cNvSpPr/>
          <p:nvPr/>
        </p:nvSpPr>
        <p:spPr>
          <a:xfrm>
            <a:off x="3485694" y="1879146"/>
            <a:ext cx="2172612" cy="1224136"/>
          </a:xfrm>
          <a:prstGeom prst="ellipse">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D2C5A"/>
                </a:solidFill>
              </a:rPr>
              <a:t>Lehrpläne/ Ausbildungs-ordnungen</a:t>
            </a:r>
          </a:p>
        </p:txBody>
      </p:sp>
      <p:sp>
        <p:nvSpPr>
          <p:cNvPr id="10" name="Ellipse 9">
            <a:extLst>
              <a:ext uri="{FF2B5EF4-FFF2-40B4-BE49-F238E27FC236}">
                <a16:creationId xmlns:a16="http://schemas.microsoft.com/office/drawing/2014/main" id="{49709AA1-872D-4467-84A4-699A938698D1}"/>
              </a:ext>
            </a:extLst>
          </p:cNvPr>
          <p:cNvSpPr/>
          <p:nvPr/>
        </p:nvSpPr>
        <p:spPr>
          <a:xfrm>
            <a:off x="3527884" y="3402288"/>
            <a:ext cx="2088232" cy="1224136"/>
          </a:xfrm>
          <a:prstGeom prst="ellipse">
            <a:avLst/>
          </a:prstGeom>
          <a:solidFill>
            <a:schemeClr val="bg2">
              <a:lumMod val="9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D2C5A"/>
                </a:solidFill>
              </a:rPr>
              <a:t>Fachdidaktik</a:t>
            </a:r>
          </a:p>
        </p:txBody>
      </p:sp>
      <p:sp>
        <p:nvSpPr>
          <p:cNvPr id="12" name="Ellipse 11">
            <a:extLst>
              <a:ext uri="{FF2B5EF4-FFF2-40B4-BE49-F238E27FC236}">
                <a16:creationId xmlns:a16="http://schemas.microsoft.com/office/drawing/2014/main" id="{B413BB17-E38F-4EE1-827F-CB4D336EB5AE}"/>
              </a:ext>
            </a:extLst>
          </p:cNvPr>
          <p:cNvSpPr/>
          <p:nvPr/>
        </p:nvSpPr>
        <p:spPr>
          <a:xfrm>
            <a:off x="3468926" y="5004621"/>
            <a:ext cx="2200893" cy="1224136"/>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0D2C5A"/>
                </a:solidFill>
              </a:rPr>
              <a:t>Planung von Lehr- und Lernprozessen</a:t>
            </a:r>
          </a:p>
        </p:txBody>
      </p:sp>
      <p:sp>
        <p:nvSpPr>
          <p:cNvPr id="14" name="Rechteck 13">
            <a:extLst>
              <a:ext uri="{FF2B5EF4-FFF2-40B4-BE49-F238E27FC236}">
                <a16:creationId xmlns:a16="http://schemas.microsoft.com/office/drawing/2014/main" id="{12B231EF-F7B9-4C61-9BA6-865196E2382C}"/>
              </a:ext>
            </a:extLst>
          </p:cNvPr>
          <p:cNvSpPr/>
          <p:nvPr/>
        </p:nvSpPr>
        <p:spPr>
          <a:xfrm>
            <a:off x="6362947" y="3713259"/>
            <a:ext cx="1728192" cy="792088"/>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rgbClr val="0D2C5A"/>
                </a:solidFill>
              </a:rPr>
              <a:t>Bezugs-wissenschaft</a:t>
            </a:r>
          </a:p>
        </p:txBody>
      </p:sp>
      <p:sp>
        <p:nvSpPr>
          <p:cNvPr id="16" name="Rechteck 15">
            <a:extLst>
              <a:ext uri="{FF2B5EF4-FFF2-40B4-BE49-F238E27FC236}">
                <a16:creationId xmlns:a16="http://schemas.microsoft.com/office/drawing/2014/main" id="{28B72176-D2B6-43F0-BA20-2BE6752BEB71}"/>
              </a:ext>
            </a:extLst>
          </p:cNvPr>
          <p:cNvSpPr/>
          <p:nvPr/>
        </p:nvSpPr>
        <p:spPr>
          <a:xfrm>
            <a:off x="5989406" y="1621036"/>
            <a:ext cx="1224136" cy="137536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0D2C5A"/>
                </a:solidFill>
              </a:rPr>
              <a:t>Fachwissen-schaften</a:t>
            </a:r>
          </a:p>
        </p:txBody>
      </p:sp>
      <p:sp>
        <p:nvSpPr>
          <p:cNvPr id="20" name="Rechteck 19">
            <a:extLst>
              <a:ext uri="{FF2B5EF4-FFF2-40B4-BE49-F238E27FC236}">
                <a16:creationId xmlns:a16="http://schemas.microsoft.com/office/drawing/2014/main" id="{C7013A0B-2046-478B-BF43-8D0800A145F5}"/>
              </a:ext>
            </a:extLst>
          </p:cNvPr>
          <p:cNvSpPr/>
          <p:nvPr/>
        </p:nvSpPr>
        <p:spPr>
          <a:xfrm>
            <a:off x="7383158" y="1754634"/>
            <a:ext cx="1295630" cy="137536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0D2C5A"/>
                </a:solidFill>
              </a:rPr>
              <a:t>Betriebliches und berufliches Wissen</a:t>
            </a:r>
          </a:p>
        </p:txBody>
      </p:sp>
      <p:cxnSp>
        <p:nvCxnSpPr>
          <p:cNvPr id="22" name="Gerade Verbindung mit Pfeil 21">
            <a:extLst>
              <a:ext uri="{FF2B5EF4-FFF2-40B4-BE49-F238E27FC236}">
                <a16:creationId xmlns:a16="http://schemas.microsoft.com/office/drawing/2014/main" id="{8E9B4F55-AA15-4900-9D48-44BAF0E3D069}"/>
              </a:ext>
            </a:extLst>
          </p:cNvPr>
          <p:cNvCxnSpPr>
            <a:cxnSpLocks/>
            <a:stCxn id="8" idx="4"/>
            <a:endCxn id="10" idx="0"/>
          </p:cNvCxnSpPr>
          <p:nvPr/>
        </p:nvCxnSpPr>
        <p:spPr>
          <a:xfrm>
            <a:off x="4572000" y="3103282"/>
            <a:ext cx="0" cy="299006"/>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87581C5E-6012-4088-B722-7CCDE43F0D80}"/>
              </a:ext>
            </a:extLst>
          </p:cNvPr>
          <p:cNvCxnSpPr>
            <a:cxnSpLocks/>
          </p:cNvCxnSpPr>
          <p:nvPr/>
        </p:nvCxnSpPr>
        <p:spPr>
          <a:xfrm flipV="1">
            <a:off x="4569213" y="4626424"/>
            <a:ext cx="0" cy="378197"/>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cxnSp>
        <p:nvCxnSpPr>
          <p:cNvPr id="32" name="Gerade Verbindung mit Pfeil 31">
            <a:extLst>
              <a:ext uri="{FF2B5EF4-FFF2-40B4-BE49-F238E27FC236}">
                <a16:creationId xmlns:a16="http://schemas.microsoft.com/office/drawing/2014/main" id="{6A735EA4-1FEC-406D-A462-AE60C960F97E}"/>
              </a:ext>
            </a:extLst>
          </p:cNvPr>
          <p:cNvCxnSpPr>
            <a:cxnSpLocks/>
          </p:cNvCxnSpPr>
          <p:nvPr/>
        </p:nvCxnSpPr>
        <p:spPr>
          <a:xfrm flipH="1">
            <a:off x="5616116" y="4059659"/>
            <a:ext cx="746581" cy="0"/>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cxnSp>
        <p:nvCxnSpPr>
          <p:cNvPr id="35" name="Gerade Verbindung mit Pfeil 34">
            <a:extLst>
              <a:ext uri="{FF2B5EF4-FFF2-40B4-BE49-F238E27FC236}">
                <a16:creationId xmlns:a16="http://schemas.microsoft.com/office/drawing/2014/main" id="{90DB9C3C-1DE5-43DB-9FCD-7E1560A4B9F7}"/>
              </a:ext>
            </a:extLst>
          </p:cNvPr>
          <p:cNvCxnSpPr>
            <a:cxnSpLocks/>
          </p:cNvCxnSpPr>
          <p:nvPr/>
        </p:nvCxnSpPr>
        <p:spPr>
          <a:xfrm>
            <a:off x="2699792" y="4059659"/>
            <a:ext cx="828092" cy="0"/>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cxnSp>
        <p:nvCxnSpPr>
          <p:cNvPr id="38" name="Gerade Verbindung mit Pfeil 37">
            <a:extLst>
              <a:ext uri="{FF2B5EF4-FFF2-40B4-BE49-F238E27FC236}">
                <a16:creationId xmlns:a16="http://schemas.microsoft.com/office/drawing/2014/main" id="{3DEE85C4-2D72-4A6F-9C91-896BDB8C8E16}"/>
              </a:ext>
            </a:extLst>
          </p:cNvPr>
          <p:cNvCxnSpPr>
            <a:cxnSpLocks/>
            <a:endCxn id="7" idx="0"/>
          </p:cNvCxnSpPr>
          <p:nvPr/>
        </p:nvCxnSpPr>
        <p:spPr>
          <a:xfrm>
            <a:off x="1821401" y="3250385"/>
            <a:ext cx="0" cy="462874"/>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cxnSp>
        <p:nvCxnSpPr>
          <p:cNvPr id="42" name="Gerade Verbindung mit Pfeil 41">
            <a:extLst>
              <a:ext uri="{FF2B5EF4-FFF2-40B4-BE49-F238E27FC236}">
                <a16:creationId xmlns:a16="http://schemas.microsoft.com/office/drawing/2014/main" id="{BFFD225F-0D6B-4D65-A019-AB3D3ECB89A7}"/>
              </a:ext>
            </a:extLst>
          </p:cNvPr>
          <p:cNvCxnSpPr>
            <a:cxnSpLocks/>
          </p:cNvCxnSpPr>
          <p:nvPr/>
        </p:nvCxnSpPr>
        <p:spPr>
          <a:xfrm>
            <a:off x="6601474" y="3004585"/>
            <a:ext cx="0" cy="708674"/>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cxnSp>
        <p:nvCxnSpPr>
          <p:cNvPr id="45" name="Gerade Verbindung mit Pfeil 44">
            <a:extLst>
              <a:ext uri="{FF2B5EF4-FFF2-40B4-BE49-F238E27FC236}">
                <a16:creationId xmlns:a16="http://schemas.microsoft.com/office/drawing/2014/main" id="{E7A738F5-1E2E-4A2C-AED5-D703E286AE1E}"/>
              </a:ext>
            </a:extLst>
          </p:cNvPr>
          <p:cNvCxnSpPr>
            <a:cxnSpLocks/>
          </p:cNvCxnSpPr>
          <p:nvPr/>
        </p:nvCxnSpPr>
        <p:spPr>
          <a:xfrm>
            <a:off x="7812360" y="3129994"/>
            <a:ext cx="0" cy="598012"/>
          </a:xfrm>
          <a:prstGeom prst="straightConnector1">
            <a:avLst/>
          </a:prstGeom>
          <a:ln>
            <a:solidFill>
              <a:srgbClr val="0D2C5A"/>
            </a:solidFill>
            <a:tailEnd type="triangle"/>
          </a:ln>
        </p:spPr>
        <p:style>
          <a:lnRef idx="2">
            <a:schemeClr val="accent1"/>
          </a:lnRef>
          <a:fillRef idx="0">
            <a:schemeClr val="accent1"/>
          </a:fillRef>
          <a:effectRef idx="1">
            <a:schemeClr val="accent1"/>
          </a:effectRef>
          <a:fontRef idx="minor">
            <a:schemeClr val="tx1"/>
          </a:fontRef>
        </p:style>
      </p:cxnSp>
      <p:sp>
        <p:nvSpPr>
          <p:cNvPr id="21" name="Titel 1">
            <a:extLst>
              <a:ext uri="{FF2B5EF4-FFF2-40B4-BE49-F238E27FC236}">
                <a16:creationId xmlns:a16="http://schemas.microsoft.com/office/drawing/2014/main" id="{1B7C48CF-1534-48B0-B132-6A5942D85018}"/>
              </a:ext>
            </a:extLst>
          </p:cNvPr>
          <p:cNvSpPr>
            <a:spLocks noGrp="1"/>
          </p:cNvSpPr>
          <p:nvPr>
            <p:ph type="title"/>
          </p:nvPr>
        </p:nvSpPr>
        <p:spPr>
          <a:xfrm>
            <a:off x="1257300" y="1052736"/>
            <a:ext cx="7886700" cy="432048"/>
          </a:xfrm>
        </p:spPr>
        <p:txBody>
          <a:bodyPr/>
          <a:lstStyle/>
          <a:p>
            <a:pPr marL="457200" indent="-457200" algn="r">
              <a:buFont typeface="+mj-lt"/>
              <a:buAutoNum type="arabicPeriod" startAt="7"/>
            </a:pPr>
            <a:r>
              <a:rPr lang="de-DE" sz="2400" b="0" dirty="0">
                <a:solidFill>
                  <a:srgbClr val="0D2C5A"/>
                </a:solidFill>
              </a:rPr>
              <a:t>Allgemeine Didaktik</a:t>
            </a:r>
            <a:endParaRPr lang="de-DE" dirty="0"/>
          </a:p>
        </p:txBody>
      </p:sp>
    </p:spTree>
    <p:extLst>
      <p:ext uri="{BB962C8B-B14F-4D97-AF65-F5344CB8AC3E}">
        <p14:creationId xmlns:p14="http://schemas.microsoft.com/office/powerpoint/2010/main" val="2836274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2331F-A62B-48BD-B699-2E2EF18B880B}"/>
              </a:ext>
            </a:extLst>
          </p:cNvPr>
          <p:cNvSpPr>
            <a:spLocks noGrp="1"/>
          </p:cNvSpPr>
          <p:nvPr>
            <p:ph type="title"/>
          </p:nvPr>
        </p:nvSpPr>
        <p:spPr>
          <a:xfrm>
            <a:off x="489818" y="1662473"/>
            <a:ext cx="8164363" cy="758415"/>
          </a:xfrm>
        </p:spPr>
        <p:txBody>
          <a:bodyPr/>
          <a:lstStyle/>
          <a:p>
            <a:r>
              <a:rPr lang="de-DE" sz="2400" dirty="0">
                <a:solidFill>
                  <a:srgbClr val="0D2C5A"/>
                </a:solidFill>
                <a:latin typeface="Calibri" panose="020F0502020204030204" pitchFamily="34" charset="0"/>
              </a:rPr>
              <a:t>Aufgaben der Fachdidaktik nach Klafki (1976):</a:t>
            </a:r>
            <a:r>
              <a:rPr lang="de-DE" sz="2400" dirty="0">
                <a:latin typeface="Calibri" panose="020F0502020204030204" pitchFamily="34" charset="0"/>
              </a:rPr>
              <a:t/>
            </a:r>
            <a:br>
              <a:rPr lang="de-DE" sz="2400" dirty="0">
                <a:latin typeface="Calibri" panose="020F0502020204030204" pitchFamily="34" charset="0"/>
              </a:rPr>
            </a:br>
            <a:endParaRPr lang="de-DE" dirty="0"/>
          </a:p>
        </p:txBody>
      </p:sp>
      <p:sp>
        <p:nvSpPr>
          <p:cNvPr id="4" name="Foliennummernplatzhalter 3">
            <a:extLst>
              <a:ext uri="{FF2B5EF4-FFF2-40B4-BE49-F238E27FC236}">
                <a16:creationId xmlns:a16="http://schemas.microsoft.com/office/drawing/2014/main" id="{B644295C-E0CD-49C3-BF84-02AEC36C175E}"/>
              </a:ext>
            </a:extLst>
          </p:cNvPr>
          <p:cNvSpPr>
            <a:spLocks noGrp="1"/>
          </p:cNvSpPr>
          <p:nvPr>
            <p:ph type="sldNum" sz="quarter" idx="4"/>
          </p:nvPr>
        </p:nvSpPr>
        <p:spPr/>
        <p:txBody>
          <a:bodyPr/>
          <a:lstStyle/>
          <a:p>
            <a:fld id="{80820C91-F7CE-483F-AA17-44F7CB82C640}" type="slidenum">
              <a:rPr lang="de-DE" smtClean="0"/>
              <a:pPr/>
              <a:t>93</a:t>
            </a:fld>
            <a:endParaRPr lang="de-DE" dirty="0"/>
          </a:p>
        </p:txBody>
      </p:sp>
      <p:sp>
        <p:nvSpPr>
          <p:cNvPr id="5" name="Fußzeilenplatzhalter 4">
            <a:extLst>
              <a:ext uri="{FF2B5EF4-FFF2-40B4-BE49-F238E27FC236}">
                <a16:creationId xmlns:a16="http://schemas.microsoft.com/office/drawing/2014/main" id="{2D14203F-FE90-4478-AE00-5522AC62F306}"/>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8" name="Textfeld 7">
            <a:extLst>
              <a:ext uri="{FF2B5EF4-FFF2-40B4-BE49-F238E27FC236}">
                <a16:creationId xmlns:a16="http://schemas.microsoft.com/office/drawing/2014/main" id="{EEFA032D-B28B-4B17-9CB8-91428086F15A}"/>
              </a:ext>
            </a:extLst>
          </p:cNvPr>
          <p:cNvSpPr txBox="1"/>
          <p:nvPr/>
        </p:nvSpPr>
        <p:spPr>
          <a:xfrm>
            <a:off x="489819" y="2276872"/>
            <a:ext cx="8164362" cy="3785652"/>
          </a:xfrm>
          <a:prstGeom prst="rect">
            <a:avLst/>
          </a:prstGeom>
          <a:noFill/>
        </p:spPr>
        <p:txBody>
          <a:bodyPr wrap="square" rtlCol="0">
            <a:spAutoFit/>
          </a:bodyPr>
          <a:lstStyle/>
          <a:p>
            <a:pPr marL="457200" indent="-457200">
              <a:spcAft>
                <a:spcPts val="1200"/>
              </a:spcAft>
              <a:buFont typeface="+mj-lt"/>
              <a:buAutoNum type="arabicPeriod"/>
              <a:defRPr/>
            </a:pPr>
            <a:r>
              <a:rPr lang="de-DE" sz="2000" dirty="0">
                <a:solidFill>
                  <a:srgbClr val="0D2C5A"/>
                </a:solidFill>
                <a:latin typeface="Calibri" panose="020F0502020204030204" pitchFamily="34" charset="0"/>
              </a:rPr>
              <a:t>Zielbestimmung, Inhaltsauswahl und Auseinandersetzung mit Organisationsformen unterrichtlichen Lehrens und Lernens eines Faches.</a:t>
            </a:r>
          </a:p>
          <a:p>
            <a:pPr marL="457200" indent="-457200">
              <a:spcAft>
                <a:spcPts val="1200"/>
              </a:spcAft>
              <a:buFont typeface="+mj-lt"/>
              <a:buAutoNum type="arabicPeriod"/>
              <a:defRPr/>
            </a:pPr>
            <a:r>
              <a:rPr lang="de-DE" sz="2000" dirty="0">
                <a:solidFill>
                  <a:srgbClr val="0D2C5A"/>
                </a:solidFill>
                <a:latin typeface="Calibri" panose="020F0502020204030204" pitchFamily="34" charset="0"/>
              </a:rPr>
              <a:t>Analyse der Lehr- und Lernvorgänge in einem Fach.</a:t>
            </a:r>
          </a:p>
          <a:p>
            <a:pPr marL="457200" indent="-457200">
              <a:spcAft>
                <a:spcPts val="1200"/>
              </a:spcAft>
              <a:buFont typeface="+mj-lt"/>
              <a:buAutoNum type="arabicPeriod"/>
              <a:defRPr/>
            </a:pPr>
            <a:r>
              <a:rPr lang="de-DE" sz="2000" dirty="0">
                <a:solidFill>
                  <a:srgbClr val="0D2C5A"/>
                </a:solidFill>
                <a:latin typeface="Calibri" panose="020F0502020204030204" pitchFamily="34" charset="0"/>
              </a:rPr>
              <a:t>Analyse und Reflexion der gesellschaftlichen Voraussetzungen und Wirkungen des Schulfaches und der Stellung des Faches im Gesamtzusammenhang Schule.</a:t>
            </a:r>
          </a:p>
          <a:p>
            <a:pPr marL="457200" indent="-457200">
              <a:spcAft>
                <a:spcPts val="1200"/>
              </a:spcAft>
              <a:buFont typeface="+mj-lt"/>
              <a:buAutoNum type="arabicPeriod"/>
              <a:defRPr/>
            </a:pPr>
            <a:r>
              <a:rPr lang="de-DE" sz="2000" dirty="0">
                <a:solidFill>
                  <a:srgbClr val="0D2C5A"/>
                </a:solidFill>
                <a:latin typeface="Calibri" panose="020F0502020204030204" pitchFamily="34" charset="0"/>
              </a:rPr>
              <a:t>Analyse und Reflexion der historischen Bedingungen bei der Einführung des Schulfaches und für die weitere Entwicklung.</a:t>
            </a:r>
          </a:p>
          <a:p>
            <a:pPr marL="457200" indent="-457200">
              <a:spcAft>
                <a:spcPts val="1200"/>
              </a:spcAft>
              <a:buFont typeface="+mj-lt"/>
              <a:buAutoNum type="arabicPeriod"/>
              <a:defRPr/>
            </a:pPr>
            <a:r>
              <a:rPr lang="de-DE" sz="2000" dirty="0">
                <a:solidFill>
                  <a:srgbClr val="0D2C5A"/>
                </a:solidFill>
                <a:latin typeface="Calibri" panose="020F0502020204030204" pitchFamily="34" charset="0"/>
              </a:rPr>
              <a:t>Bestimmung des Verhältnisses des Lernbereichs zu den korrespondierenden Fachwissenschaften.</a:t>
            </a:r>
            <a:endParaRPr lang="de-DE" altLang="de-DE" sz="2000" kern="0" dirty="0">
              <a:solidFill>
                <a:srgbClr val="0D2C5A"/>
              </a:solidFill>
              <a:latin typeface="Calibri" panose="020F0502020204030204" pitchFamily="34" charset="0"/>
            </a:endParaRPr>
          </a:p>
        </p:txBody>
      </p:sp>
      <p:sp>
        <p:nvSpPr>
          <p:cNvPr id="9" name="Titel 1">
            <a:extLst>
              <a:ext uri="{FF2B5EF4-FFF2-40B4-BE49-F238E27FC236}">
                <a16:creationId xmlns:a16="http://schemas.microsoft.com/office/drawing/2014/main" id="{5B2ABEAC-7868-4E52-B777-4F6C5C2A29B0}"/>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a:solidFill>
                  <a:srgbClr val="0D2C5A"/>
                </a:solidFill>
              </a:rPr>
              <a:t>Allgemeine Didaktik</a:t>
            </a:r>
            <a:endParaRPr lang="de-DE" dirty="0"/>
          </a:p>
        </p:txBody>
      </p:sp>
    </p:spTree>
    <p:extLst>
      <p:ext uri="{BB962C8B-B14F-4D97-AF65-F5344CB8AC3E}">
        <p14:creationId xmlns:p14="http://schemas.microsoft.com/office/powerpoint/2010/main" val="3936920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009539FE-F206-4854-B7D3-15FFF92F0A42}"/>
              </a:ext>
            </a:extLst>
          </p:cNvPr>
          <p:cNvPicPr>
            <a:picLocks noChangeAspect="1"/>
          </p:cNvPicPr>
          <p:nvPr/>
        </p:nvPicPr>
        <p:blipFill rotWithShape="1">
          <a:blip r:embed="rId2"/>
          <a:srcRect l="12056" t="5901" r="9135" b="9981"/>
          <a:stretch/>
        </p:blipFill>
        <p:spPr>
          <a:xfrm>
            <a:off x="319429" y="4005064"/>
            <a:ext cx="2380363" cy="2476312"/>
          </a:xfrm>
          <a:prstGeom prst="rect">
            <a:avLst/>
          </a:prstGeom>
        </p:spPr>
      </p:pic>
      <p:sp>
        <p:nvSpPr>
          <p:cNvPr id="3" name="Inhaltsplatzhalter 2">
            <a:extLst>
              <a:ext uri="{FF2B5EF4-FFF2-40B4-BE49-F238E27FC236}">
                <a16:creationId xmlns:a16="http://schemas.microsoft.com/office/drawing/2014/main" id="{93E37C82-11FF-4F34-B0E3-6E095D339872}"/>
              </a:ext>
            </a:extLst>
          </p:cNvPr>
          <p:cNvSpPr>
            <a:spLocks noGrp="1"/>
          </p:cNvSpPr>
          <p:nvPr>
            <p:ph idx="1"/>
          </p:nvPr>
        </p:nvSpPr>
        <p:spPr>
          <a:xfrm>
            <a:off x="628650" y="2708920"/>
            <a:ext cx="7886700" cy="1728192"/>
          </a:xfr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anchor="ctr">
            <a:normAutofit fontScale="92500"/>
          </a:bodyPr>
          <a:lstStyle/>
          <a:p>
            <a:pPr indent="0" algn="ctr"/>
            <a:r>
              <a:rPr lang="de-DE" sz="2800" dirty="0">
                <a:solidFill>
                  <a:srgbClr val="0D2C5A"/>
                </a:solidFill>
              </a:rPr>
              <a:t>Überlegen Sie, inwiefern sich Herausforderungen für </a:t>
            </a:r>
            <a:br>
              <a:rPr lang="de-DE" sz="2800" dirty="0">
                <a:solidFill>
                  <a:srgbClr val="0D2C5A"/>
                </a:solidFill>
              </a:rPr>
            </a:br>
            <a:r>
              <a:rPr lang="de-DE" sz="2800" dirty="0">
                <a:solidFill>
                  <a:srgbClr val="0D2C5A"/>
                </a:solidFill>
              </a:rPr>
              <a:t>Ihre Tätigkeit als Pädagogin/Pädagoge ergeben, wenn Sie „Wald“ als eigenes (fach-)didaktisches Handlungsfeld verstehen? </a:t>
            </a:r>
          </a:p>
        </p:txBody>
      </p:sp>
      <p:sp>
        <p:nvSpPr>
          <p:cNvPr id="4" name="Foliennummernplatzhalter 3">
            <a:extLst>
              <a:ext uri="{FF2B5EF4-FFF2-40B4-BE49-F238E27FC236}">
                <a16:creationId xmlns:a16="http://schemas.microsoft.com/office/drawing/2014/main" id="{2CEB6DB2-EB1B-4BFD-9912-BE0FFDB609EA}"/>
              </a:ext>
            </a:extLst>
          </p:cNvPr>
          <p:cNvSpPr>
            <a:spLocks noGrp="1"/>
          </p:cNvSpPr>
          <p:nvPr>
            <p:ph type="sldNum" sz="quarter" idx="4"/>
          </p:nvPr>
        </p:nvSpPr>
        <p:spPr/>
        <p:txBody>
          <a:bodyPr/>
          <a:lstStyle/>
          <a:p>
            <a:fld id="{80820C91-F7CE-483F-AA17-44F7CB82C640}" type="slidenum">
              <a:rPr lang="de-DE" smtClean="0"/>
              <a:pPr/>
              <a:t>94</a:t>
            </a:fld>
            <a:endParaRPr lang="de-DE" dirty="0"/>
          </a:p>
        </p:txBody>
      </p:sp>
      <p:sp>
        <p:nvSpPr>
          <p:cNvPr id="5" name="Fußzeilenplatzhalter 4">
            <a:extLst>
              <a:ext uri="{FF2B5EF4-FFF2-40B4-BE49-F238E27FC236}">
                <a16:creationId xmlns:a16="http://schemas.microsoft.com/office/drawing/2014/main" id="{B68B671D-E3C2-4E9B-A036-9CB53BFE237E}"/>
              </a:ext>
            </a:extLst>
          </p:cNvPr>
          <p:cNvSpPr>
            <a:spLocks noGrp="1"/>
          </p:cNvSpPr>
          <p:nvPr>
            <p:ph type="ftr" sz="quarter" idx="3"/>
          </p:nvPr>
        </p:nvSpPr>
        <p:spPr/>
        <p:txBody>
          <a:bodyPr/>
          <a:lstStyle/>
          <a:p>
            <a:endParaRPr lang="de-DE"/>
          </a:p>
          <a:p>
            <a:r>
              <a:rPr lang="de-DE"/>
              <a:t>Prof. Dr. Björn Egbert</a:t>
            </a:r>
            <a:br>
              <a:rPr lang="de-DE"/>
            </a:br>
            <a:r>
              <a:rPr lang="de-DE"/>
              <a:t>egbert@uni-potsdam.de</a:t>
            </a:r>
          </a:p>
          <a:p>
            <a:endParaRPr lang="de-DE" dirty="0"/>
          </a:p>
        </p:txBody>
      </p:sp>
      <p:sp>
        <p:nvSpPr>
          <p:cNvPr id="7" name="Titel 6">
            <a:extLst>
              <a:ext uri="{FF2B5EF4-FFF2-40B4-BE49-F238E27FC236}">
                <a16:creationId xmlns:a16="http://schemas.microsoft.com/office/drawing/2014/main" id="{40F3667A-7599-4715-8E5F-5099471115C6}"/>
              </a:ext>
            </a:extLst>
          </p:cNvPr>
          <p:cNvSpPr>
            <a:spLocks noGrp="1"/>
          </p:cNvSpPr>
          <p:nvPr>
            <p:ph type="title"/>
          </p:nvPr>
        </p:nvSpPr>
        <p:spPr>
          <a:xfrm>
            <a:off x="1257300" y="1052736"/>
            <a:ext cx="7886700" cy="576064"/>
          </a:xfrm>
        </p:spPr>
        <p:txBody>
          <a:bodyPr/>
          <a:lstStyle/>
          <a:p>
            <a:pPr algn="r"/>
            <a:r>
              <a:rPr lang="de-DE" altLang="de-DE" sz="2400" b="0" kern="0" dirty="0">
                <a:solidFill>
                  <a:srgbClr val="002060"/>
                </a:solidFill>
                <a:latin typeface="Calibri" panose="020F0502020204030204" pitchFamily="34" charset="0"/>
                <a:ea typeface="+mj-ea"/>
                <a:cs typeface="+mj-cs"/>
              </a:rPr>
              <a:t>Überlegen Sie mal!</a:t>
            </a:r>
            <a:endParaRPr lang="de-DE" dirty="0"/>
          </a:p>
        </p:txBody>
      </p:sp>
      <p:sp>
        <p:nvSpPr>
          <p:cNvPr id="8" name="Textfeld 7">
            <a:extLst>
              <a:ext uri="{FF2B5EF4-FFF2-40B4-BE49-F238E27FC236}">
                <a16:creationId xmlns:a16="http://schemas.microsoft.com/office/drawing/2014/main" id="{4903D0B4-9C83-42A8-AD1D-A576AB3EFBDB}"/>
              </a:ext>
            </a:extLst>
          </p:cNvPr>
          <p:cNvSpPr txBox="1"/>
          <p:nvPr/>
        </p:nvSpPr>
        <p:spPr>
          <a:xfrm>
            <a:off x="6444208" y="2380818"/>
            <a:ext cx="2196850" cy="400110"/>
          </a:xfrm>
          <a:prstGeom prst="rect">
            <a:avLst/>
          </a:prstGeom>
          <a:noFill/>
        </p:spPr>
        <p:txBody>
          <a:bodyPr wrap="square" rtlCol="0">
            <a:spAutoFit/>
          </a:bodyPr>
          <a:lstStyle/>
          <a:p>
            <a:pPr algn="ctr"/>
            <a:r>
              <a:rPr lang="de-DE" sz="2000" b="1" dirty="0">
                <a:solidFill>
                  <a:srgbClr val="F59C00"/>
                </a:solidFill>
              </a:rPr>
              <a:t>10 min Diskussion</a:t>
            </a:r>
          </a:p>
        </p:txBody>
      </p:sp>
      <p:pic>
        <p:nvPicPr>
          <p:cNvPr id="9" name="Grafik 8">
            <a:extLst>
              <a:ext uri="{FF2B5EF4-FFF2-40B4-BE49-F238E27FC236}">
                <a16:creationId xmlns:a16="http://schemas.microsoft.com/office/drawing/2014/main" id="{5ACBA8A3-AB9F-4D10-B003-60CA3479549C}"/>
              </a:ext>
            </a:extLst>
          </p:cNvPr>
          <p:cNvPicPr>
            <a:picLocks noChangeAspect="1"/>
          </p:cNvPicPr>
          <p:nvPr/>
        </p:nvPicPr>
        <p:blipFill>
          <a:blip r:embed="rId3"/>
          <a:stretch>
            <a:fillRect/>
          </a:stretch>
        </p:blipFill>
        <p:spPr>
          <a:xfrm>
            <a:off x="6804248" y="4005064"/>
            <a:ext cx="2114007" cy="21895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43680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B644295C-E0CD-49C3-BF84-02AEC36C175E}"/>
              </a:ext>
            </a:extLst>
          </p:cNvPr>
          <p:cNvSpPr>
            <a:spLocks noGrp="1"/>
          </p:cNvSpPr>
          <p:nvPr>
            <p:ph type="sldNum" sz="quarter" idx="4"/>
          </p:nvPr>
        </p:nvSpPr>
        <p:spPr/>
        <p:txBody>
          <a:bodyPr/>
          <a:lstStyle/>
          <a:p>
            <a:fld id="{80820C91-F7CE-483F-AA17-44F7CB82C640}" type="slidenum">
              <a:rPr lang="de-DE" smtClean="0"/>
              <a:pPr/>
              <a:t>95</a:t>
            </a:fld>
            <a:endParaRPr lang="de-DE" dirty="0"/>
          </a:p>
        </p:txBody>
      </p:sp>
      <p:sp>
        <p:nvSpPr>
          <p:cNvPr id="5" name="Fußzeilenplatzhalter 4">
            <a:extLst>
              <a:ext uri="{FF2B5EF4-FFF2-40B4-BE49-F238E27FC236}">
                <a16:creationId xmlns:a16="http://schemas.microsoft.com/office/drawing/2014/main" id="{2D14203F-FE90-4478-AE00-5522AC62F306}"/>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6" name="Textfeld 5">
            <a:extLst>
              <a:ext uri="{FF2B5EF4-FFF2-40B4-BE49-F238E27FC236}">
                <a16:creationId xmlns:a16="http://schemas.microsoft.com/office/drawing/2014/main" id="{335C53A2-340D-48AF-8361-9B24A54DA8F1}"/>
              </a:ext>
            </a:extLst>
          </p:cNvPr>
          <p:cNvSpPr txBox="1"/>
          <p:nvPr/>
        </p:nvSpPr>
        <p:spPr>
          <a:xfrm>
            <a:off x="552053" y="1923277"/>
            <a:ext cx="7404323" cy="590931"/>
          </a:xfrm>
          <a:prstGeom prst="rect">
            <a:avLst/>
          </a:prstGeom>
          <a:noFill/>
        </p:spPr>
        <p:txBody>
          <a:bodyPr wrap="square" rtlCol="0">
            <a:spAutoFit/>
          </a:bodyPr>
          <a:lstStyle/>
          <a:p>
            <a:pPr marL="571500" indent="-571500" eaLnBrk="1" hangingPunct="1">
              <a:lnSpc>
                <a:spcPct val="90000"/>
              </a:lnSpc>
              <a:buFont typeface="Wingdings" panose="05000000000000000000" pitchFamily="2" charset="2"/>
              <a:buNone/>
              <a:defRPr/>
            </a:pPr>
            <a:r>
              <a:rPr lang="de-DE" altLang="de-DE" sz="1800" b="0" kern="0" dirty="0">
                <a:solidFill>
                  <a:srgbClr val="014260"/>
                </a:solidFill>
                <a:latin typeface="Calibri" panose="020F0502020204030204" pitchFamily="34" charset="0"/>
                <a:ea typeface="+mn-ea"/>
                <a:cs typeface="+mn-cs"/>
              </a:rPr>
              <a:t/>
            </a:r>
            <a:br>
              <a:rPr lang="de-DE" altLang="de-DE" sz="1800" b="0" kern="0" dirty="0">
                <a:solidFill>
                  <a:srgbClr val="014260"/>
                </a:solidFill>
                <a:latin typeface="Calibri" panose="020F0502020204030204" pitchFamily="34" charset="0"/>
                <a:ea typeface="+mn-ea"/>
                <a:cs typeface="+mn-cs"/>
              </a:rPr>
            </a:br>
            <a:endParaRPr lang="de-DE" altLang="de-DE" kern="0" dirty="0">
              <a:solidFill>
                <a:srgbClr val="0D2C5A"/>
              </a:solidFill>
              <a:latin typeface="Calibri" panose="020F0502020204030204" pitchFamily="34" charset="0"/>
            </a:endParaRPr>
          </a:p>
        </p:txBody>
      </p:sp>
      <p:sp>
        <p:nvSpPr>
          <p:cNvPr id="8" name="Textfeld 7">
            <a:extLst>
              <a:ext uri="{FF2B5EF4-FFF2-40B4-BE49-F238E27FC236}">
                <a16:creationId xmlns:a16="http://schemas.microsoft.com/office/drawing/2014/main" id="{EEFA032D-B28B-4B17-9CB8-91428086F15A}"/>
              </a:ext>
            </a:extLst>
          </p:cNvPr>
          <p:cNvSpPr txBox="1"/>
          <p:nvPr/>
        </p:nvSpPr>
        <p:spPr>
          <a:xfrm>
            <a:off x="803446" y="2616854"/>
            <a:ext cx="7537108" cy="2308324"/>
          </a:xfrm>
          <a:prstGeom prst="rect">
            <a:avLst/>
          </a:prstGeom>
          <a:noFill/>
        </p:spPr>
        <p:txBody>
          <a:bodyPr wrap="square" rtlCol="0">
            <a:spAutoFit/>
          </a:bodyPr>
          <a:lstStyle/>
          <a:p>
            <a:pPr marL="571500" indent="-571500" eaLnBrk="1" hangingPunct="1">
              <a:lnSpc>
                <a:spcPct val="90000"/>
              </a:lnSpc>
              <a:buFont typeface="Wingdings" panose="05000000000000000000" pitchFamily="2" charset="2"/>
              <a:buChar char="Ø"/>
              <a:defRPr/>
            </a:pPr>
            <a:r>
              <a:rPr lang="de-DE" sz="2000" dirty="0">
                <a:solidFill>
                  <a:srgbClr val="0D2C5A"/>
                </a:solidFill>
                <a:latin typeface="Calibri" panose="020F0502020204030204" pitchFamily="34" charset="0"/>
              </a:rPr>
              <a:t>Bildung ist </a:t>
            </a:r>
          </a:p>
          <a:p>
            <a:pPr marL="900000" lvl="2" indent="-216000">
              <a:lnSpc>
                <a:spcPct val="90000"/>
              </a:lnSpc>
              <a:buFont typeface="Symbol" panose="05050102010706020507" pitchFamily="18" charset="2"/>
              <a:buChar char="-"/>
              <a:defRPr/>
            </a:pPr>
            <a:r>
              <a:rPr lang="de-DE" sz="2000" dirty="0">
                <a:solidFill>
                  <a:srgbClr val="0D2C5A"/>
                </a:solidFill>
                <a:latin typeface="Calibri" panose="020F0502020204030204" pitchFamily="34" charset="0"/>
              </a:rPr>
              <a:t>Aneignung menschlicher Kultur </a:t>
            </a:r>
            <a:r>
              <a:rPr lang="de-DE" sz="1050" dirty="0">
                <a:solidFill>
                  <a:srgbClr val="0D2C5A"/>
                </a:solidFill>
                <a:latin typeface="Calibri" panose="020F0502020204030204" pitchFamily="34" charset="0"/>
              </a:rPr>
              <a:t>(vgl. auch Faust-</a:t>
            </a:r>
            <a:r>
              <a:rPr lang="de-DE" sz="1050" dirty="0" err="1">
                <a:solidFill>
                  <a:srgbClr val="0D2C5A"/>
                </a:solidFill>
                <a:latin typeface="Calibri" panose="020F0502020204030204" pitchFamily="34" charset="0"/>
              </a:rPr>
              <a:t>Siehl</a:t>
            </a:r>
            <a:r>
              <a:rPr lang="de-DE" sz="1050" dirty="0">
                <a:solidFill>
                  <a:srgbClr val="0D2C5A"/>
                </a:solidFill>
                <a:latin typeface="Calibri" panose="020F0502020204030204" pitchFamily="34" charset="0"/>
              </a:rPr>
              <a:t> u.a., 1996)</a:t>
            </a:r>
            <a:r>
              <a:rPr lang="de-DE" sz="2000" dirty="0">
                <a:solidFill>
                  <a:srgbClr val="0D2C5A"/>
                </a:solidFill>
                <a:latin typeface="Calibri" panose="020F0502020204030204" pitchFamily="34" charset="0"/>
              </a:rPr>
              <a:t> </a:t>
            </a:r>
          </a:p>
          <a:p>
            <a:pPr marL="900000" lvl="2" indent="-216000">
              <a:lnSpc>
                <a:spcPct val="90000"/>
              </a:lnSpc>
              <a:buFont typeface="Symbol" panose="05050102010706020507" pitchFamily="18" charset="2"/>
              <a:buChar char="-"/>
              <a:defRPr/>
            </a:pPr>
            <a:r>
              <a:rPr lang="de-DE" sz="2000" dirty="0">
                <a:solidFill>
                  <a:srgbClr val="0D2C5A"/>
                </a:solidFill>
                <a:latin typeface="Calibri" panose="020F0502020204030204" pitchFamily="34" charset="0"/>
              </a:rPr>
              <a:t>kulturelle Menschwerdung (</a:t>
            </a:r>
            <a:r>
              <a:rPr lang="de-DE" sz="2000" dirty="0" err="1">
                <a:solidFill>
                  <a:srgbClr val="0D2C5A"/>
                </a:solidFill>
                <a:latin typeface="Calibri" panose="020F0502020204030204" pitchFamily="34" charset="0"/>
              </a:rPr>
              <a:t>Erschlossenheit</a:t>
            </a:r>
            <a:r>
              <a:rPr lang="de-DE" sz="2000" dirty="0">
                <a:solidFill>
                  <a:srgbClr val="0D2C5A"/>
                </a:solidFill>
                <a:latin typeface="Calibri" panose="020F0502020204030204" pitchFamily="34" charset="0"/>
              </a:rPr>
              <a:t> der Wirklichkeit für einen Menschen und </a:t>
            </a:r>
            <a:r>
              <a:rPr lang="de-DE" sz="2000" dirty="0" err="1">
                <a:solidFill>
                  <a:srgbClr val="0D2C5A"/>
                </a:solidFill>
                <a:latin typeface="Calibri" panose="020F0502020204030204" pitchFamily="34" charset="0"/>
              </a:rPr>
              <a:t>Erschlossensein</a:t>
            </a:r>
            <a:r>
              <a:rPr lang="de-DE" sz="2000" dirty="0">
                <a:solidFill>
                  <a:srgbClr val="0D2C5A"/>
                </a:solidFill>
                <a:latin typeface="Calibri" panose="020F0502020204030204" pitchFamily="34" charset="0"/>
              </a:rPr>
              <a:t> des Menschen für diese seine Wirklichkeit = kategoriale Bildung, Klafki, 1978) </a:t>
            </a:r>
          </a:p>
          <a:p>
            <a:pPr marL="571500" indent="-571500" eaLnBrk="1" hangingPunct="1">
              <a:lnSpc>
                <a:spcPct val="90000"/>
              </a:lnSpc>
              <a:buFont typeface="Wingdings" panose="05000000000000000000" pitchFamily="2" charset="2"/>
              <a:buChar char="Ø"/>
              <a:defRPr/>
            </a:pPr>
            <a:endParaRPr lang="de-DE" sz="2000" dirty="0">
              <a:solidFill>
                <a:srgbClr val="0D2C5A"/>
              </a:solidFill>
              <a:latin typeface="Calibri" panose="020F0502020204030204" pitchFamily="34" charset="0"/>
            </a:endParaRPr>
          </a:p>
          <a:p>
            <a:pPr marL="571500" indent="-571500" eaLnBrk="1" hangingPunct="1">
              <a:lnSpc>
                <a:spcPct val="90000"/>
              </a:lnSpc>
              <a:buFont typeface="Wingdings" panose="05000000000000000000" pitchFamily="2" charset="2"/>
              <a:buChar char="Ø"/>
              <a:defRPr/>
            </a:pPr>
            <a:r>
              <a:rPr lang="de-DE" sz="2000" dirty="0">
                <a:solidFill>
                  <a:srgbClr val="0D2C5A"/>
                </a:solidFill>
                <a:latin typeface="Calibri" panose="020F0502020204030204" pitchFamily="34" charset="0"/>
              </a:rPr>
              <a:t>Unterricht soll ‚In der Welt sein‘ der Kinder fördern, verbindet Anforderungen der Gesellschaft und des Individuums </a:t>
            </a:r>
          </a:p>
        </p:txBody>
      </p:sp>
      <p:sp>
        <p:nvSpPr>
          <p:cNvPr id="10" name="Inhaltsplatzhalter 2">
            <a:extLst>
              <a:ext uri="{FF2B5EF4-FFF2-40B4-BE49-F238E27FC236}">
                <a16:creationId xmlns:a16="http://schemas.microsoft.com/office/drawing/2014/main" id="{3E997D8D-A868-4EDE-96D3-251A1B6680E6}"/>
              </a:ext>
            </a:extLst>
          </p:cNvPr>
          <p:cNvSpPr txBox="1">
            <a:spLocks/>
          </p:cNvSpPr>
          <p:nvPr/>
        </p:nvSpPr>
        <p:spPr>
          <a:xfrm>
            <a:off x="539552" y="1844825"/>
            <a:ext cx="7975798" cy="4320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200" u="sng" dirty="0">
                <a:solidFill>
                  <a:srgbClr val="0D2C5A"/>
                </a:solidFill>
                <a:latin typeface="+mn-lt"/>
              </a:rPr>
              <a:t>Bildung als Allgemeinbildung</a:t>
            </a:r>
          </a:p>
        </p:txBody>
      </p:sp>
      <p:sp>
        <p:nvSpPr>
          <p:cNvPr id="11" name="Titel 1">
            <a:extLst>
              <a:ext uri="{FF2B5EF4-FFF2-40B4-BE49-F238E27FC236}">
                <a16:creationId xmlns:a16="http://schemas.microsoft.com/office/drawing/2014/main" id="{4DADB6C0-C995-4D78-B907-E42431526E61}"/>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17013648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2331F-A62B-48BD-B699-2E2EF18B880B}"/>
              </a:ext>
            </a:extLst>
          </p:cNvPr>
          <p:cNvSpPr>
            <a:spLocks noGrp="1"/>
          </p:cNvSpPr>
          <p:nvPr>
            <p:ph type="title"/>
          </p:nvPr>
        </p:nvSpPr>
        <p:spPr>
          <a:xfrm>
            <a:off x="395536" y="1518456"/>
            <a:ext cx="8352928" cy="404821"/>
          </a:xfrm>
        </p:spPr>
        <p:txBody>
          <a:bodyPr/>
          <a:lstStyle/>
          <a:p>
            <a:r>
              <a:rPr lang="de-DE" altLang="de-DE" dirty="0">
                <a:solidFill>
                  <a:srgbClr val="51822F"/>
                </a:solidFill>
                <a:latin typeface="Calibri" panose="020F0502020204030204" pitchFamily="34" charset="0"/>
              </a:rPr>
              <a:t>Grundlegende Bildung bzw. Allgemeinbildung:</a:t>
            </a:r>
            <a:endParaRPr lang="de-DE" dirty="0">
              <a:solidFill>
                <a:srgbClr val="0D2C5A"/>
              </a:solidFill>
            </a:endParaRPr>
          </a:p>
        </p:txBody>
      </p:sp>
      <p:sp>
        <p:nvSpPr>
          <p:cNvPr id="4" name="Foliennummernplatzhalter 3">
            <a:extLst>
              <a:ext uri="{FF2B5EF4-FFF2-40B4-BE49-F238E27FC236}">
                <a16:creationId xmlns:a16="http://schemas.microsoft.com/office/drawing/2014/main" id="{B644295C-E0CD-49C3-BF84-02AEC36C175E}"/>
              </a:ext>
            </a:extLst>
          </p:cNvPr>
          <p:cNvSpPr>
            <a:spLocks noGrp="1"/>
          </p:cNvSpPr>
          <p:nvPr>
            <p:ph type="sldNum" sz="quarter" idx="4"/>
          </p:nvPr>
        </p:nvSpPr>
        <p:spPr/>
        <p:txBody>
          <a:bodyPr/>
          <a:lstStyle/>
          <a:p>
            <a:fld id="{80820C91-F7CE-483F-AA17-44F7CB82C640}" type="slidenum">
              <a:rPr lang="de-DE" smtClean="0"/>
              <a:pPr/>
              <a:t>96</a:t>
            </a:fld>
            <a:endParaRPr lang="de-DE" dirty="0"/>
          </a:p>
        </p:txBody>
      </p:sp>
      <p:sp>
        <p:nvSpPr>
          <p:cNvPr id="5" name="Fußzeilenplatzhalter 4">
            <a:extLst>
              <a:ext uri="{FF2B5EF4-FFF2-40B4-BE49-F238E27FC236}">
                <a16:creationId xmlns:a16="http://schemas.microsoft.com/office/drawing/2014/main" id="{2D14203F-FE90-4478-AE00-5522AC62F306}"/>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6" name="Textfeld 5">
            <a:extLst>
              <a:ext uri="{FF2B5EF4-FFF2-40B4-BE49-F238E27FC236}">
                <a16:creationId xmlns:a16="http://schemas.microsoft.com/office/drawing/2014/main" id="{335C53A2-340D-48AF-8361-9B24A54DA8F1}"/>
              </a:ext>
            </a:extLst>
          </p:cNvPr>
          <p:cNvSpPr txBox="1"/>
          <p:nvPr/>
        </p:nvSpPr>
        <p:spPr>
          <a:xfrm>
            <a:off x="552053" y="1923277"/>
            <a:ext cx="7404323" cy="590931"/>
          </a:xfrm>
          <a:prstGeom prst="rect">
            <a:avLst/>
          </a:prstGeom>
          <a:noFill/>
        </p:spPr>
        <p:txBody>
          <a:bodyPr wrap="square" rtlCol="0">
            <a:spAutoFit/>
          </a:bodyPr>
          <a:lstStyle/>
          <a:p>
            <a:pPr marL="571500" indent="-571500" eaLnBrk="1" hangingPunct="1">
              <a:lnSpc>
                <a:spcPct val="90000"/>
              </a:lnSpc>
              <a:buFont typeface="Wingdings" panose="05000000000000000000" pitchFamily="2" charset="2"/>
              <a:buNone/>
              <a:defRPr/>
            </a:pPr>
            <a:r>
              <a:rPr lang="de-DE" altLang="de-DE" sz="1800" b="0" kern="0" dirty="0">
                <a:solidFill>
                  <a:srgbClr val="014260"/>
                </a:solidFill>
                <a:latin typeface="Calibri" panose="020F0502020204030204" pitchFamily="34" charset="0"/>
                <a:ea typeface="+mn-ea"/>
                <a:cs typeface="+mn-cs"/>
              </a:rPr>
              <a:t/>
            </a:r>
            <a:br>
              <a:rPr lang="de-DE" altLang="de-DE" sz="1800" b="0" kern="0" dirty="0">
                <a:solidFill>
                  <a:srgbClr val="014260"/>
                </a:solidFill>
                <a:latin typeface="Calibri" panose="020F0502020204030204" pitchFamily="34" charset="0"/>
                <a:ea typeface="+mn-ea"/>
                <a:cs typeface="+mn-cs"/>
              </a:rPr>
            </a:br>
            <a:endParaRPr lang="de-DE" altLang="de-DE" kern="0" dirty="0">
              <a:solidFill>
                <a:srgbClr val="0D2C5A"/>
              </a:solidFill>
              <a:latin typeface="Calibri" panose="020F0502020204030204" pitchFamily="34" charset="0"/>
            </a:endParaRPr>
          </a:p>
        </p:txBody>
      </p:sp>
      <p:sp>
        <p:nvSpPr>
          <p:cNvPr id="3" name="Textfeld 2">
            <a:extLst>
              <a:ext uri="{FF2B5EF4-FFF2-40B4-BE49-F238E27FC236}">
                <a16:creationId xmlns:a16="http://schemas.microsoft.com/office/drawing/2014/main" id="{F754B833-BC9E-45D9-9AA9-A0F85C415ADA}"/>
              </a:ext>
            </a:extLst>
          </p:cNvPr>
          <p:cNvSpPr txBox="1"/>
          <p:nvPr/>
        </p:nvSpPr>
        <p:spPr>
          <a:xfrm>
            <a:off x="552053" y="2132856"/>
            <a:ext cx="8039894" cy="4210383"/>
          </a:xfrm>
          <a:prstGeom prst="rect">
            <a:avLst/>
          </a:prstGeom>
          <a:noFill/>
        </p:spPr>
        <p:txBody>
          <a:bodyPr wrap="square" rtlCol="0">
            <a:spAutoFit/>
          </a:bodyPr>
          <a:lstStyle/>
          <a:p>
            <a:pPr marL="571500" indent="-571500" eaLnBrk="1" hangingPunct="1">
              <a:lnSpc>
                <a:spcPct val="90000"/>
              </a:lnSpc>
              <a:buNone/>
              <a:defRPr/>
            </a:pPr>
            <a:r>
              <a:rPr lang="de-DE" altLang="de-DE" sz="2400" dirty="0">
                <a:solidFill>
                  <a:srgbClr val="0D2C5A"/>
                </a:solidFill>
                <a:latin typeface="Calibri" panose="020F0502020204030204" pitchFamily="34" charset="0"/>
              </a:rPr>
              <a:t>Allgemeinbildung: </a:t>
            </a:r>
          </a:p>
          <a:p>
            <a:pPr marL="571500" indent="-571500" eaLnBrk="1" hangingPunct="1">
              <a:lnSpc>
                <a:spcPct val="90000"/>
              </a:lnSpc>
              <a:spcBef>
                <a:spcPts val="1200"/>
              </a:spcBef>
              <a:buNone/>
              <a:defRPr/>
            </a:pPr>
            <a:r>
              <a:rPr lang="de-DE" altLang="de-DE" sz="2400" dirty="0">
                <a:solidFill>
                  <a:srgbClr val="0D2C5A"/>
                </a:solidFill>
                <a:latin typeface="Calibri" panose="020F0502020204030204" pitchFamily="34" charset="0"/>
              </a:rPr>
              <a:t>„Individuen auf die Bewältigung von gegenwärtigen und zukünftigen Situationen im Alltags- und Berufsleben vorbereiten“ (Meier, 2013, S. 5)</a:t>
            </a:r>
          </a:p>
          <a:p>
            <a:pPr marL="571500" indent="-571500" eaLnBrk="1" hangingPunct="1">
              <a:lnSpc>
                <a:spcPct val="90000"/>
              </a:lnSpc>
              <a:spcBef>
                <a:spcPts val="1200"/>
              </a:spcBef>
              <a:buNone/>
              <a:defRPr/>
            </a:pPr>
            <a:r>
              <a:rPr lang="de-DE" altLang="de-DE" sz="2400" dirty="0">
                <a:solidFill>
                  <a:srgbClr val="0D2C5A"/>
                </a:solidFill>
                <a:latin typeface="Calibri" panose="020F0502020204030204" pitchFamily="34" charset="0"/>
              </a:rPr>
              <a:t>Allgemeinbildung ist in diesem Verständnis die Bildung zur Bewältigung privater sowie gesellschaftspolitischer Lebenssituationen und berufsvorbereitende sowie berufsallgemeine Bildung. </a:t>
            </a:r>
          </a:p>
          <a:p>
            <a:pPr marL="571500" indent="-571500" eaLnBrk="1" hangingPunct="1">
              <a:lnSpc>
                <a:spcPct val="90000"/>
              </a:lnSpc>
              <a:spcBef>
                <a:spcPts val="1200"/>
              </a:spcBef>
              <a:buNone/>
              <a:defRPr/>
            </a:pPr>
            <a:r>
              <a:rPr lang="de-DE" altLang="de-DE" sz="2400" dirty="0">
                <a:solidFill>
                  <a:srgbClr val="0D2C5A"/>
                </a:solidFill>
                <a:latin typeface="Calibri" panose="020F0502020204030204" pitchFamily="34" charset="0"/>
              </a:rPr>
              <a:t>Bildungsverständnis geprägt von Saul Robinsohn (1916-1972) und Wolfgang Klafki (1927-2016) und geht aktuell in der Kompetenzdebatte auf…</a:t>
            </a:r>
          </a:p>
        </p:txBody>
      </p:sp>
      <p:sp>
        <p:nvSpPr>
          <p:cNvPr id="8" name="Titel 1">
            <a:extLst>
              <a:ext uri="{FF2B5EF4-FFF2-40B4-BE49-F238E27FC236}">
                <a16:creationId xmlns:a16="http://schemas.microsoft.com/office/drawing/2014/main" id="{34AAFC9D-21A8-44D5-A995-90C31F2EF51F}"/>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6983959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2331F-A62B-48BD-B699-2E2EF18B880B}"/>
              </a:ext>
            </a:extLst>
          </p:cNvPr>
          <p:cNvSpPr>
            <a:spLocks noGrp="1"/>
          </p:cNvSpPr>
          <p:nvPr>
            <p:ph type="title"/>
          </p:nvPr>
        </p:nvSpPr>
        <p:spPr>
          <a:xfrm>
            <a:off x="395536" y="1742479"/>
            <a:ext cx="8352928" cy="476263"/>
          </a:xfrm>
        </p:spPr>
        <p:txBody>
          <a:bodyPr/>
          <a:lstStyle/>
          <a:p>
            <a:r>
              <a:rPr lang="de-DE" altLang="de-DE" dirty="0">
                <a:solidFill>
                  <a:srgbClr val="51822F"/>
                </a:solidFill>
                <a:latin typeface="Calibri" panose="020F0502020204030204" pitchFamily="34" charset="0"/>
              </a:rPr>
              <a:t>Grundlegende Bildung bzw. Allgemeinbildung:</a:t>
            </a:r>
            <a:br>
              <a:rPr lang="de-DE" altLang="de-DE" dirty="0">
                <a:solidFill>
                  <a:srgbClr val="51822F"/>
                </a:solidFill>
                <a:latin typeface="Calibri" panose="020F0502020204030204" pitchFamily="34" charset="0"/>
              </a:rPr>
            </a:br>
            <a:r>
              <a:rPr lang="de-DE" altLang="de-DE" dirty="0">
                <a:solidFill>
                  <a:srgbClr val="51822F"/>
                </a:solidFill>
                <a:latin typeface="Calibri" panose="020F0502020204030204" pitchFamily="34" charset="0"/>
              </a:rPr>
              <a:t/>
            </a:r>
            <a:br>
              <a:rPr lang="de-DE" altLang="de-DE" dirty="0">
                <a:solidFill>
                  <a:srgbClr val="51822F"/>
                </a:solidFill>
                <a:latin typeface="Calibri" panose="020F0502020204030204" pitchFamily="34" charset="0"/>
              </a:rPr>
            </a:br>
            <a:r>
              <a:rPr lang="de-DE" altLang="de-DE" dirty="0">
                <a:solidFill>
                  <a:srgbClr val="51822F"/>
                </a:solidFill>
                <a:latin typeface="Calibri" panose="020F0502020204030204" pitchFamily="34" charset="0"/>
              </a:rPr>
              <a:t/>
            </a:r>
            <a:br>
              <a:rPr lang="de-DE" altLang="de-DE" dirty="0">
                <a:solidFill>
                  <a:srgbClr val="51822F"/>
                </a:solidFill>
                <a:latin typeface="Calibri" panose="020F0502020204030204" pitchFamily="34" charset="0"/>
              </a:rPr>
            </a:br>
            <a:endParaRPr lang="de-DE" dirty="0">
              <a:solidFill>
                <a:srgbClr val="0D2C5A"/>
              </a:solidFill>
            </a:endParaRPr>
          </a:p>
        </p:txBody>
      </p:sp>
      <p:sp>
        <p:nvSpPr>
          <p:cNvPr id="4" name="Foliennummernplatzhalter 3">
            <a:extLst>
              <a:ext uri="{FF2B5EF4-FFF2-40B4-BE49-F238E27FC236}">
                <a16:creationId xmlns:a16="http://schemas.microsoft.com/office/drawing/2014/main" id="{B644295C-E0CD-49C3-BF84-02AEC36C175E}"/>
              </a:ext>
            </a:extLst>
          </p:cNvPr>
          <p:cNvSpPr>
            <a:spLocks noGrp="1"/>
          </p:cNvSpPr>
          <p:nvPr>
            <p:ph type="sldNum" sz="quarter" idx="4"/>
          </p:nvPr>
        </p:nvSpPr>
        <p:spPr/>
        <p:txBody>
          <a:bodyPr/>
          <a:lstStyle/>
          <a:p>
            <a:fld id="{80820C91-F7CE-483F-AA17-44F7CB82C640}" type="slidenum">
              <a:rPr lang="de-DE" smtClean="0"/>
              <a:pPr/>
              <a:t>97</a:t>
            </a:fld>
            <a:endParaRPr lang="de-DE" dirty="0"/>
          </a:p>
        </p:txBody>
      </p:sp>
      <p:sp>
        <p:nvSpPr>
          <p:cNvPr id="5" name="Fußzeilenplatzhalter 4">
            <a:extLst>
              <a:ext uri="{FF2B5EF4-FFF2-40B4-BE49-F238E27FC236}">
                <a16:creationId xmlns:a16="http://schemas.microsoft.com/office/drawing/2014/main" id="{2D14203F-FE90-4478-AE00-5522AC62F306}"/>
              </a:ext>
            </a:extLst>
          </p:cNvPr>
          <p:cNvSpPr>
            <a:spLocks noGrp="1"/>
          </p:cNvSpPr>
          <p:nvPr>
            <p:ph type="ftr" sz="quarter" idx="3"/>
          </p:nvPr>
        </p:nvSpPr>
        <p:spPr/>
        <p:txBody>
          <a:bodyPr/>
          <a:lstStyle/>
          <a:p>
            <a:endParaRPr lang="de-DE" dirty="0"/>
          </a:p>
          <a:p>
            <a:r>
              <a:rPr lang="de-DE" dirty="0"/>
              <a:t>Prof. Dr. Björn Egbert</a:t>
            </a:r>
            <a:br>
              <a:rPr lang="de-DE" dirty="0"/>
            </a:br>
            <a:r>
              <a:rPr lang="de-DE" dirty="0"/>
              <a:t>egbert@uni-potsdam.de</a:t>
            </a:r>
          </a:p>
          <a:p>
            <a:endParaRPr lang="de-DE" dirty="0"/>
          </a:p>
        </p:txBody>
      </p:sp>
      <p:sp>
        <p:nvSpPr>
          <p:cNvPr id="6" name="Textfeld 5">
            <a:extLst>
              <a:ext uri="{FF2B5EF4-FFF2-40B4-BE49-F238E27FC236}">
                <a16:creationId xmlns:a16="http://schemas.microsoft.com/office/drawing/2014/main" id="{335C53A2-340D-48AF-8361-9B24A54DA8F1}"/>
              </a:ext>
            </a:extLst>
          </p:cNvPr>
          <p:cNvSpPr txBox="1"/>
          <p:nvPr/>
        </p:nvSpPr>
        <p:spPr>
          <a:xfrm>
            <a:off x="552053" y="1923277"/>
            <a:ext cx="7404323" cy="590931"/>
          </a:xfrm>
          <a:prstGeom prst="rect">
            <a:avLst/>
          </a:prstGeom>
          <a:noFill/>
        </p:spPr>
        <p:txBody>
          <a:bodyPr wrap="square" rtlCol="0">
            <a:spAutoFit/>
          </a:bodyPr>
          <a:lstStyle/>
          <a:p>
            <a:pPr marL="571500" indent="-571500" eaLnBrk="1" hangingPunct="1">
              <a:lnSpc>
                <a:spcPct val="90000"/>
              </a:lnSpc>
              <a:buFont typeface="Wingdings" panose="05000000000000000000" pitchFamily="2" charset="2"/>
              <a:buNone/>
              <a:defRPr/>
            </a:pPr>
            <a:r>
              <a:rPr lang="de-DE" altLang="de-DE" sz="1800" b="0" kern="0" dirty="0">
                <a:solidFill>
                  <a:srgbClr val="014260"/>
                </a:solidFill>
                <a:latin typeface="Calibri" panose="020F0502020204030204" pitchFamily="34" charset="0"/>
                <a:ea typeface="+mn-ea"/>
                <a:cs typeface="+mn-cs"/>
              </a:rPr>
              <a:t/>
            </a:r>
            <a:br>
              <a:rPr lang="de-DE" altLang="de-DE" sz="1800" b="0" kern="0" dirty="0">
                <a:solidFill>
                  <a:srgbClr val="014260"/>
                </a:solidFill>
                <a:latin typeface="Calibri" panose="020F0502020204030204" pitchFamily="34" charset="0"/>
                <a:ea typeface="+mn-ea"/>
                <a:cs typeface="+mn-cs"/>
              </a:rPr>
            </a:br>
            <a:endParaRPr lang="de-DE" altLang="de-DE" kern="0" dirty="0">
              <a:solidFill>
                <a:srgbClr val="0D2C5A"/>
              </a:solidFill>
              <a:latin typeface="Calibri" panose="020F0502020204030204" pitchFamily="34" charset="0"/>
            </a:endParaRPr>
          </a:p>
        </p:txBody>
      </p:sp>
      <p:sp>
        <p:nvSpPr>
          <p:cNvPr id="3" name="Textfeld 2">
            <a:extLst>
              <a:ext uri="{FF2B5EF4-FFF2-40B4-BE49-F238E27FC236}">
                <a16:creationId xmlns:a16="http://schemas.microsoft.com/office/drawing/2014/main" id="{F754B833-BC9E-45D9-9AA9-A0F85C415ADA}"/>
              </a:ext>
            </a:extLst>
          </p:cNvPr>
          <p:cNvSpPr txBox="1"/>
          <p:nvPr/>
        </p:nvSpPr>
        <p:spPr>
          <a:xfrm>
            <a:off x="1257300" y="2118165"/>
            <a:ext cx="8039894" cy="341632"/>
          </a:xfrm>
          <a:prstGeom prst="rect">
            <a:avLst/>
          </a:prstGeom>
          <a:noFill/>
        </p:spPr>
        <p:txBody>
          <a:bodyPr wrap="square" rtlCol="0">
            <a:spAutoFit/>
          </a:bodyPr>
          <a:lstStyle/>
          <a:p>
            <a:pPr marL="571500" indent="-571500" eaLnBrk="1" hangingPunct="1">
              <a:lnSpc>
                <a:spcPct val="90000"/>
              </a:lnSpc>
              <a:buNone/>
              <a:defRPr/>
            </a:pPr>
            <a:r>
              <a:rPr lang="de-DE" altLang="de-DE" dirty="0">
                <a:solidFill>
                  <a:srgbClr val="0D2C5A"/>
                </a:solidFill>
                <a:latin typeface="Calibri" panose="020F0502020204030204" pitchFamily="34" charset="0"/>
              </a:rPr>
              <a:t>(oder nach Lichtenstein-Rother: Grundlegung der Bildung)</a:t>
            </a:r>
          </a:p>
        </p:txBody>
      </p:sp>
      <p:sp>
        <p:nvSpPr>
          <p:cNvPr id="8" name="Textfeld 7">
            <a:extLst>
              <a:ext uri="{FF2B5EF4-FFF2-40B4-BE49-F238E27FC236}">
                <a16:creationId xmlns:a16="http://schemas.microsoft.com/office/drawing/2014/main" id="{2850AEC0-4176-45FC-A3CC-692BC2F2E13F}"/>
              </a:ext>
            </a:extLst>
          </p:cNvPr>
          <p:cNvSpPr txBox="1"/>
          <p:nvPr/>
        </p:nvSpPr>
        <p:spPr>
          <a:xfrm>
            <a:off x="467544" y="2695006"/>
            <a:ext cx="8208912" cy="3416320"/>
          </a:xfrm>
          <a:prstGeom prst="rect">
            <a:avLst/>
          </a:prstGeom>
          <a:noFill/>
        </p:spPr>
        <p:txBody>
          <a:bodyPr wrap="square" rtlCol="0">
            <a:spAutoFit/>
          </a:bodyPr>
          <a:lstStyle/>
          <a:p>
            <a:pPr marL="571500" indent="-571500" eaLnBrk="1" hangingPunct="1">
              <a:lnSpc>
                <a:spcPct val="90000"/>
              </a:lnSpc>
              <a:buNone/>
              <a:defRPr/>
            </a:pPr>
            <a:r>
              <a:rPr lang="de-DE" altLang="de-DE" sz="2400" dirty="0">
                <a:solidFill>
                  <a:srgbClr val="0D2C5A"/>
                </a:solidFill>
                <a:latin typeface="Calibri" panose="020F0502020204030204" pitchFamily="34" charset="0"/>
              </a:rPr>
              <a:t>Schaffen von Grundlagen für ein selbstbestimmtes Leben </a:t>
            </a:r>
          </a:p>
          <a:p>
            <a:pPr marL="571500" indent="-571500" eaLnBrk="1" hangingPunct="1">
              <a:lnSpc>
                <a:spcPct val="90000"/>
              </a:lnSpc>
              <a:buNone/>
              <a:defRPr/>
            </a:pPr>
            <a:r>
              <a:rPr lang="de-DE" altLang="de-DE" sz="2400" dirty="0">
                <a:solidFill>
                  <a:srgbClr val="0D2C5A"/>
                </a:solidFill>
                <a:latin typeface="Calibri" panose="020F0502020204030204" pitchFamily="34" charset="0"/>
              </a:rPr>
              <a:t>(das ‚In der Welt sein‘ des Kindes sichern)</a:t>
            </a:r>
          </a:p>
          <a:p>
            <a:pPr marL="571500" indent="-571500" eaLnBrk="1" hangingPunct="1">
              <a:lnSpc>
                <a:spcPct val="90000"/>
              </a:lnSpc>
              <a:buFont typeface="Arial" panose="020B0604020202020204" pitchFamily="34" charset="0"/>
              <a:buChar char="•"/>
              <a:defRPr/>
            </a:pPr>
            <a:r>
              <a:rPr lang="de-DE" altLang="de-DE" sz="2400" dirty="0">
                <a:solidFill>
                  <a:srgbClr val="51822F"/>
                </a:solidFill>
                <a:latin typeface="Calibri" panose="020F0502020204030204" pitchFamily="34" charset="0"/>
              </a:rPr>
              <a:t>grundlegende Bildung (verstanden als der Beginn der Allgemeinbildung)</a:t>
            </a:r>
            <a:endParaRPr lang="de-DE" altLang="de-DE" sz="2400" dirty="0">
              <a:latin typeface="Calibri" panose="020F0502020204030204" pitchFamily="34" charset="0"/>
            </a:endParaRPr>
          </a:p>
          <a:p>
            <a:pPr marL="571500" indent="-571500" eaLnBrk="1" hangingPunct="1">
              <a:lnSpc>
                <a:spcPct val="90000"/>
              </a:lnSpc>
              <a:buFont typeface="Arial" panose="020B0604020202020204" pitchFamily="34" charset="0"/>
              <a:buChar char="•"/>
              <a:defRPr/>
            </a:pPr>
            <a:r>
              <a:rPr lang="de-DE" altLang="de-DE" sz="2400" dirty="0">
                <a:solidFill>
                  <a:srgbClr val="0D2C5A"/>
                </a:solidFill>
                <a:latin typeface="Calibri" panose="020F0502020204030204" pitchFamily="34" charset="0"/>
              </a:rPr>
              <a:t>Allgemeinbildung</a:t>
            </a:r>
          </a:p>
          <a:p>
            <a:pPr eaLnBrk="1" hangingPunct="1">
              <a:lnSpc>
                <a:spcPct val="90000"/>
              </a:lnSpc>
              <a:defRPr/>
            </a:pPr>
            <a:endParaRPr lang="de-DE" altLang="de-DE" sz="2400" dirty="0">
              <a:solidFill>
                <a:srgbClr val="0D2C5A"/>
              </a:solidFill>
              <a:latin typeface="Calibri" panose="020F0502020204030204" pitchFamily="34" charset="0"/>
            </a:endParaRPr>
          </a:p>
          <a:p>
            <a:pPr eaLnBrk="1" hangingPunct="1">
              <a:lnSpc>
                <a:spcPct val="90000"/>
              </a:lnSpc>
              <a:buNone/>
              <a:defRPr/>
            </a:pPr>
            <a:r>
              <a:rPr lang="de-DE" altLang="de-DE" sz="2400" dirty="0">
                <a:solidFill>
                  <a:srgbClr val="0D2C5A"/>
                </a:solidFill>
                <a:latin typeface="Calibri" panose="020F0502020204030204" pitchFamily="34" charset="0"/>
              </a:rPr>
              <a:t>Schon seit 1921 (Richtlinien zur Aufstellung von Lehrplänen) stets Doppelaufgabe (Schorch 1998):</a:t>
            </a:r>
          </a:p>
          <a:p>
            <a:pPr marL="571500" indent="-571500" eaLnBrk="1" hangingPunct="1">
              <a:lnSpc>
                <a:spcPct val="90000"/>
              </a:lnSpc>
              <a:buFont typeface="Arial" panose="020B0604020202020204" pitchFamily="34" charset="0"/>
              <a:buChar char="•"/>
              <a:defRPr/>
            </a:pPr>
            <a:r>
              <a:rPr lang="de-DE" altLang="de-DE" sz="2400" dirty="0">
                <a:solidFill>
                  <a:srgbClr val="0D2C5A"/>
                </a:solidFill>
                <a:latin typeface="Calibri" panose="020F0502020204030204" pitchFamily="34" charset="0"/>
              </a:rPr>
              <a:t>Hilfe bei der Erschließung der Lebensanforderungen und</a:t>
            </a:r>
          </a:p>
          <a:p>
            <a:pPr marL="571500" indent="-571500" eaLnBrk="1" hangingPunct="1">
              <a:lnSpc>
                <a:spcPct val="90000"/>
              </a:lnSpc>
              <a:buFont typeface="Arial" panose="020B0604020202020204" pitchFamily="34" charset="0"/>
              <a:buChar char="•"/>
              <a:defRPr/>
            </a:pPr>
            <a:r>
              <a:rPr lang="de-DE" altLang="de-DE" sz="2400" dirty="0">
                <a:solidFill>
                  <a:srgbClr val="0D2C5A"/>
                </a:solidFill>
                <a:latin typeface="Calibri" panose="020F0502020204030204" pitchFamily="34" charset="0"/>
              </a:rPr>
              <a:t>Vorbereitung auf weiterführende Schulen</a:t>
            </a:r>
          </a:p>
        </p:txBody>
      </p:sp>
      <p:sp>
        <p:nvSpPr>
          <p:cNvPr id="9" name="Titel 1">
            <a:extLst>
              <a:ext uri="{FF2B5EF4-FFF2-40B4-BE49-F238E27FC236}">
                <a16:creationId xmlns:a16="http://schemas.microsoft.com/office/drawing/2014/main" id="{ADBE1687-E1D7-40BF-9E4F-7D975F2C6B19}"/>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1437557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467544" y="1556792"/>
            <a:ext cx="813690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6" name="Textfeld 5">
            <a:extLst>
              <a:ext uri="{FF2B5EF4-FFF2-40B4-BE49-F238E27FC236}">
                <a16:creationId xmlns:a16="http://schemas.microsoft.com/office/drawing/2014/main" id="{759DAF2B-7273-4905-A553-6E94F15296D6}"/>
              </a:ext>
            </a:extLst>
          </p:cNvPr>
          <p:cNvSpPr txBox="1"/>
          <p:nvPr/>
        </p:nvSpPr>
        <p:spPr>
          <a:xfrm>
            <a:off x="773576" y="2492896"/>
            <a:ext cx="7596846" cy="3683060"/>
          </a:xfrm>
          <a:prstGeom prst="rect">
            <a:avLst/>
          </a:prstGeom>
          <a:noFill/>
        </p:spPr>
        <p:txBody>
          <a:bodyPr wrap="square" rtlCol="0">
            <a:spAutoFit/>
          </a:bodyPr>
          <a:lstStyle/>
          <a:p>
            <a:r>
              <a:rPr lang="de-DE" sz="2200" dirty="0">
                <a:solidFill>
                  <a:schemeClr val="tx2">
                    <a:lumMod val="75000"/>
                  </a:schemeClr>
                </a:solidFill>
              </a:rPr>
              <a:t>Zum Wandel des Bildungsbegriffes vom Neuhumanismus bis hin zur Gegenwart:</a:t>
            </a:r>
          </a:p>
          <a:p>
            <a:pPr>
              <a:spcBef>
                <a:spcPts val="1200"/>
              </a:spcBef>
            </a:pPr>
            <a:r>
              <a:rPr lang="de-DE" sz="2200" dirty="0">
                <a:solidFill>
                  <a:schemeClr val="tx2">
                    <a:lumMod val="75000"/>
                  </a:schemeClr>
                </a:solidFill>
              </a:rPr>
              <a:t>Neuhumanistische Vorstellungen von (Allgemein-)Bildung:</a:t>
            </a:r>
          </a:p>
          <a:p>
            <a:pPr marL="342900" lvl="0" indent="-342900" algn="just">
              <a:spcAft>
                <a:spcPts val="800"/>
              </a:spcAft>
              <a:buFont typeface="Arial" panose="020B0604020202020204" pitchFamily="34" charset="0"/>
              <a:buChar char="•"/>
            </a:pPr>
            <a:r>
              <a:rPr lang="de-DE" sz="2200" i="1" dirty="0">
                <a:solidFill>
                  <a:schemeClr val="tx2">
                    <a:lumMod val="75000"/>
                  </a:schemeClr>
                </a:solidFill>
              </a:rPr>
              <a:t>Bildungsbegriff</a:t>
            </a:r>
            <a:r>
              <a:rPr lang="de-DE" sz="2200" dirty="0">
                <a:solidFill>
                  <a:schemeClr val="tx2">
                    <a:lumMod val="75000"/>
                  </a:schemeClr>
                </a:solidFill>
              </a:rPr>
              <a:t>: nicht Nützlichkeit von Erziehung, sondern Entwicklung der individuellen Begabungen und die Bildung einer in der abendländischen Kultur gefestigten Persönlichkeit </a:t>
            </a:r>
            <a:r>
              <a:rPr lang="de-DE" sz="1050" dirty="0">
                <a:solidFill>
                  <a:schemeClr val="tx2">
                    <a:lumMod val="75000"/>
                  </a:schemeClr>
                </a:solidFill>
              </a:rPr>
              <a:t>(siehe Kruber 2006, S. 188)</a:t>
            </a:r>
          </a:p>
          <a:p>
            <a:pPr marL="342900" lvl="0" indent="-342900" algn="just">
              <a:spcAft>
                <a:spcPts val="800"/>
              </a:spcAft>
              <a:buFont typeface="Arial" panose="020B0604020202020204" pitchFamily="34" charset="0"/>
              <a:buChar char="•"/>
            </a:pPr>
            <a:r>
              <a:rPr lang="de-DE" sz="2200" dirty="0">
                <a:solidFill>
                  <a:schemeClr val="tx2">
                    <a:lumMod val="75000"/>
                  </a:schemeClr>
                </a:solidFill>
              </a:rPr>
              <a:t>Schule als </a:t>
            </a:r>
            <a:r>
              <a:rPr lang="de-DE" sz="2200" i="1" dirty="0">
                <a:solidFill>
                  <a:schemeClr val="tx2">
                    <a:lumMod val="75000"/>
                  </a:schemeClr>
                </a:solidFill>
              </a:rPr>
              <a:t>Schonraum</a:t>
            </a:r>
            <a:r>
              <a:rPr lang="de-DE" sz="2200" dirty="0">
                <a:solidFill>
                  <a:schemeClr val="tx2">
                    <a:lumMod val="75000"/>
                  </a:schemeClr>
                </a:solidFill>
              </a:rPr>
              <a:t>, allgemeine Menschenbildung, fern von späterer Tätigkeit oder aktueller Politik</a:t>
            </a:r>
          </a:p>
          <a:p>
            <a:pPr marL="342900" lvl="0" indent="-342900" algn="just">
              <a:spcAft>
                <a:spcPts val="800"/>
              </a:spcAft>
              <a:buFont typeface="Arial" panose="020B0604020202020204" pitchFamily="34" charset="0"/>
              <a:buChar char="•"/>
            </a:pPr>
            <a:r>
              <a:rPr lang="de-DE" sz="2200" dirty="0">
                <a:solidFill>
                  <a:schemeClr val="tx2">
                    <a:lumMod val="75000"/>
                  </a:schemeClr>
                </a:solidFill>
              </a:rPr>
              <a:t>berufsbezogene Bildung erst im Anschluss</a:t>
            </a:r>
          </a:p>
        </p:txBody>
      </p:sp>
      <p:sp>
        <p:nvSpPr>
          <p:cNvPr id="8" name="Textfeld 7">
            <a:extLst>
              <a:ext uri="{FF2B5EF4-FFF2-40B4-BE49-F238E27FC236}">
                <a16:creationId xmlns:a16="http://schemas.microsoft.com/office/drawing/2014/main" id="{7FF53251-DE16-41E6-9742-474E6B18034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9F4AE0A-16C4-49B8-834B-3D81B21DD35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98</a:t>
            </a:fld>
            <a:endParaRPr lang="de-DE" sz="1600" dirty="0">
              <a:solidFill>
                <a:srgbClr val="0D2C5A"/>
              </a:solidFill>
            </a:endParaRPr>
          </a:p>
        </p:txBody>
      </p:sp>
      <p:sp>
        <p:nvSpPr>
          <p:cNvPr id="10" name="Titel 1">
            <a:extLst>
              <a:ext uri="{FF2B5EF4-FFF2-40B4-BE49-F238E27FC236}">
                <a16:creationId xmlns:a16="http://schemas.microsoft.com/office/drawing/2014/main" id="{1F558C4A-CBFF-4AF2-96F6-EAFD172B718C}"/>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4162721558"/>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CA8F712F-7985-4225-9D8C-D1C7ADC2F9D8}"/>
              </a:ext>
            </a:extLst>
          </p:cNvPr>
          <p:cNvSpPr txBox="1"/>
          <p:nvPr/>
        </p:nvSpPr>
        <p:spPr>
          <a:xfrm>
            <a:off x="467544" y="1556792"/>
            <a:ext cx="8136904" cy="830997"/>
          </a:xfrm>
          <a:prstGeom prst="rect">
            <a:avLst/>
          </a:prstGeom>
          <a:noFill/>
        </p:spPr>
        <p:txBody>
          <a:bodyPr wrap="square" rtlCol="0">
            <a:spAutoFit/>
          </a:bodyPr>
          <a:lstStyle/>
          <a:p>
            <a:r>
              <a:rPr lang="de-DE" altLang="de-DE" sz="2400" b="1" dirty="0">
                <a:solidFill>
                  <a:schemeClr val="tx2">
                    <a:lumMod val="75000"/>
                  </a:schemeClr>
                </a:solidFill>
                <a:latin typeface="+mj-lt"/>
              </a:rPr>
              <a:t>Bildung als Allgemeinbildung? </a:t>
            </a:r>
          </a:p>
          <a:p>
            <a:r>
              <a:rPr lang="de-DE" altLang="de-DE" sz="2400" dirty="0">
                <a:solidFill>
                  <a:schemeClr val="tx2">
                    <a:lumMod val="75000"/>
                  </a:schemeClr>
                </a:solidFill>
                <a:latin typeface="+mj-lt"/>
              </a:rPr>
              <a:t>Gedanken aus der bildungstheoretischen Diskussion.</a:t>
            </a:r>
            <a:endParaRPr lang="de-DE" sz="2400" dirty="0">
              <a:solidFill>
                <a:schemeClr val="tx2">
                  <a:lumMod val="75000"/>
                </a:schemeClr>
              </a:solidFill>
              <a:latin typeface="+mj-lt"/>
            </a:endParaRPr>
          </a:p>
        </p:txBody>
      </p:sp>
      <p:sp>
        <p:nvSpPr>
          <p:cNvPr id="8" name="Textfeld 7">
            <a:extLst>
              <a:ext uri="{FF2B5EF4-FFF2-40B4-BE49-F238E27FC236}">
                <a16:creationId xmlns:a16="http://schemas.microsoft.com/office/drawing/2014/main" id="{7FF53251-DE16-41E6-9742-474E6B180346}"/>
              </a:ext>
            </a:extLst>
          </p:cNvPr>
          <p:cNvSpPr txBox="1"/>
          <p:nvPr/>
        </p:nvSpPr>
        <p:spPr>
          <a:xfrm>
            <a:off x="3775948" y="6454942"/>
            <a:ext cx="1592103" cy="430887"/>
          </a:xfrm>
          <a:prstGeom prst="rect">
            <a:avLst/>
          </a:prstGeom>
          <a:noFill/>
        </p:spPr>
        <p:txBody>
          <a:bodyPr wrap="none" rtlCol="0">
            <a:spAutoFit/>
          </a:bodyPr>
          <a:lstStyle/>
          <a:p>
            <a:pPr algn="ctr"/>
            <a:r>
              <a:rPr lang="de-DE" sz="1100" dirty="0">
                <a:solidFill>
                  <a:srgbClr val="0D2C5A"/>
                </a:solidFill>
              </a:rPr>
              <a:t>Prof. Dr. Björn Egbert</a:t>
            </a:r>
            <a:br>
              <a:rPr lang="de-DE" sz="1100" dirty="0">
                <a:solidFill>
                  <a:srgbClr val="0D2C5A"/>
                </a:solidFill>
              </a:rPr>
            </a:br>
            <a:r>
              <a:rPr lang="de-DE" sz="1100" dirty="0">
                <a:solidFill>
                  <a:srgbClr val="0D2C5A"/>
                </a:solidFill>
              </a:rPr>
              <a:t>egbert@uni-potsdam.de</a:t>
            </a:r>
          </a:p>
        </p:txBody>
      </p:sp>
      <p:sp>
        <p:nvSpPr>
          <p:cNvPr id="7" name="Foliennummernplatzhalter 1">
            <a:extLst>
              <a:ext uri="{FF2B5EF4-FFF2-40B4-BE49-F238E27FC236}">
                <a16:creationId xmlns:a16="http://schemas.microsoft.com/office/drawing/2014/main" id="{99F4AE0A-16C4-49B8-834B-3D81B21DD359}"/>
              </a:ext>
            </a:extLst>
          </p:cNvPr>
          <p:cNvSpPr txBox="1">
            <a:spLocks/>
          </p:cNvSpPr>
          <p:nvPr/>
        </p:nvSpPr>
        <p:spPr>
          <a:xfrm>
            <a:off x="7086600" y="6487822"/>
            <a:ext cx="2057400" cy="365125"/>
          </a:xfrm>
          <a:prstGeom prst="rect">
            <a:avLst/>
          </a:prstGeom>
        </p:spPr>
        <p:txBody>
          <a:bodyPr anchor="ct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3" algn="r"/>
            <a:fld id="{80820C91-F7CE-483F-AA17-44F7CB82C640}" type="slidenum">
              <a:rPr lang="de-DE" sz="1200" smtClean="0">
                <a:solidFill>
                  <a:srgbClr val="0D2C5A"/>
                </a:solidFill>
              </a:rPr>
              <a:pPr lvl="3" algn="r"/>
              <a:t>99</a:t>
            </a:fld>
            <a:endParaRPr lang="de-DE" sz="1200" dirty="0">
              <a:solidFill>
                <a:srgbClr val="0D2C5A"/>
              </a:solidFill>
            </a:endParaRPr>
          </a:p>
        </p:txBody>
      </p:sp>
      <p:sp>
        <p:nvSpPr>
          <p:cNvPr id="9" name="Textfeld 8">
            <a:extLst>
              <a:ext uri="{FF2B5EF4-FFF2-40B4-BE49-F238E27FC236}">
                <a16:creationId xmlns:a16="http://schemas.microsoft.com/office/drawing/2014/main" id="{124DD239-EF8B-4B8E-9071-CB4D6B796D7B}"/>
              </a:ext>
            </a:extLst>
          </p:cNvPr>
          <p:cNvSpPr txBox="1"/>
          <p:nvPr/>
        </p:nvSpPr>
        <p:spPr>
          <a:xfrm>
            <a:off x="549648" y="2553605"/>
            <a:ext cx="8054800" cy="4016484"/>
          </a:xfrm>
          <a:prstGeom prst="rect">
            <a:avLst/>
          </a:prstGeom>
          <a:noFill/>
        </p:spPr>
        <p:txBody>
          <a:bodyPr wrap="square" rtlCol="0">
            <a:spAutoFit/>
          </a:bodyPr>
          <a:lstStyle/>
          <a:p>
            <a:pPr marL="342900" lvl="0" indent="-342900" algn="just">
              <a:spcAft>
                <a:spcPts val="1000"/>
              </a:spcAft>
              <a:buFont typeface="Arial" panose="020B0604020202020204" pitchFamily="34" charset="0"/>
              <a:buChar char="•"/>
            </a:pPr>
            <a:r>
              <a:rPr lang="de-DE" sz="2100" dirty="0">
                <a:solidFill>
                  <a:schemeClr val="tx2">
                    <a:lumMod val="75000"/>
                  </a:schemeClr>
                </a:solidFill>
              </a:rPr>
              <a:t>„Es ist überhaupt in dem Erziehungsunterrichte nicht sowohl darum zu thun, den Lehrling für diese Welt zu bilden; wozu er in späteren Jahren seines Lebens noch Zeit und Gelegenheit genug findet; als vielmehr für die höhere Welt des Geistes ihn zu bilden“ (Niethammer 1808, zitiert nach Kruber 2006, S. 188)</a:t>
            </a:r>
          </a:p>
          <a:p>
            <a:pPr marL="342900" lvl="0" indent="-342900" algn="just">
              <a:spcAft>
                <a:spcPts val="1000"/>
              </a:spcAft>
              <a:buFont typeface="Arial" panose="020B0604020202020204" pitchFamily="34" charset="0"/>
              <a:buChar char="•"/>
            </a:pPr>
            <a:r>
              <a:rPr lang="de-DE" sz="2100" dirty="0">
                <a:solidFill>
                  <a:schemeClr val="tx2">
                    <a:lumMod val="75000"/>
                  </a:schemeClr>
                </a:solidFill>
              </a:rPr>
              <a:t>Allgemeine Bildung v. a. Sprachstudien (Deutsch, Latein, Griechisch), Literatur, Geschichte, Kultur (Kunst, Musik) und Mathematik</a:t>
            </a:r>
          </a:p>
          <a:p>
            <a:pPr marL="342900" indent="-342900" algn="just">
              <a:spcAft>
                <a:spcPts val="1000"/>
              </a:spcAft>
              <a:buFont typeface="Arial" panose="020B0604020202020204" pitchFamily="34" charset="0"/>
              <a:buChar char="•"/>
            </a:pPr>
            <a:r>
              <a:rPr lang="de-DE" sz="2100" dirty="0">
                <a:solidFill>
                  <a:schemeClr val="tx2">
                    <a:lumMod val="75000"/>
                  </a:schemeClr>
                </a:solidFill>
              </a:rPr>
              <a:t>Annahme: eine so ausgebildete/gefestigte Persönlichkeit sei in der Lage, die späteren Anforderungen in Familie, Beruf, Wirtschaft und als Bürger zu bewältigen.</a:t>
            </a:r>
          </a:p>
          <a:p>
            <a:endParaRPr lang="de-DE" sz="2000" dirty="0">
              <a:solidFill>
                <a:schemeClr val="tx2">
                  <a:lumMod val="75000"/>
                </a:schemeClr>
              </a:solidFill>
            </a:endParaRPr>
          </a:p>
        </p:txBody>
      </p:sp>
      <p:sp>
        <p:nvSpPr>
          <p:cNvPr id="11" name="Titel 1">
            <a:extLst>
              <a:ext uri="{FF2B5EF4-FFF2-40B4-BE49-F238E27FC236}">
                <a16:creationId xmlns:a16="http://schemas.microsoft.com/office/drawing/2014/main" id="{C382D28A-AE16-4CD6-B03B-8D0562B7607C}"/>
              </a:ext>
            </a:extLst>
          </p:cNvPr>
          <p:cNvSpPr txBox="1">
            <a:spLocks/>
          </p:cNvSpPr>
          <p:nvPr/>
        </p:nvSpPr>
        <p:spPr>
          <a:xfrm>
            <a:off x="1257300" y="1052736"/>
            <a:ext cx="7886700" cy="432048"/>
          </a:xfrm>
          <a:prstGeom prst="rect">
            <a:avLst/>
          </a:prstGeom>
        </p:spPr>
        <p:txBody>
          <a:bodyPr/>
          <a:lstStyle>
            <a:lvl1pPr algn="l" defTabSz="914400" rtl="0" eaLnBrk="1" latinLnBrk="0" hangingPunct="1">
              <a:spcBef>
                <a:spcPct val="0"/>
              </a:spcBef>
              <a:buNone/>
              <a:defRPr sz="2400" b="1" kern="1200">
                <a:solidFill>
                  <a:schemeClr val="tx1"/>
                </a:solidFill>
                <a:latin typeface="+mj-lt"/>
                <a:ea typeface="Verdana" pitchFamily="34" charset="0"/>
                <a:cs typeface="Verdana" pitchFamily="34" charset="0"/>
              </a:defRPr>
            </a:lvl1pPr>
          </a:lstStyle>
          <a:p>
            <a:pPr marL="457200" indent="-457200" algn="r">
              <a:buFont typeface="+mj-lt"/>
              <a:buAutoNum type="arabicPeriod" startAt="7"/>
            </a:pPr>
            <a:r>
              <a:rPr lang="de-DE" b="0" dirty="0">
                <a:solidFill>
                  <a:srgbClr val="0D2C5A"/>
                </a:solidFill>
              </a:rPr>
              <a:t>Exkurs: Bildung als Allgemeinbildung</a:t>
            </a:r>
            <a:endParaRPr lang="de-DE" dirty="0"/>
          </a:p>
        </p:txBody>
      </p:sp>
    </p:spTree>
    <p:extLst>
      <p:ext uri="{BB962C8B-B14F-4D97-AF65-F5344CB8AC3E}">
        <p14:creationId xmlns:p14="http://schemas.microsoft.com/office/powerpoint/2010/main" val="443394216"/>
      </p:ext>
    </p:extLst>
  </p:cSld>
  <p:clrMapOvr>
    <a:masterClrMapping/>
  </p:clrMapOvr>
  <p:transition/>
</p:sld>
</file>

<file path=ppt/theme/theme1.xml><?xml version="1.0" encoding="utf-8"?>
<a:theme xmlns:a="http://schemas.openxmlformats.org/drawingml/2006/main" name="1_Larissa-Design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315E"/>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9949</Words>
  <Application>Microsoft Office PowerPoint</Application>
  <PresentationFormat>Bildschirmpräsentation (4:3)</PresentationFormat>
  <Paragraphs>1509</Paragraphs>
  <Slides>124</Slides>
  <Notes>93</Notes>
  <HiddenSlides>2</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124</vt:i4>
      </vt:variant>
    </vt:vector>
  </HeadingPairs>
  <TitlesOfParts>
    <vt:vector size="137" baseType="lpstr">
      <vt:lpstr>Arial</vt:lpstr>
      <vt:lpstr>Arial Unicode MS</vt:lpstr>
      <vt:lpstr>Calibri</vt:lpstr>
      <vt:lpstr>Garamond</vt:lpstr>
      <vt:lpstr>Helvetica</vt:lpstr>
      <vt:lpstr>Lato</vt:lpstr>
      <vt:lpstr>Raleway</vt:lpstr>
      <vt:lpstr>Roboto Condensed</vt:lpstr>
      <vt:lpstr>Symbol</vt:lpstr>
      <vt:lpstr>Times New Roman</vt:lpstr>
      <vt:lpstr>Verdana</vt:lpstr>
      <vt:lpstr>Wingdings</vt:lpstr>
      <vt:lpstr>1_Larissa-Design1</vt:lpstr>
      <vt:lpstr>PowerPoint-Präsentation</vt:lpstr>
      <vt:lpstr>Organisation: </vt:lpstr>
      <vt:lpstr>PowerPoint-Präsentation</vt:lpstr>
      <vt:lpstr>Inhalt:</vt:lpstr>
      <vt:lpstr>Zur Anwesenheit und Materialbereitstellung</vt:lpstr>
      <vt:lpstr>Zielstellung, Ablauf und Anforderungen</vt:lpstr>
      <vt:lpstr>PowerPoint-Präsentation</vt:lpstr>
      <vt:lpstr>Zielstellung, Ablauf und Anforderungen</vt:lpstr>
      <vt:lpstr>Zielstellung, Ablauf und Anforderungen</vt:lpstr>
      <vt:lpstr>Inhalt:</vt:lpstr>
      <vt:lpstr>Überblick</vt:lpstr>
      <vt:lpstr>PowerPoint-Präsentation</vt:lpstr>
      <vt:lpstr>Überlegen Sie mal!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Überlegen Sie mal!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Überlegen Sie mal!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Gruppenarbeit</vt:lpstr>
      <vt:lpstr>PowerPoint-Präsentation</vt:lpstr>
      <vt:lpstr>Montessori-Pädagogik</vt:lpstr>
      <vt:lpstr>Montessori-Pädagogik</vt:lpstr>
      <vt:lpstr>Montessori-Pädagogik</vt:lpstr>
      <vt:lpstr>Montessori-Pädagogik</vt:lpstr>
      <vt:lpstr>Montessori-Pädagogik</vt:lpstr>
      <vt:lpstr>Montessori-Pädagogik</vt:lpstr>
      <vt:lpstr>Montessori-Pädagogik</vt:lpstr>
      <vt:lpstr>Montessori-Pädagogik</vt:lpstr>
      <vt:lpstr>PowerPoint-Präsentation</vt:lpstr>
      <vt:lpstr>Waldorf-Pädagogik</vt:lpstr>
      <vt:lpstr>Waldorf-Pädagogik</vt:lpstr>
      <vt:lpstr>Waldorf-Pädagogik</vt:lpstr>
      <vt:lpstr>Waldorf-Pädagogik</vt:lpstr>
      <vt:lpstr>Waldorf-Pädagogik</vt:lpstr>
      <vt:lpstr>Waldorf-Pädagogik</vt:lpstr>
      <vt:lpstr>PowerPoint-Präsentation</vt:lpstr>
      <vt:lpstr>Freinet-Pädagogik</vt:lpstr>
      <vt:lpstr>Freinet-Pädagogik</vt:lpstr>
      <vt:lpstr>Freinet-Pädagogik</vt:lpstr>
      <vt:lpstr>Freinet-Pädagogik</vt:lpstr>
      <vt:lpstr>Freinet-Pädagogik</vt:lpstr>
      <vt:lpstr>Exkurs: Reformpädagogik – Übersicht</vt:lpstr>
      <vt:lpstr>Überlegen Sie mal!</vt:lpstr>
      <vt:lpstr>Allgemeine Didaktik</vt:lpstr>
      <vt:lpstr>PowerPoint-Präsentation</vt:lpstr>
      <vt:lpstr>Allgemeine Didaktik</vt:lpstr>
      <vt:lpstr>Allgemeine Didaktik</vt:lpstr>
      <vt:lpstr>Allgemeine Didaktik</vt:lpstr>
      <vt:lpstr>Allgemeine Didaktik</vt:lpstr>
      <vt:lpstr>Allgemeine Didaktik</vt:lpstr>
      <vt:lpstr>Aufgaben der Fachdidaktik nach Klafki (1976): </vt:lpstr>
      <vt:lpstr>Überlegen Sie mal!</vt:lpstr>
      <vt:lpstr>PowerPoint-Präsentation</vt:lpstr>
      <vt:lpstr>Grundlegende Bildung bzw. Allgemeinbildung:</vt:lpstr>
      <vt:lpstr>Grundlegende Bildung bzw. Allgemeinbildung: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Gruppenarbeit</vt:lpstr>
      <vt:lpstr>Bildungstheoretische Didaktik</vt:lpstr>
      <vt:lpstr>PowerPoint-Präsentation</vt:lpstr>
      <vt:lpstr>PowerPoint-Präsentation</vt:lpstr>
      <vt:lpstr>PowerPoint-Präsentation</vt:lpstr>
      <vt:lpstr>PowerPoint-Präsentation</vt:lpstr>
      <vt:lpstr>PowerPoint-Präsentation</vt:lpstr>
      <vt:lpstr>PowerPoint-Präsentation</vt:lpstr>
      <vt:lpstr>Lerntheoretische Didaktik</vt:lpstr>
      <vt:lpstr>PowerPoint-Präsentation</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faust</dc:creator>
  <cp:lastModifiedBy>Björn Egbert</cp:lastModifiedBy>
  <cp:revision>535</cp:revision>
  <dcterms:created xsi:type="dcterms:W3CDTF">2014-03-17T13:14:48Z</dcterms:created>
  <dcterms:modified xsi:type="dcterms:W3CDTF">2025-01-09T07:18:30Z</dcterms:modified>
</cp:coreProperties>
</file>