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handoutMasterIdLst>
    <p:handoutMasterId r:id="rId92"/>
  </p:handoutMasterIdLst>
  <p:sldIdLst>
    <p:sldId id="262" r:id="rId2"/>
    <p:sldId id="632" r:id="rId3"/>
    <p:sldId id="296" r:id="rId4"/>
    <p:sldId id="720" r:id="rId5"/>
    <p:sldId id="584" r:id="rId6"/>
    <p:sldId id="675" r:id="rId7"/>
    <p:sldId id="708" r:id="rId8"/>
    <p:sldId id="699" r:id="rId9"/>
    <p:sldId id="624" r:id="rId10"/>
    <p:sldId id="625" r:id="rId11"/>
    <p:sldId id="626" r:id="rId12"/>
    <p:sldId id="545" r:id="rId13"/>
    <p:sldId id="543" r:id="rId14"/>
    <p:sldId id="544" r:id="rId15"/>
    <p:sldId id="718" r:id="rId16"/>
    <p:sldId id="383" r:id="rId17"/>
    <p:sldId id="546" r:id="rId18"/>
    <p:sldId id="547" r:id="rId19"/>
    <p:sldId id="548" r:id="rId20"/>
    <p:sldId id="630" r:id="rId21"/>
    <p:sldId id="705" r:id="rId22"/>
    <p:sldId id="387" r:id="rId23"/>
    <p:sldId id="388" r:id="rId24"/>
    <p:sldId id="706" r:id="rId25"/>
    <p:sldId id="707" r:id="rId26"/>
    <p:sldId id="627" r:id="rId27"/>
    <p:sldId id="636" r:id="rId28"/>
    <p:sldId id="640" r:id="rId29"/>
    <p:sldId id="641" r:id="rId30"/>
    <p:sldId id="549" r:id="rId31"/>
    <p:sldId id="563" r:id="rId32"/>
    <p:sldId id="564" r:id="rId33"/>
    <p:sldId id="565" r:id="rId34"/>
    <p:sldId id="566" r:id="rId35"/>
    <p:sldId id="567" r:id="rId36"/>
    <p:sldId id="568" r:id="rId37"/>
    <p:sldId id="573" r:id="rId38"/>
    <p:sldId id="574" r:id="rId39"/>
    <p:sldId id="576" r:id="rId40"/>
    <p:sldId id="719" r:id="rId41"/>
    <p:sldId id="712" r:id="rId42"/>
    <p:sldId id="676" r:id="rId43"/>
    <p:sldId id="722" r:id="rId44"/>
    <p:sldId id="721" r:id="rId45"/>
    <p:sldId id="677" r:id="rId46"/>
    <p:sldId id="663" r:id="rId47"/>
    <p:sldId id="711" r:id="rId48"/>
    <p:sldId id="338" r:id="rId49"/>
    <p:sldId id="328" r:id="rId50"/>
    <p:sldId id="666" r:id="rId51"/>
    <p:sldId id="667" r:id="rId52"/>
    <p:sldId id="331" r:id="rId53"/>
    <p:sldId id="332" r:id="rId54"/>
    <p:sldId id="333" r:id="rId55"/>
    <p:sldId id="335" r:id="rId56"/>
    <p:sldId id="668" r:id="rId57"/>
    <p:sldId id="336" r:id="rId58"/>
    <p:sldId id="337" r:id="rId59"/>
    <p:sldId id="339" r:id="rId60"/>
    <p:sldId id="674" r:id="rId61"/>
    <p:sldId id="713" r:id="rId62"/>
    <p:sldId id="581" r:id="rId63"/>
    <p:sldId id="658" r:id="rId64"/>
    <p:sldId id="318" r:id="rId65"/>
    <p:sldId id="319" r:id="rId66"/>
    <p:sldId id="508" r:id="rId67"/>
    <p:sldId id="507" r:id="rId68"/>
    <p:sldId id="509" r:id="rId69"/>
    <p:sldId id="660" r:id="rId70"/>
    <p:sldId id="714" r:id="rId71"/>
    <p:sldId id="353" r:id="rId72"/>
    <p:sldId id="329" r:id="rId73"/>
    <p:sldId id="654" r:id="rId74"/>
    <p:sldId id="355" r:id="rId75"/>
    <p:sldId id="330" r:id="rId76"/>
    <p:sldId id="325" r:id="rId77"/>
    <p:sldId id="678" r:id="rId78"/>
    <p:sldId id="679" r:id="rId79"/>
    <p:sldId id="680" r:id="rId80"/>
    <p:sldId id="324" r:id="rId81"/>
    <p:sldId id="356" r:id="rId82"/>
    <p:sldId id="652" r:id="rId83"/>
    <p:sldId id="716" r:id="rId84"/>
    <p:sldId id="689" r:id="rId85"/>
    <p:sldId id="690" r:id="rId86"/>
    <p:sldId id="691" r:id="rId87"/>
    <p:sldId id="693" r:id="rId88"/>
    <p:sldId id="697" r:id="rId89"/>
    <p:sldId id="294" r:id="rId90"/>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441E64E-E22C-4FDB-8081-92210BE6CFB3}">
          <p14:sldIdLst>
            <p14:sldId id="262"/>
            <p14:sldId id="632"/>
            <p14:sldId id="296"/>
          </p14:sldIdLst>
        </p14:section>
        <p14:section name="Kennzeichen guter Veranstaltungen" id="{6E6042D9-8C69-42B6-954F-44E075C74A84}">
          <p14:sldIdLst>
            <p14:sldId id="720"/>
            <p14:sldId id="584"/>
            <p14:sldId id="675"/>
          </p14:sldIdLst>
        </p14:section>
        <p14:section name="Veranstaltungsplanung" id="{4BABA7D0-4C50-4DED-BA40-1B616463B96B}">
          <p14:sldIdLst>
            <p14:sldId id="708"/>
            <p14:sldId id="699"/>
          </p14:sldIdLst>
        </p14:section>
        <p14:section name="Lernvoraussetzungen_Präkonzepte" id="{85A98688-5999-4ACB-98A7-AFE654AB3B88}">
          <p14:sldIdLst>
            <p14:sldId id="624"/>
            <p14:sldId id="625"/>
            <p14:sldId id="626"/>
            <p14:sldId id="545"/>
            <p14:sldId id="543"/>
            <p14:sldId id="544"/>
            <p14:sldId id="718"/>
            <p14:sldId id="383"/>
            <p14:sldId id="546"/>
            <p14:sldId id="547"/>
            <p14:sldId id="548"/>
            <p14:sldId id="630"/>
            <p14:sldId id="705"/>
            <p14:sldId id="387"/>
            <p14:sldId id="388"/>
            <p14:sldId id="706"/>
            <p14:sldId id="707"/>
            <p14:sldId id="627"/>
            <p14:sldId id="636"/>
            <p14:sldId id="640"/>
            <p14:sldId id="641"/>
            <p14:sldId id="549"/>
          </p14:sldIdLst>
        </p14:section>
        <p14:section name="Exkurs: Heterogenität und Differenzierung" id="{328E140D-17A8-4868-8D1F-CBC78CD85BFC}">
          <p14:sldIdLst>
            <p14:sldId id="563"/>
            <p14:sldId id="564"/>
            <p14:sldId id="565"/>
            <p14:sldId id="566"/>
            <p14:sldId id="567"/>
            <p14:sldId id="568"/>
            <p14:sldId id="573"/>
            <p14:sldId id="574"/>
            <p14:sldId id="576"/>
            <p14:sldId id="719"/>
          </p14:sldIdLst>
        </p14:section>
        <p14:section name="Curriculare Rahmenbedingungen_Reihenplanung" id="{EEF64DC2-E152-44F9-A5D0-6200B0D69E33}">
          <p14:sldIdLst>
            <p14:sldId id="712"/>
            <p14:sldId id="676"/>
            <p14:sldId id="722"/>
            <p14:sldId id="721"/>
            <p14:sldId id="677"/>
            <p14:sldId id="663"/>
          </p14:sldIdLst>
        </p14:section>
        <p14:section name="Sachanalyse" id="{0F2F4B36-50ED-4006-A537-580F8B04E031}">
          <p14:sldIdLst>
            <p14:sldId id="711"/>
            <p14:sldId id="338"/>
            <p14:sldId id="328"/>
            <p14:sldId id="666"/>
            <p14:sldId id="667"/>
            <p14:sldId id="331"/>
            <p14:sldId id="332"/>
            <p14:sldId id="333"/>
            <p14:sldId id="335"/>
            <p14:sldId id="668"/>
            <p14:sldId id="336"/>
            <p14:sldId id="337"/>
            <p14:sldId id="339"/>
            <p14:sldId id="674"/>
          </p14:sldIdLst>
        </p14:section>
        <p14:section name="Kompetenzen_Standards" id="{F6755242-ECFA-40D4-868B-6BF755E9D281}">
          <p14:sldIdLst>
            <p14:sldId id="713"/>
            <p14:sldId id="581"/>
            <p14:sldId id="658"/>
            <p14:sldId id="318"/>
            <p14:sldId id="319"/>
            <p14:sldId id="508"/>
            <p14:sldId id="507"/>
            <p14:sldId id="509"/>
            <p14:sldId id="660"/>
          </p14:sldIdLst>
        </p14:section>
        <p14:section name="Zielformulierung" id="{5B61EB57-2395-4AD0-AC4A-97AD591C89E2}">
          <p14:sldIdLst>
            <p14:sldId id="714"/>
            <p14:sldId id="353"/>
            <p14:sldId id="329"/>
            <p14:sldId id="654"/>
            <p14:sldId id="355"/>
            <p14:sldId id="330"/>
            <p14:sldId id="325"/>
            <p14:sldId id="678"/>
            <p14:sldId id="679"/>
            <p14:sldId id="680"/>
            <p14:sldId id="324"/>
            <p14:sldId id="356"/>
            <p14:sldId id="652"/>
          </p14:sldIdLst>
        </p14:section>
        <p14:section name="Themenformulierung" id="{5F88380E-64E7-4CD1-B37D-B2F305186EFD}">
          <p14:sldIdLst>
            <p14:sldId id="716"/>
            <p14:sldId id="689"/>
            <p14:sldId id="690"/>
            <p14:sldId id="691"/>
            <p14:sldId id="693"/>
            <p14:sldId id="697"/>
          </p14:sldIdLst>
        </p14:section>
        <p14:section name="Abschluss" id="{51E6DC2C-C1D9-4F90-95A1-20672E090033}">
          <p14:sldIdLst>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initials="C" lastIdx="2" clrIdx="0">
    <p:extLst>
      <p:ext uri="{19B8F6BF-5375-455C-9EA6-DF929625EA0E}">
        <p15:presenceInfo xmlns:p15="http://schemas.microsoft.com/office/powerpoint/2012/main" userId="Caroline" providerId="None"/>
      </p:ext>
    </p:extLst>
  </p:cmAuthor>
  <p:cmAuthor id="2" name="Gina-Marie Peisker" initials="GMP" lastIdx="84" clrIdx="1">
    <p:extLst>
      <p:ext uri="{19B8F6BF-5375-455C-9EA6-DF929625EA0E}">
        <p15:presenceInfo xmlns:p15="http://schemas.microsoft.com/office/powerpoint/2012/main" userId="4565685b04f95e97" providerId="Windows Live"/>
      </p:ext>
    </p:extLst>
  </p:cmAuthor>
  <p:cmAuthor id="3" name="User" initials="U" lastIdx="10" clrIdx="2">
    <p:extLst>
      <p:ext uri="{19B8F6BF-5375-455C-9EA6-DF929625EA0E}">
        <p15:presenceInfo xmlns:p15="http://schemas.microsoft.com/office/powerpoint/2012/main" userId="9cfd400e4e4d17ce" providerId="Windows Live"/>
      </p:ext>
    </p:extLst>
  </p:cmAuthor>
  <p:cmAuthor id="4" name="Björn Egbert" initials="BE" lastIdx="4" clrIdx="3">
    <p:extLst>
      <p:ext uri="{19B8F6BF-5375-455C-9EA6-DF929625EA0E}">
        <p15:presenceInfo xmlns:p15="http://schemas.microsoft.com/office/powerpoint/2012/main" userId="Björn Eg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3EA"/>
    <a:srgbClr val="0D2C5A"/>
    <a:srgbClr val="F5F8F2"/>
    <a:srgbClr val="51822F"/>
    <a:srgbClr val="DEE7D1"/>
    <a:srgbClr val="3D80E3"/>
    <a:srgbClr val="F2A6B3"/>
    <a:srgbClr val="E6B2C7"/>
    <a:srgbClr val="F6CA7C"/>
    <a:srgbClr val="F9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268" autoAdjust="0"/>
  </p:normalViewPr>
  <p:slideViewPr>
    <p:cSldViewPr>
      <p:cViewPr varScale="1">
        <p:scale>
          <a:sx n="69" d="100"/>
          <a:sy n="69" d="100"/>
        </p:scale>
        <p:origin x="1554" y="54"/>
      </p:cViewPr>
      <p:guideLst>
        <p:guide orient="horz" pos="2160"/>
        <p:guide pos="2880"/>
      </p:guideLst>
    </p:cSldViewPr>
  </p:slideViewPr>
  <p:outlineViewPr>
    <p:cViewPr>
      <p:scale>
        <a:sx n="33" d="100"/>
        <a:sy n="33" d="100"/>
      </p:scale>
      <p:origin x="0" y="-56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766" y="-12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56570-110B-42AA-A89C-C55356A06F69}" type="doc">
      <dgm:prSet loTypeId="urn:microsoft.com/office/officeart/2005/8/layout/orgChart1" loCatId="hierarchy" qsTypeId="urn:microsoft.com/office/officeart/2005/8/quickstyle/simple2" qsCatId="simple" csTypeId="urn:microsoft.com/office/officeart/2005/8/colors/accent3_5" csCatId="accent3" phldr="1"/>
      <dgm:spPr/>
      <dgm:t>
        <a:bodyPr/>
        <a:lstStyle/>
        <a:p>
          <a:endParaRPr lang="de-DE"/>
        </a:p>
      </dgm:t>
    </dgm:pt>
    <dgm:pt modelId="{23D1EAC5-C4AC-466A-B585-53656E00FBE7}">
      <dgm:prSet phldrT="[Text]" custT="1"/>
      <dgm:spPr/>
      <dgm:t>
        <a:bodyPr/>
        <a:lstStyle/>
        <a:p>
          <a:r>
            <a:rPr lang="de-DE" sz="2400" dirty="0"/>
            <a:t>Entwicklungsbereiche </a:t>
          </a:r>
        </a:p>
      </dgm:t>
    </dgm:pt>
    <dgm:pt modelId="{EAEB869F-F471-49BA-A941-5BA6C9D0EEDF}" type="parTrans" cxnId="{BD9A26A5-3641-43B9-8B13-0CA618810427}">
      <dgm:prSet/>
      <dgm:spPr/>
      <dgm:t>
        <a:bodyPr/>
        <a:lstStyle/>
        <a:p>
          <a:endParaRPr lang="de-DE" sz="2400"/>
        </a:p>
      </dgm:t>
    </dgm:pt>
    <dgm:pt modelId="{F9EB59A3-3DC6-42D7-B005-BDC5434BF0D6}" type="sibTrans" cxnId="{BD9A26A5-3641-43B9-8B13-0CA618810427}">
      <dgm:prSet/>
      <dgm:spPr/>
      <dgm:t>
        <a:bodyPr/>
        <a:lstStyle/>
        <a:p>
          <a:endParaRPr lang="de-DE" sz="2400"/>
        </a:p>
      </dgm:t>
    </dgm:pt>
    <dgm:pt modelId="{3233DB2F-5F75-4707-A9A7-97E79B754AB5}">
      <dgm:prSet phldrT="[Text]" custT="1"/>
      <dgm:spPr/>
      <dgm:t>
        <a:bodyPr/>
        <a:lstStyle/>
        <a:p>
          <a:r>
            <a:rPr lang="de-DE" sz="2400" dirty="0"/>
            <a:t>Persönlichkeit</a:t>
          </a:r>
        </a:p>
      </dgm:t>
    </dgm:pt>
    <dgm:pt modelId="{FC91D666-1F45-4FC5-9C26-5984234C4D4C}" type="parTrans" cxnId="{BB10EF94-3040-417D-B9E2-CA77C2420135}">
      <dgm:prSet/>
      <dgm:spPr/>
      <dgm:t>
        <a:bodyPr/>
        <a:lstStyle/>
        <a:p>
          <a:endParaRPr lang="de-DE" sz="2400"/>
        </a:p>
      </dgm:t>
    </dgm:pt>
    <dgm:pt modelId="{7950BAB5-F006-447C-A2C6-535E93169C9D}" type="sibTrans" cxnId="{BB10EF94-3040-417D-B9E2-CA77C2420135}">
      <dgm:prSet/>
      <dgm:spPr/>
      <dgm:t>
        <a:bodyPr/>
        <a:lstStyle/>
        <a:p>
          <a:endParaRPr lang="de-DE" sz="2400"/>
        </a:p>
      </dgm:t>
    </dgm:pt>
    <dgm:pt modelId="{4323A45E-5899-4DF5-A5F7-AC53FD8D62E7}">
      <dgm:prSet phldrT="[Text]" custT="1"/>
      <dgm:spPr/>
      <dgm:t>
        <a:bodyPr/>
        <a:lstStyle/>
        <a:p>
          <a:r>
            <a:rPr lang="de-DE" sz="2400" dirty="0"/>
            <a:t>Kognition</a:t>
          </a:r>
        </a:p>
      </dgm:t>
    </dgm:pt>
    <dgm:pt modelId="{88C327C1-B18E-45C9-A92D-0A3F3FD6A414}" type="parTrans" cxnId="{8FA36F7A-AD26-4525-BEC0-BF82629743AE}">
      <dgm:prSet/>
      <dgm:spPr/>
      <dgm:t>
        <a:bodyPr/>
        <a:lstStyle/>
        <a:p>
          <a:endParaRPr lang="de-DE" sz="2400"/>
        </a:p>
      </dgm:t>
    </dgm:pt>
    <dgm:pt modelId="{85B98B6E-840C-4F90-A3C2-960270FDE828}" type="sibTrans" cxnId="{8FA36F7A-AD26-4525-BEC0-BF82629743AE}">
      <dgm:prSet/>
      <dgm:spPr/>
      <dgm:t>
        <a:bodyPr/>
        <a:lstStyle/>
        <a:p>
          <a:endParaRPr lang="de-DE" sz="2400"/>
        </a:p>
      </dgm:t>
    </dgm:pt>
    <dgm:pt modelId="{44399ADA-7750-4E7E-88B6-9483DA6D1809}">
      <dgm:prSet custT="1"/>
      <dgm:spPr/>
      <dgm:t>
        <a:bodyPr/>
        <a:lstStyle/>
        <a:p>
          <a:r>
            <a:rPr lang="de-DE" sz="2400" dirty="0"/>
            <a:t>Motivation</a:t>
          </a:r>
        </a:p>
      </dgm:t>
    </dgm:pt>
    <dgm:pt modelId="{8F1F265B-6C57-4C89-B6DF-0838DFA96240}" type="parTrans" cxnId="{3886A59F-3FA8-4A89-9749-407B3556D71F}">
      <dgm:prSet/>
      <dgm:spPr/>
      <dgm:t>
        <a:bodyPr/>
        <a:lstStyle/>
        <a:p>
          <a:endParaRPr lang="de-DE" sz="2400"/>
        </a:p>
      </dgm:t>
    </dgm:pt>
    <dgm:pt modelId="{6A00C84B-4638-47D2-9A44-172609BC0EEB}" type="sibTrans" cxnId="{3886A59F-3FA8-4A89-9749-407B3556D71F}">
      <dgm:prSet/>
      <dgm:spPr/>
      <dgm:t>
        <a:bodyPr/>
        <a:lstStyle/>
        <a:p>
          <a:endParaRPr lang="de-DE" sz="2400"/>
        </a:p>
      </dgm:t>
    </dgm:pt>
    <dgm:pt modelId="{58C3A060-B0D0-408E-9769-556E6936D993}">
      <dgm:prSet custT="1"/>
      <dgm:spPr/>
      <dgm:t>
        <a:bodyPr/>
        <a:lstStyle/>
        <a:p>
          <a:r>
            <a:rPr lang="de-DE" sz="2400" dirty="0"/>
            <a:t>Emotion</a:t>
          </a:r>
        </a:p>
      </dgm:t>
    </dgm:pt>
    <dgm:pt modelId="{3B514688-ACA1-4B41-91D7-A428CD4670EE}" type="parTrans" cxnId="{72287D84-D5CE-4D14-A279-667AA2032981}">
      <dgm:prSet/>
      <dgm:spPr/>
      <dgm:t>
        <a:bodyPr/>
        <a:lstStyle/>
        <a:p>
          <a:endParaRPr lang="de-DE" sz="2400"/>
        </a:p>
      </dgm:t>
    </dgm:pt>
    <dgm:pt modelId="{F2FFF924-264F-462E-8850-E2562F4AF3E1}" type="sibTrans" cxnId="{72287D84-D5CE-4D14-A279-667AA2032981}">
      <dgm:prSet/>
      <dgm:spPr/>
      <dgm:t>
        <a:bodyPr/>
        <a:lstStyle/>
        <a:p>
          <a:endParaRPr lang="de-DE" sz="2400"/>
        </a:p>
      </dgm:t>
    </dgm:pt>
    <dgm:pt modelId="{EA64C8D5-07C7-4F5F-9A9F-CA968D1C4DA5}" type="pres">
      <dgm:prSet presAssocID="{3CE56570-110B-42AA-A89C-C55356A06F69}" presName="hierChild1" presStyleCnt="0">
        <dgm:presLayoutVars>
          <dgm:orgChart val="1"/>
          <dgm:chPref val="1"/>
          <dgm:dir/>
          <dgm:animOne val="branch"/>
          <dgm:animLvl val="lvl"/>
          <dgm:resizeHandles/>
        </dgm:presLayoutVars>
      </dgm:prSet>
      <dgm:spPr/>
      <dgm:t>
        <a:bodyPr/>
        <a:lstStyle/>
        <a:p>
          <a:endParaRPr lang="de-DE"/>
        </a:p>
      </dgm:t>
    </dgm:pt>
    <dgm:pt modelId="{6A53D241-783F-49CA-A527-C7D521EC6090}" type="pres">
      <dgm:prSet presAssocID="{23D1EAC5-C4AC-466A-B585-53656E00FBE7}" presName="hierRoot1" presStyleCnt="0">
        <dgm:presLayoutVars>
          <dgm:hierBranch val="init"/>
        </dgm:presLayoutVars>
      </dgm:prSet>
      <dgm:spPr/>
    </dgm:pt>
    <dgm:pt modelId="{2BF747B4-1DC5-4769-BC3E-FB145DB5DE56}" type="pres">
      <dgm:prSet presAssocID="{23D1EAC5-C4AC-466A-B585-53656E00FBE7}" presName="rootComposite1" presStyleCnt="0"/>
      <dgm:spPr/>
    </dgm:pt>
    <dgm:pt modelId="{9AA38AA6-1725-4C0A-82C2-61B4495F58E8}" type="pres">
      <dgm:prSet presAssocID="{23D1EAC5-C4AC-466A-B585-53656E00FBE7}" presName="rootText1" presStyleLbl="node0" presStyleIdx="0" presStyleCnt="1" custScaleX="218967" custScaleY="95458" custLinFactNeighborX="0" custLinFactNeighborY="-64263">
        <dgm:presLayoutVars>
          <dgm:chPref val="3"/>
        </dgm:presLayoutVars>
      </dgm:prSet>
      <dgm:spPr/>
      <dgm:t>
        <a:bodyPr/>
        <a:lstStyle/>
        <a:p>
          <a:endParaRPr lang="de-DE"/>
        </a:p>
      </dgm:t>
    </dgm:pt>
    <dgm:pt modelId="{D7ED5885-3F78-45CE-89BA-84F6C3B6CDFC}" type="pres">
      <dgm:prSet presAssocID="{23D1EAC5-C4AC-466A-B585-53656E00FBE7}" presName="rootConnector1" presStyleLbl="node1" presStyleIdx="0" presStyleCnt="0"/>
      <dgm:spPr/>
      <dgm:t>
        <a:bodyPr/>
        <a:lstStyle/>
        <a:p>
          <a:endParaRPr lang="de-DE"/>
        </a:p>
      </dgm:t>
    </dgm:pt>
    <dgm:pt modelId="{C0EA0916-DA57-4EF6-94C6-AEF11C8784F9}" type="pres">
      <dgm:prSet presAssocID="{23D1EAC5-C4AC-466A-B585-53656E00FBE7}" presName="hierChild2" presStyleCnt="0"/>
      <dgm:spPr/>
    </dgm:pt>
    <dgm:pt modelId="{C68ACDB0-1AB2-43EA-A8C7-8726C3FC0B36}" type="pres">
      <dgm:prSet presAssocID="{FC91D666-1F45-4FC5-9C26-5984234C4D4C}" presName="Name37" presStyleLbl="parChTrans1D2" presStyleIdx="0" presStyleCnt="4"/>
      <dgm:spPr/>
      <dgm:t>
        <a:bodyPr/>
        <a:lstStyle/>
        <a:p>
          <a:endParaRPr lang="de-DE"/>
        </a:p>
      </dgm:t>
    </dgm:pt>
    <dgm:pt modelId="{4118EC61-F29A-4E02-9683-339CFB3B26B1}" type="pres">
      <dgm:prSet presAssocID="{3233DB2F-5F75-4707-A9A7-97E79B754AB5}" presName="hierRoot2" presStyleCnt="0">
        <dgm:presLayoutVars>
          <dgm:hierBranch val="init"/>
        </dgm:presLayoutVars>
      </dgm:prSet>
      <dgm:spPr/>
    </dgm:pt>
    <dgm:pt modelId="{157B256F-457B-400A-A35C-A837205407F2}" type="pres">
      <dgm:prSet presAssocID="{3233DB2F-5F75-4707-A9A7-97E79B754AB5}" presName="rootComposite" presStyleCnt="0"/>
      <dgm:spPr/>
    </dgm:pt>
    <dgm:pt modelId="{0E8D958B-DE86-4FA9-B603-48EDC3ACF3C6}" type="pres">
      <dgm:prSet presAssocID="{3233DB2F-5F75-4707-A9A7-97E79B754AB5}" presName="rootText" presStyleLbl="node2" presStyleIdx="0" presStyleCnt="4" custScaleX="105357" custScaleY="95458" custLinFactNeighborX="3795" custLinFactNeighborY="10006">
        <dgm:presLayoutVars>
          <dgm:chPref val="3"/>
        </dgm:presLayoutVars>
      </dgm:prSet>
      <dgm:spPr/>
      <dgm:t>
        <a:bodyPr/>
        <a:lstStyle/>
        <a:p>
          <a:endParaRPr lang="de-DE"/>
        </a:p>
      </dgm:t>
    </dgm:pt>
    <dgm:pt modelId="{3C263BE9-9CCE-449E-98CC-9ECB21F8EFC8}" type="pres">
      <dgm:prSet presAssocID="{3233DB2F-5F75-4707-A9A7-97E79B754AB5}" presName="rootConnector" presStyleLbl="node2" presStyleIdx="0" presStyleCnt="4"/>
      <dgm:spPr/>
      <dgm:t>
        <a:bodyPr/>
        <a:lstStyle/>
        <a:p>
          <a:endParaRPr lang="de-DE"/>
        </a:p>
      </dgm:t>
    </dgm:pt>
    <dgm:pt modelId="{4D004F97-B497-4288-AB3C-78D55FFE4FF9}" type="pres">
      <dgm:prSet presAssocID="{3233DB2F-5F75-4707-A9A7-97E79B754AB5}" presName="hierChild4" presStyleCnt="0"/>
      <dgm:spPr/>
    </dgm:pt>
    <dgm:pt modelId="{CEF059D8-1AC3-49B5-AD16-BEA63A9E066D}" type="pres">
      <dgm:prSet presAssocID="{3233DB2F-5F75-4707-A9A7-97E79B754AB5}" presName="hierChild5" presStyleCnt="0"/>
      <dgm:spPr/>
    </dgm:pt>
    <dgm:pt modelId="{6229BCD9-BD19-4FDC-A02C-010BF80842DE}" type="pres">
      <dgm:prSet presAssocID="{88C327C1-B18E-45C9-A92D-0A3F3FD6A414}" presName="Name37" presStyleLbl="parChTrans1D2" presStyleIdx="1" presStyleCnt="4"/>
      <dgm:spPr/>
      <dgm:t>
        <a:bodyPr/>
        <a:lstStyle/>
        <a:p>
          <a:endParaRPr lang="de-DE"/>
        </a:p>
      </dgm:t>
    </dgm:pt>
    <dgm:pt modelId="{AD9AEA76-0ADD-4655-839C-1757D8E3B5EB}" type="pres">
      <dgm:prSet presAssocID="{4323A45E-5899-4DF5-A5F7-AC53FD8D62E7}" presName="hierRoot2" presStyleCnt="0">
        <dgm:presLayoutVars>
          <dgm:hierBranch val="init"/>
        </dgm:presLayoutVars>
      </dgm:prSet>
      <dgm:spPr/>
    </dgm:pt>
    <dgm:pt modelId="{F9BCD1C5-425F-49C4-AD92-09052AC1534C}" type="pres">
      <dgm:prSet presAssocID="{4323A45E-5899-4DF5-A5F7-AC53FD8D62E7}" presName="rootComposite" presStyleCnt="0"/>
      <dgm:spPr/>
    </dgm:pt>
    <dgm:pt modelId="{2145E9E6-8A2B-40E3-98D0-501E099F9DB3}" type="pres">
      <dgm:prSet presAssocID="{4323A45E-5899-4DF5-A5F7-AC53FD8D62E7}" presName="rootText" presStyleLbl="node2" presStyleIdx="1" presStyleCnt="4" custScaleY="95458" custLinFactNeighborX="2209" custLinFactNeighborY="10006">
        <dgm:presLayoutVars>
          <dgm:chPref val="3"/>
        </dgm:presLayoutVars>
      </dgm:prSet>
      <dgm:spPr/>
      <dgm:t>
        <a:bodyPr/>
        <a:lstStyle/>
        <a:p>
          <a:endParaRPr lang="de-DE"/>
        </a:p>
      </dgm:t>
    </dgm:pt>
    <dgm:pt modelId="{FDB64D2D-5FDF-479E-90F3-B06F7DAE8EF2}" type="pres">
      <dgm:prSet presAssocID="{4323A45E-5899-4DF5-A5F7-AC53FD8D62E7}" presName="rootConnector" presStyleLbl="node2" presStyleIdx="1" presStyleCnt="4"/>
      <dgm:spPr/>
      <dgm:t>
        <a:bodyPr/>
        <a:lstStyle/>
        <a:p>
          <a:endParaRPr lang="de-DE"/>
        </a:p>
      </dgm:t>
    </dgm:pt>
    <dgm:pt modelId="{655F42DD-5039-4C70-96B8-889B33441341}" type="pres">
      <dgm:prSet presAssocID="{4323A45E-5899-4DF5-A5F7-AC53FD8D62E7}" presName="hierChild4" presStyleCnt="0"/>
      <dgm:spPr/>
    </dgm:pt>
    <dgm:pt modelId="{4BE70C0D-07B6-429E-9EAA-27FFF305D7E2}" type="pres">
      <dgm:prSet presAssocID="{4323A45E-5899-4DF5-A5F7-AC53FD8D62E7}" presName="hierChild5" presStyleCnt="0"/>
      <dgm:spPr/>
    </dgm:pt>
    <dgm:pt modelId="{4A8BB14F-30B3-4B14-8607-6AAF3578416F}" type="pres">
      <dgm:prSet presAssocID="{8F1F265B-6C57-4C89-B6DF-0838DFA96240}" presName="Name37" presStyleLbl="parChTrans1D2" presStyleIdx="2" presStyleCnt="4"/>
      <dgm:spPr/>
      <dgm:t>
        <a:bodyPr/>
        <a:lstStyle/>
        <a:p>
          <a:endParaRPr lang="de-DE"/>
        </a:p>
      </dgm:t>
    </dgm:pt>
    <dgm:pt modelId="{986503E0-BF05-4F4D-B17F-734FDA7FC6C1}" type="pres">
      <dgm:prSet presAssocID="{44399ADA-7750-4E7E-88B6-9483DA6D1809}" presName="hierRoot2" presStyleCnt="0">
        <dgm:presLayoutVars>
          <dgm:hierBranch val="init"/>
        </dgm:presLayoutVars>
      </dgm:prSet>
      <dgm:spPr/>
    </dgm:pt>
    <dgm:pt modelId="{935D9B3F-5065-4EBD-9A18-F8B80969BBB6}" type="pres">
      <dgm:prSet presAssocID="{44399ADA-7750-4E7E-88B6-9483DA6D1809}" presName="rootComposite" presStyleCnt="0"/>
      <dgm:spPr/>
    </dgm:pt>
    <dgm:pt modelId="{1D9E8425-DDA0-4B2F-A961-56ED1B7C9F7F}" type="pres">
      <dgm:prSet presAssocID="{44399ADA-7750-4E7E-88B6-9483DA6D1809}" presName="rootText" presStyleLbl="node2" presStyleIdx="2" presStyleCnt="4" custScaleX="111534" custScaleY="95458" custLinFactNeighborX="4522" custLinFactNeighborY="10006">
        <dgm:presLayoutVars>
          <dgm:chPref val="3"/>
        </dgm:presLayoutVars>
      </dgm:prSet>
      <dgm:spPr/>
      <dgm:t>
        <a:bodyPr/>
        <a:lstStyle/>
        <a:p>
          <a:endParaRPr lang="de-DE"/>
        </a:p>
      </dgm:t>
    </dgm:pt>
    <dgm:pt modelId="{37275FB1-4679-42DD-82CE-CEF0B01D1CD0}" type="pres">
      <dgm:prSet presAssocID="{44399ADA-7750-4E7E-88B6-9483DA6D1809}" presName="rootConnector" presStyleLbl="node2" presStyleIdx="2" presStyleCnt="4"/>
      <dgm:spPr/>
      <dgm:t>
        <a:bodyPr/>
        <a:lstStyle/>
        <a:p>
          <a:endParaRPr lang="de-DE"/>
        </a:p>
      </dgm:t>
    </dgm:pt>
    <dgm:pt modelId="{8F4EB065-A718-4B41-9392-3D756FBAC59C}" type="pres">
      <dgm:prSet presAssocID="{44399ADA-7750-4E7E-88B6-9483DA6D1809}" presName="hierChild4" presStyleCnt="0"/>
      <dgm:spPr/>
    </dgm:pt>
    <dgm:pt modelId="{E8314F8D-5482-42AF-8F2D-ED23A33A44E7}" type="pres">
      <dgm:prSet presAssocID="{44399ADA-7750-4E7E-88B6-9483DA6D1809}" presName="hierChild5" presStyleCnt="0"/>
      <dgm:spPr/>
    </dgm:pt>
    <dgm:pt modelId="{D5B0198D-D2DC-480A-B59B-F65ADDA861A9}" type="pres">
      <dgm:prSet presAssocID="{3B514688-ACA1-4B41-91D7-A428CD4670EE}" presName="Name37" presStyleLbl="parChTrans1D2" presStyleIdx="3" presStyleCnt="4"/>
      <dgm:spPr/>
      <dgm:t>
        <a:bodyPr/>
        <a:lstStyle/>
        <a:p>
          <a:endParaRPr lang="de-DE"/>
        </a:p>
      </dgm:t>
    </dgm:pt>
    <dgm:pt modelId="{917030CB-9810-41A8-AD31-C882B2AD7CB6}" type="pres">
      <dgm:prSet presAssocID="{58C3A060-B0D0-408E-9769-556E6936D993}" presName="hierRoot2" presStyleCnt="0">
        <dgm:presLayoutVars>
          <dgm:hierBranch val="init"/>
        </dgm:presLayoutVars>
      </dgm:prSet>
      <dgm:spPr/>
    </dgm:pt>
    <dgm:pt modelId="{ECA3567E-96E7-445B-AFF4-6D9E97DDE5E3}" type="pres">
      <dgm:prSet presAssocID="{58C3A060-B0D0-408E-9769-556E6936D993}" presName="rootComposite" presStyleCnt="0"/>
      <dgm:spPr/>
    </dgm:pt>
    <dgm:pt modelId="{29229CF8-2A14-4E38-B92B-2A1EC56FC99F}" type="pres">
      <dgm:prSet presAssocID="{58C3A060-B0D0-408E-9769-556E6936D993}" presName="rootText" presStyleLbl="node2" presStyleIdx="3" presStyleCnt="4" custScaleY="95458" custLinFactNeighborX="289" custLinFactNeighborY="10006">
        <dgm:presLayoutVars>
          <dgm:chPref val="3"/>
        </dgm:presLayoutVars>
      </dgm:prSet>
      <dgm:spPr/>
      <dgm:t>
        <a:bodyPr/>
        <a:lstStyle/>
        <a:p>
          <a:endParaRPr lang="de-DE"/>
        </a:p>
      </dgm:t>
    </dgm:pt>
    <dgm:pt modelId="{C9F2984A-4CA5-4313-BA36-6D1E2E28ABB1}" type="pres">
      <dgm:prSet presAssocID="{58C3A060-B0D0-408E-9769-556E6936D993}" presName="rootConnector" presStyleLbl="node2" presStyleIdx="3" presStyleCnt="4"/>
      <dgm:spPr/>
      <dgm:t>
        <a:bodyPr/>
        <a:lstStyle/>
        <a:p>
          <a:endParaRPr lang="de-DE"/>
        </a:p>
      </dgm:t>
    </dgm:pt>
    <dgm:pt modelId="{01ACCE32-9F12-46F1-B1EF-9F8B7BD41632}" type="pres">
      <dgm:prSet presAssocID="{58C3A060-B0D0-408E-9769-556E6936D993}" presName="hierChild4" presStyleCnt="0"/>
      <dgm:spPr/>
    </dgm:pt>
    <dgm:pt modelId="{437D0841-DECE-4AFC-964B-B370E3341317}" type="pres">
      <dgm:prSet presAssocID="{58C3A060-B0D0-408E-9769-556E6936D993}" presName="hierChild5" presStyleCnt="0"/>
      <dgm:spPr/>
    </dgm:pt>
    <dgm:pt modelId="{6C833C1C-5C7F-48DD-AE28-0F605F31960F}" type="pres">
      <dgm:prSet presAssocID="{23D1EAC5-C4AC-466A-B585-53656E00FBE7}" presName="hierChild3" presStyleCnt="0"/>
      <dgm:spPr/>
    </dgm:pt>
  </dgm:ptLst>
  <dgm:cxnLst>
    <dgm:cxn modelId="{7EF5B204-6DE7-4F46-A805-9A18C2CC1BE4}" type="presOf" srcId="{4323A45E-5899-4DF5-A5F7-AC53FD8D62E7}" destId="{2145E9E6-8A2B-40E3-98D0-501E099F9DB3}" srcOrd="0" destOrd="0" presId="urn:microsoft.com/office/officeart/2005/8/layout/orgChart1"/>
    <dgm:cxn modelId="{BD9A26A5-3641-43B9-8B13-0CA618810427}" srcId="{3CE56570-110B-42AA-A89C-C55356A06F69}" destId="{23D1EAC5-C4AC-466A-B585-53656E00FBE7}" srcOrd="0" destOrd="0" parTransId="{EAEB869F-F471-49BA-A941-5BA6C9D0EEDF}" sibTransId="{F9EB59A3-3DC6-42D7-B005-BDC5434BF0D6}"/>
    <dgm:cxn modelId="{BC262912-EAE8-4038-BA60-0C7CEA9B8CE6}" type="presOf" srcId="{58C3A060-B0D0-408E-9769-556E6936D993}" destId="{29229CF8-2A14-4E38-B92B-2A1EC56FC99F}" srcOrd="0" destOrd="0" presId="urn:microsoft.com/office/officeart/2005/8/layout/orgChart1"/>
    <dgm:cxn modelId="{BB10EF94-3040-417D-B9E2-CA77C2420135}" srcId="{23D1EAC5-C4AC-466A-B585-53656E00FBE7}" destId="{3233DB2F-5F75-4707-A9A7-97E79B754AB5}" srcOrd="0" destOrd="0" parTransId="{FC91D666-1F45-4FC5-9C26-5984234C4D4C}" sibTransId="{7950BAB5-F006-447C-A2C6-535E93169C9D}"/>
    <dgm:cxn modelId="{83634C0A-E67C-4FF4-8711-F14EFB4C0EE7}" type="presOf" srcId="{44399ADA-7750-4E7E-88B6-9483DA6D1809}" destId="{37275FB1-4679-42DD-82CE-CEF0B01D1CD0}" srcOrd="1" destOrd="0" presId="urn:microsoft.com/office/officeart/2005/8/layout/orgChart1"/>
    <dgm:cxn modelId="{72287D84-D5CE-4D14-A279-667AA2032981}" srcId="{23D1EAC5-C4AC-466A-B585-53656E00FBE7}" destId="{58C3A060-B0D0-408E-9769-556E6936D993}" srcOrd="3" destOrd="0" parTransId="{3B514688-ACA1-4B41-91D7-A428CD4670EE}" sibTransId="{F2FFF924-264F-462E-8850-E2562F4AF3E1}"/>
    <dgm:cxn modelId="{FEA4EE84-3541-4E26-8A95-2704E5E555D3}" type="presOf" srcId="{23D1EAC5-C4AC-466A-B585-53656E00FBE7}" destId="{9AA38AA6-1725-4C0A-82C2-61B4495F58E8}" srcOrd="0" destOrd="0" presId="urn:microsoft.com/office/officeart/2005/8/layout/orgChart1"/>
    <dgm:cxn modelId="{6ECD7433-45D7-4636-AED8-D926AA3D7DA0}" type="presOf" srcId="{FC91D666-1F45-4FC5-9C26-5984234C4D4C}" destId="{C68ACDB0-1AB2-43EA-A8C7-8726C3FC0B36}" srcOrd="0" destOrd="0" presId="urn:microsoft.com/office/officeart/2005/8/layout/orgChart1"/>
    <dgm:cxn modelId="{C70AF629-22D0-4466-B2D2-C630B6305923}" type="presOf" srcId="{88C327C1-B18E-45C9-A92D-0A3F3FD6A414}" destId="{6229BCD9-BD19-4FDC-A02C-010BF80842DE}" srcOrd="0" destOrd="0" presId="urn:microsoft.com/office/officeart/2005/8/layout/orgChart1"/>
    <dgm:cxn modelId="{3886A59F-3FA8-4A89-9749-407B3556D71F}" srcId="{23D1EAC5-C4AC-466A-B585-53656E00FBE7}" destId="{44399ADA-7750-4E7E-88B6-9483DA6D1809}" srcOrd="2" destOrd="0" parTransId="{8F1F265B-6C57-4C89-B6DF-0838DFA96240}" sibTransId="{6A00C84B-4638-47D2-9A44-172609BC0EEB}"/>
    <dgm:cxn modelId="{FFD3164C-CE33-4CB6-9795-3FD8ED530929}" type="presOf" srcId="{3233DB2F-5F75-4707-A9A7-97E79B754AB5}" destId="{3C263BE9-9CCE-449E-98CC-9ECB21F8EFC8}" srcOrd="1" destOrd="0" presId="urn:microsoft.com/office/officeart/2005/8/layout/orgChart1"/>
    <dgm:cxn modelId="{8FA36F7A-AD26-4525-BEC0-BF82629743AE}" srcId="{23D1EAC5-C4AC-466A-B585-53656E00FBE7}" destId="{4323A45E-5899-4DF5-A5F7-AC53FD8D62E7}" srcOrd="1" destOrd="0" parTransId="{88C327C1-B18E-45C9-A92D-0A3F3FD6A414}" sibTransId="{85B98B6E-840C-4F90-A3C2-960270FDE828}"/>
    <dgm:cxn modelId="{BBB0C938-A46E-47DD-8BB6-9CD7B2CF31A1}" type="presOf" srcId="{23D1EAC5-C4AC-466A-B585-53656E00FBE7}" destId="{D7ED5885-3F78-45CE-89BA-84F6C3B6CDFC}" srcOrd="1" destOrd="0" presId="urn:microsoft.com/office/officeart/2005/8/layout/orgChart1"/>
    <dgm:cxn modelId="{60EEA060-4FE9-4313-AC2C-57A853A8D47B}" type="presOf" srcId="{3233DB2F-5F75-4707-A9A7-97E79B754AB5}" destId="{0E8D958B-DE86-4FA9-B603-48EDC3ACF3C6}" srcOrd="0" destOrd="0" presId="urn:microsoft.com/office/officeart/2005/8/layout/orgChart1"/>
    <dgm:cxn modelId="{7EDE85CC-0935-4D3F-8844-C8E1187FE8BC}" type="presOf" srcId="{3CE56570-110B-42AA-A89C-C55356A06F69}" destId="{EA64C8D5-07C7-4F5F-9A9F-CA968D1C4DA5}" srcOrd="0" destOrd="0" presId="urn:microsoft.com/office/officeart/2005/8/layout/orgChart1"/>
    <dgm:cxn modelId="{7104A6C5-60B0-463E-902C-11B25B8FD90C}" type="presOf" srcId="{44399ADA-7750-4E7E-88B6-9483DA6D1809}" destId="{1D9E8425-DDA0-4B2F-A961-56ED1B7C9F7F}" srcOrd="0" destOrd="0" presId="urn:microsoft.com/office/officeart/2005/8/layout/orgChart1"/>
    <dgm:cxn modelId="{BE792D13-1903-4C1A-96FA-2CEF219CA8B2}" type="presOf" srcId="{58C3A060-B0D0-408E-9769-556E6936D993}" destId="{C9F2984A-4CA5-4313-BA36-6D1E2E28ABB1}" srcOrd="1" destOrd="0" presId="urn:microsoft.com/office/officeart/2005/8/layout/orgChart1"/>
    <dgm:cxn modelId="{93AA1A3D-7CDA-408C-BD30-1E3C8DE1622E}" type="presOf" srcId="{4323A45E-5899-4DF5-A5F7-AC53FD8D62E7}" destId="{FDB64D2D-5FDF-479E-90F3-B06F7DAE8EF2}" srcOrd="1" destOrd="0" presId="urn:microsoft.com/office/officeart/2005/8/layout/orgChart1"/>
    <dgm:cxn modelId="{F0F0F7DE-EE94-4B09-8E4E-E0A3125C1724}" type="presOf" srcId="{3B514688-ACA1-4B41-91D7-A428CD4670EE}" destId="{D5B0198D-D2DC-480A-B59B-F65ADDA861A9}" srcOrd="0" destOrd="0" presId="urn:microsoft.com/office/officeart/2005/8/layout/orgChart1"/>
    <dgm:cxn modelId="{43398FE2-E7E4-41C1-A1B6-7FC5C4459E92}" type="presOf" srcId="{8F1F265B-6C57-4C89-B6DF-0838DFA96240}" destId="{4A8BB14F-30B3-4B14-8607-6AAF3578416F}" srcOrd="0" destOrd="0" presId="urn:microsoft.com/office/officeart/2005/8/layout/orgChart1"/>
    <dgm:cxn modelId="{4ED4F28A-6961-407D-A347-096E7ABB43D1}" type="presParOf" srcId="{EA64C8D5-07C7-4F5F-9A9F-CA968D1C4DA5}" destId="{6A53D241-783F-49CA-A527-C7D521EC6090}" srcOrd="0" destOrd="0" presId="urn:microsoft.com/office/officeart/2005/8/layout/orgChart1"/>
    <dgm:cxn modelId="{B17BEBA0-F7D6-457F-9A29-53078AFF07D1}" type="presParOf" srcId="{6A53D241-783F-49CA-A527-C7D521EC6090}" destId="{2BF747B4-1DC5-4769-BC3E-FB145DB5DE56}" srcOrd="0" destOrd="0" presId="urn:microsoft.com/office/officeart/2005/8/layout/orgChart1"/>
    <dgm:cxn modelId="{7ACAE557-251F-400B-8109-3C1C9B822944}" type="presParOf" srcId="{2BF747B4-1DC5-4769-BC3E-FB145DB5DE56}" destId="{9AA38AA6-1725-4C0A-82C2-61B4495F58E8}" srcOrd="0" destOrd="0" presId="urn:microsoft.com/office/officeart/2005/8/layout/orgChart1"/>
    <dgm:cxn modelId="{D49908F6-E4B1-4BB7-93F4-173C8C951EBF}" type="presParOf" srcId="{2BF747B4-1DC5-4769-BC3E-FB145DB5DE56}" destId="{D7ED5885-3F78-45CE-89BA-84F6C3B6CDFC}" srcOrd="1" destOrd="0" presId="urn:microsoft.com/office/officeart/2005/8/layout/orgChart1"/>
    <dgm:cxn modelId="{1F43AF42-F3B0-4A59-BD12-48B4416CD0E3}" type="presParOf" srcId="{6A53D241-783F-49CA-A527-C7D521EC6090}" destId="{C0EA0916-DA57-4EF6-94C6-AEF11C8784F9}" srcOrd="1" destOrd="0" presId="urn:microsoft.com/office/officeart/2005/8/layout/orgChart1"/>
    <dgm:cxn modelId="{867C3A59-0591-4F39-AE55-E9442816EFE7}" type="presParOf" srcId="{C0EA0916-DA57-4EF6-94C6-AEF11C8784F9}" destId="{C68ACDB0-1AB2-43EA-A8C7-8726C3FC0B36}" srcOrd="0" destOrd="0" presId="urn:microsoft.com/office/officeart/2005/8/layout/orgChart1"/>
    <dgm:cxn modelId="{560E9D0C-C561-4BDB-B7C5-C6A6FDB36420}" type="presParOf" srcId="{C0EA0916-DA57-4EF6-94C6-AEF11C8784F9}" destId="{4118EC61-F29A-4E02-9683-339CFB3B26B1}" srcOrd="1" destOrd="0" presId="urn:microsoft.com/office/officeart/2005/8/layout/orgChart1"/>
    <dgm:cxn modelId="{90DCED90-89EF-4F99-9BBC-C5DAC512AACB}" type="presParOf" srcId="{4118EC61-F29A-4E02-9683-339CFB3B26B1}" destId="{157B256F-457B-400A-A35C-A837205407F2}" srcOrd="0" destOrd="0" presId="urn:microsoft.com/office/officeart/2005/8/layout/orgChart1"/>
    <dgm:cxn modelId="{94493880-7B69-411F-AB9C-2E059F491DA6}" type="presParOf" srcId="{157B256F-457B-400A-A35C-A837205407F2}" destId="{0E8D958B-DE86-4FA9-B603-48EDC3ACF3C6}" srcOrd="0" destOrd="0" presId="urn:microsoft.com/office/officeart/2005/8/layout/orgChart1"/>
    <dgm:cxn modelId="{F06AB86B-3B8F-4D45-B275-F4EEDF903114}" type="presParOf" srcId="{157B256F-457B-400A-A35C-A837205407F2}" destId="{3C263BE9-9CCE-449E-98CC-9ECB21F8EFC8}" srcOrd="1" destOrd="0" presId="urn:microsoft.com/office/officeart/2005/8/layout/orgChart1"/>
    <dgm:cxn modelId="{B2C75237-9520-4343-B0B5-D819D19BD6D5}" type="presParOf" srcId="{4118EC61-F29A-4E02-9683-339CFB3B26B1}" destId="{4D004F97-B497-4288-AB3C-78D55FFE4FF9}" srcOrd="1" destOrd="0" presId="urn:microsoft.com/office/officeart/2005/8/layout/orgChart1"/>
    <dgm:cxn modelId="{024EA2A6-F050-4AE2-A154-370F27F1D3B8}" type="presParOf" srcId="{4118EC61-F29A-4E02-9683-339CFB3B26B1}" destId="{CEF059D8-1AC3-49B5-AD16-BEA63A9E066D}" srcOrd="2" destOrd="0" presId="urn:microsoft.com/office/officeart/2005/8/layout/orgChart1"/>
    <dgm:cxn modelId="{92F15E86-2501-4FEE-9039-FCD4D7A993C4}" type="presParOf" srcId="{C0EA0916-DA57-4EF6-94C6-AEF11C8784F9}" destId="{6229BCD9-BD19-4FDC-A02C-010BF80842DE}" srcOrd="2" destOrd="0" presId="urn:microsoft.com/office/officeart/2005/8/layout/orgChart1"/>
    <dgm:cxn modelId="{CA6A6F7D-0EFB-4D31-BAB1-9E331DFC2636}" type="presParOf" srcId="{C0EA0916-DA57-4EF6-94C6-AEF11C8784F9}" destId="{AD9AEA76-0ADD-4655-839C-1757D8E3B5EB}" srcOrd="3" destOrd="0" presId="urn:microsoft.com/office/officeart/2005/8/layout/orgChart1"/>
    <dgm:cxn modelId="{7FFC05D1-E45C-4424-AC21-B826356DADDB}" type="presParOf" srcId="{AD9AEA76-0ADD-4655-839C-1757D8E3B5EB}" destId="{F9BCD1C5-425F-49C4-AD92-09052AC1534C}" srcOrd="0" destOrd="0" presId="urn:microsoft.com/office/officeart/2005/8/layout/orgChart1"/>
    <dgm:cxn modelId="{6CB3BC39-C1BB-4108-8305-0CBDE9188E59}" type="presParOf" srcId="{F9BCD1C5-425F-49C4-AD92-09052AC1534C}" destId="{2145E9E6-8A2B-40E3-98D0-501E099F9DB3}" srcOrd="0" destOrd="0" presId="urn:microsoft.com/office/officeart/2005/8/layout/orgChart1"/>
    <dgm:cxn modelId="{321AC3D6-EDB7-44C2-8542-3D3AC248075F}" type="presParOf" srcId="{F9BCD1C5-425F-49C4-AD92-09052AC1534C}" destId="{FDB64D2D-5FDF-479E-90F3-B06F7DAE8EF2}" srcOrd="1" destOrd="0" presId="urn:microsoft.com/office/officeart/2005/8/layout/orgChart1"/>
    <dgm:cxn modelId="{9BAC720F-0F6E-4AF3-A508-7D7A7311C2AF}" type="presParOf" srcId="{AD9AEA76-0ADD-4655-839C-1757D8E3B5EB}" destId="{655F42DD-5039-4C70-96B8-889B33441341}" srcOrd="1" destOrd="0" presId="urn:microsoft.com/office/officeart/2005/8/layout/orgChart1"/>
    <dgm:cxn modelId="{5C5B87C9-0A5D-426C-89B8-FE8A915C201D}" type="presParOf" srcId="{AD9AEA76-0ADD-4655-839C-1757D8E3B5EB}" destId="{4BE70C0D-07B6-429E-9EAA-27FFF305D7E2}" srcOrd="2" destOrd="0" presId="urn:microsoft.com/office/officeart/2005/8/layout/orgChart1"/>
    <dgm:cxn modelId="{C6630609-4634-410E-AF11-3DF84A18097B}" type="presParOf" srcId="{C0EA0916-DA57-4EF6-94C6-AEF11C8784F9}" destId="{4A8BB14F-30B3-4B14-8607-6AAF3578416F}" srcOrd="4" destOrd="0" presId="urn:microsoft.com/office/officeart/2005/8/layout/orgChart1"/>
    <dgm:cxn modelId="{19EA6BD7-0378-4086-961D-27B282877637}" type="presParOf" srcId="{C0EA0916-DA57-4EF6-94C6-AEF11C8784F9}" destId="{986503E0-BF05-4F4D-B17F-734FDA7FC6C1}" srcOrd="5" destOrd="0" presId="urn:microsoft.com/office/officeart/2005/8/layout/orgChart1"/>
    <dgm:cxn modelId="{04931500-E2BD-410A-8D1F-EAFAA7013C89}" type="presParOf" srcId="{986503E0-BF05-4F4D-B17F-734FDA7FC6C1}" destId="{935D9B3F-5065-4EBD-9A18-F8B80969BBB6}" srcOrd="0" destOrd="0" presId="urn:microsoft.com/office/officeart/2005/8/layout/orgChart1"/>
    <dgm:cxn modelId="{FEF99A74-99DC-4C46-9ECA-9E8DF31776DD}" type="presParOf" srcId="{935D9B3F-5065-4EBD-9A18-F8B80969BBB6}" destId="{1D9E8425-DDA0-4B2F-A961-56ED1B7C9F7F}" srcOrd="0" destOrd="0" presId="urn:microsoft.com/office/officeart/2005/8/layout/orgChart1"/>
    <dgm:cxn modelId="{14DA1304-2E4B-4F5D-8465-166AC62C5240}" type="presParOf" srcId="{935D9B3F-5065-4EBD-9A18-F8B80969BBB6}" destId="{37275FB1-4679-42DD-82CE-CEF0B01D1CD0}" srcOrd="1" destOrd="0" presId="urn:microsoft.com/office/officeart/2005/8/layout/orgChart1"/>
    <dgm:cxn modelId="{455250ED-71C1-47F3-A1D2-D218926BA42E}" type="presParOf" srcId="{986503E0-BF05-4F4D-B17F-734FDA7FC6C1}" destId="{8F4EB065-A718-4B41-9392-3D756FBAC59C}" srcOrd="1" destOrd="0" presId="urn:microsoft.com/office/officeart/2005/8/layout/orgChart1"/>
    <dgm:cxn modelId="{C338272B-677E-49DE-9980-CC84E3435430}" type="presParOf" srcId="{986503E0-BF05-4F4D-B17F-734FDA7FC6C1}" destId="{E8314F8D-5482-42AF-8F2D-ED23A33A44E7}" srcOrd="2" destOrd="0" presId="urn:microsoft.com/office/officeart/2005/8/layout/orgChart1"/>
    <dgm:cxn modelId="{C6D35111-F38A-4951-89EA-27449AC93CCC}" type="presParOf" srcId="{C0EA0916-DA57-4EF6-94C6-AEF11C8784F9}" destId="{D5B0198D-D2DC-480A-B59B-F65ADDA861A9}" srcOrd="6" destOrd="0" presId="urn:microsoft.com/office/officeart/2005/8/layout/orgChart1"/>
    <dgm:cxn modelId="{439DC225-E12B-4652-B1D7-0EB0746F90AE}" type="presParOf" srcId="{C0EA0916-DA57-4EF6-94C6-AEF11C8784F9}" destId="{917030CB-9810-41A8-AD31-C882B2AD7CB6}" srcOrd="7" destOrd="0" presId="urn:microsoft.com/office/officeart/2005/8/layout/orgChart1"/>
    <dgm:cxn modelId="{5F1CC8E1-A656-47C0-8847-EEA485DDBF70}" type="presParOf" srcId="{917030CB-9810-41A8-AD31-C882B2AD7CB6}" destId="{ECA3567E-96E7-445B-AFF4-6D9E97DDE5E3}" srcOrd="0" destOrd="0" presId="urn:microsoft.com/office/officeart/2005/8/layout/orgChart1"/>
    <dgm:cxn modelId="{3A8BA9B8-3A71-4017-9576-A715956E5D61}" type="presParOf" srcId="{ECA3567E-96E7-445B-AFF4-6D9E97DDE5E3}" destId="{29229CF8-2A14-4E38-B92B-2A1EC56FC99F}" srcOrd="0" destOrd="0" presId="urn:microsoft.com/office/officeart/2005/8/layout/orgChart1"/>
    <dgm:cxn modelId="{955182E0-4381-41D1-9772-3E36C01F57E2}" type="presParOf" srcId="{ECA3567E-96E7-445B-AFF4-6D9E97DDE5E3}" destId="{C9F2984A-4CA5-4313-BA36-6D1E2E28ABB1}" srcOrd="1" destOrd="0" presId="urn:microsoft.com/office/officeart/2005/8/layout/orgChart1"/>
    <dgm:cxn modelId="{4EC6A7C9-B5CB-4383-ADF4-445BAB605721}" type="presParOf" srcId="{917030CB-9810-41A8-AD31-C882B2AD7CB6}" destId="{01ACCE32-9F12-46F1-B1EF-9F8B7BD41632}" srcOrd="1" destOrd="0" presId="urn:microsoft.com/office/officeart/2005/8/layout/orgChart1"/>
    <dgm:cxn modelId="{93FFE9EF-837B-4BE7-A257-27F3079967C1}" type="presParOf" srcId="{917030CB-9810-41A8-AD31-C882B2AD7CB6}" destId="{437D0841-DECE-4AFC-964B-B370E3341317}" srcOrd="2" destOrd="0" presId="urn:microsoft.com/office/officeart/2005/8/layout/orgChart1"/>
    <dgm:cxn modelId="{99A31587-3A0E-4D09-9508-E003CBBDCFF3}" type="presParOf" srcId="{6A53D241-783F-49CA-A527-C7D521EC6090}" destId="{6C833C1C-5C7F-48DD-AE28-0F605F3196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0198D-D2DC-480A-B59B-F65ADDA861A9}">
      <dsp:nvSpPr>
        <dsp:cNvPr id="0" name=""/>
        <dsp:cNvSpPr/>
      </dsp:nvSpPr>
      <dsp:spPr>
        <a:xfrm>
          <a:off x="4348774" y="1260276"/>
          <a:ext cx="3443662" cy="1052362"/>
        </a:xfrm>
        <a:custGeom>
          <a:avLst/>
          <a:gdLst/>
          <a:ahLst/>
          <a:cxnLst/>
          <a:rect l="0" t="0" r="0" b="0"/>
          <a:pathLst>
            <a:path>
              <a:moveTo>
                <a:pt x="0" y="0"/>
              </a:moveTo>
              <a:lnTo>
                <a:pt x="0" y="862289"/>
              </a:lnTo>
              <a:lnTo>
                <a:pt x="3443662" y="862289"/>
              </a:lnTo>
              <a:lnTo>
                <a:pt x="3443662" y="105236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BB14F-30B3-4B14-8607-6AAF3578416F}">
      <dsp:nvSpPr>
        <dsp:cNvPr id="0" name=""/>
        <dsp:cNvSpPr/>
      </dsp:nvSpPr>
      <dsp:spPr>
        <a:xfrm>
          <a:off x="4348774" y="1260276"/>
          <a:ext cx="1225527" cy="1052362"/>
        </a:xfrm>
        <a:custGeom>
          <a:avLst/>
          <a:gdLst/>
          <a:ahLst/>
          <a:cxnLst/>
          <a:rect l="0" t="0" r="0" b="0"/>
          <a:pathLst>
            <a:path>
              <a:moveTo>
                <a:pt x="0" y="0"/>
              </a:moveTo>
              <a:lnTo>
                <a:pt x="0" y="862289"/>
              </a:lnTo>
              <a:lnTo>
                <a:pt x="1225527" y="862289"/>
              </a:lnTo>
              <a:lnTo>
                <a:pt x="1225527" y="105236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9BCD9-BD19-4FDC-A02C-010BF80842DE}">
      <dsp:nvSpPr>
        <dsp:cNvPr id="0" name=""/>
        <dsp:cNvSpPr/>
      </dsp:nvSpPr>
      <dsp:spPr>
        <a:xfrm>
          <a:off x="3237670" y="1260276"/>
          <a:ext cx="1111103" cy="1052362"/>
        </a:xfrm>
        <a:custGeom>
          <a:avLst/>
          <a:gdLst/>
          <a:ahLst/>
          <a:cxnLst/>
          <a:rect l="0" t="0" r="0" b="0"/>
          <a:pathLst>
            <a:path>
              <a:moveTo>
                <a:pt x="1111103" y="0"/>
              </a:moveTo>
              <a:lnTo>
                <a:pt x="1111103" y="862289"/>
              </a:lnTo>
              <a:lnTo>
                <a:pt x="0" y="862289"/>
              </a:lnTo>
              <a:lnTo>
                <a:pt x="0" y="105236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ACDB0-1AB2-43EA-A8C7-8726C3FC0B36}">
      <dsp:nvSpPr>
        <dsp:cNvPr id="0" name=""/>
        <dsp:cNvSpPr/>
      </dsp:nvSpPr>
      <dsp:spPr>
        <a:xfrm>
          <a:off x="1027527" y="1260276"/>
          <a:ext cx="3321246" cy="1052362"/>
        </a:xfrm>
        <a:custGeom>
          <a:avLst/>
          <a:gdLst/>
          <a:ahLst/>
          <a:cxnLst/>
          <a:rect l="0" t="0" r="0" b="0"/>
          <a:pathLst>
            <a:path>
              <a:moveTo>
                <a:pt x="3321246" y="0"/>
              </a:moveTo>
              <a:lnTo>
                <a:pt x="3321246" y="862289"/>
              </a:lnTo>
              <a:lnTo>
                <a:pt x="0" y="862289"/>
              </a:lnTo>
              <a:lnTo>
                <a:pt x="0" y="105236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38AA6-1725-4C0A-82C2-61B4495F58E8}">
      <dsp:nvSpPr>
        <dsp:cNvPr id="0" name=""/>
        <dsp:cNvSpPr/>
      </dsp:nvSpPr>
      <dsp:spPr>
        <a:xfrm>
          <a:off x="2366882" y="396276"/>
          <a:ext cx="3963784" cy="863999"/>
        </a:xfrm>
        <a:prstGeom prst="rect">
          <a:avLst/>
        </a:prstGeom>
        <a:solidFill>
          <a:schemeClr val="accent3">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Entwicklungsbereiche </a:t>
          </a:r>
        </a:p>
      </dsp:txBody>
      <dsp:txXfrm>
        <a:off x="2366882" y="396276"/>
        <a:ext cx="3963784" cy="863999"/>
      </dsp:txXfrm>
    </dsp:sp>
    <dsp:sp modelId="{0E8D958B-DE86-4FA9-B603-48EDC3ACF3C6}">
      <dsp:nvSpPr>
        <dsp:cNvPr id="0" name=""/>
        <dsp:cNvSpPr/>
      </dsp:nvSpPr>
      <dsp:spPr>
        <a:xfrm>
          <a:off x="73931" y="2312638"/>
          <a:ext cx="1907193" cy="863999"/>
        </a:xfrm>
        <a:prstGeom prst="rect">
          <a:avLst/>
        </a:prstGeom>
        <a:solidFill>
          <a:schemeClr val="accent3">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Persönlichkeit</a:t>
          </a:r>
        </a:p>
      </dsp:txBody>
      <dsp:txXfrm>
        <a:off x="73931" y="2312638"/>
        <a:ext cx="1907193" cy="863999"/>
      </dsp:txXfrm>
    </dsp:sp>
    <dsp:sp modelId="{2145E9E6-8A2B-40E3-98D0-501E099F9DB3}">
      <dsp:nvSpPr>
        <dsp:cNvPr id="0" name=""/>
        <dsp:cNvSpPr/>
      </dsp:nvSpPr>
      <dsp:spPr>
        <a:xfrm>
          <a:off x="2332560" y="2312638"/>
          <a:ext cx="1810219" cy="863999"/>
        </a:xfrm>
        <a:prstGeom prst="rect">
          <a:avLst/>
        </a:prstGeom>
        <a:solidFill>
          <a:schemeClr val="accent3">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Kognition</a:t>
          </a:r>
        </a:p>
      </dsp:txBody>
      <dsp:txXfrm>
        <a:off x="2332560" y="2312638"/>
        <a:ext cx="1810219" cy="863999"/>
      </dsp:txXfrm>
    </dsp:sp>
    <dsp:sp modelId="{1D9E8425-DDA0-4B2F-A961-56ED1B7C9F7F}">
      <dsp:nvSpPr>
        <dsp:cNvPr id="0" name=""/>
        <dsp:cNvSpPr/>
      </dsp:nvSpPr>
      <dsp:spPr>
        <a:xfrm>
          <a:off x="4564797" y="2312638"/>
          <a:ext cx="2019010" cy="863999"/>
        </a:xfrm>
        <a:prstGeom prst="rect">
          <a:avLst/>
        </a:prstGeom>
        <a:solidFill>
          <a:schemeClr val="accent3">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Motivation</a:t>
          </a:r>
        </a:p>
      </dsp:txBody>
      <dsp:txXfrm>
        <a:off x="4564797" y="2312638"/>
        <a:ext cx="2019010" cy="863999"/>
      </dsp:txXfrm>
    </dsp:sp>
    <dsp:sp modelId="{29229CF8-2A14-4E38-B92B-2A1EC56FC99F}">
      <dsp:nvSpPr>
        <dsp:cNvPr id="0" name=""/>
        <dsp:cNvSpPr/>
      </dsp:nvSpPr>
      <dsp:spPr>
        <a:xfrm>
          <a:off x="6887327" y="2312638"/>
          <a:ext cx="1810219" cy="863999"/>
        </a:xfrm>
        <a:prstGeom prst="rect">
          <a:avLst/>
        </a:prstGeom>
        <a:solidFill>
          <a:schemeClr val="accent3">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Emotion</a:t>
          </a:r>
        </a:p>
      </dsp:txBody>
      <dsp:txXfrm>
        <a:off x="6887327" y="2312638"/>
        <a:ext cx="1810219" cy="8639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CD7CCE1-7BB7-4674-B379-7C4107854FB9}"/>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0353FC9-5386-4846-9494-9E1BD093D938}"/>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7B6F5A8-6AB4-4C73-BA13-A2634794FE62}" type="datetimeFigureOut">
              <a:rPr lang="de-DE" smtClean="0"/>
              <a:t>07.03.2024</a:t>
            </a:fld>
            <a:endParaRPr lang="de-DE"/>
          </a:p>
        </p:txBody>
      </p:sp>
      <p:sp>
        <p:nvSpPr>
          <p:cNvPr id="4" name="Fußzeilenplatzhalter 3">
            <a:extLst>
              <a:ext uri="{FF2B5EF4-FFF2-40B4-BE49-F238E27FC236}">
                <a16:creationId xmlns:a16="http://schemas.microsoft.com/office/drawing/2014/main" id="{CBC5BF57-5302-4670-9347-E406E4DEC64D}"/>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C37410D-2495-4C52-88E6-5F0925CBC4A4}"/>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EAB4BE5-4BED-426C-BCE4-25152311FF20}" type="slidenum">
              <a:rPr lang="de-DE" smtClean="0"/>
              <a:t>‹Nr.›</a:t>
            </a:fld>
            <a:endParaRPr lang="de-DE"/>
          </a:p>
        </p:txBody>
      </p:sp>
    </p:spTree>
    <p:extLst>
      <p:ext uri="{BB962C8B-B14F-4D97-AF65-F5344CB8AC3E}">
        <p14:creationId xmlns:p14="http://schemas.microsoft.com/office/powerpoint/2010/main" val="3071281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D8EFDBDB-5AA7-4A90-B2F6-99BC9E663D82}" type="datetimeFigureOut">
              <a:rPr lang="de-DE" smtClean="0"/>
              <a:pPr/>
              <a:t>07.03.2024</a:t>
            </a:fld>
            <a:endParaRPr lang="de-DE"/>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9D7C0D-EF4E-4C29-871B-D1B2EF9E5DDF}" type="slidenum">
              <a:rPr lang="de-DE" smtClean="0"/>
              <a:pPr/>
              <a:t>‹Nr.›</a:t>
            </a:fld>
            <a:endParaRPr lang="de-DE"/>
          </a:p>
        </p:txBody>
      </p:sp>
    </p:spTree>
    <p:extLst>
      <p:ext uri="{BB962C8B-B14F-4D97-AF65-F5344CB8AC3E}">
        <p14:creationId xmlns:p14="http://schemas.microsoft.com/office/powerpoint/2010/main" val="3568064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b="1" dirty="0"/>
              <a:t>Klare Strukturierung des Unterrichts: </a:t>
            </a:r>
          </a:p>
          <a:p>
            <a:pPr marL="171450" indent="-171450">
              <a:buFont typeface="Wingdings" panose="05000000000000000000" pitchFamily="2" charset="2"/>
              <a:buChar char="Ø"/>
            </a:pPr>
            <a:r>
              <a:rPr lang="de-DE" dirty="0"/>
              <a:t>Unterricht ist klar strukturiert, wenn das Unterrichtsmanagement funktioniert und wenn sich ein „roter Faden“ durch die Stunde zieht, der für die Lehrkraft und die Lernenden gleichermaßen gut zu erkennen ist.</a:t>
            </a:r>
          </a:p>
          <a:p>
            <a:r>
              <a:rPr lang="de-DE" dirty="0"/>
              <a:t>Wichtige Elemente für eine gute Strukturierung von Unterricht sind z. B.:</a:t>
            </a:r>
          </a:p>
          <a:p>
            <a:pPr marL="171450" indent="-171450">
              <a:buFont typeface="Arial" panose="020B0604020202020204" pitchFamily="34" charset="0"/>
              <a:buChar char="•"/>
            </a:pPr>
            <a:r>
              <a:rPr lang="de-DE" dirty="0"/>
              <a:t>Methodischer Grundrhythmus (Einstieg, Erarbeitungsphase, Ergebnissicherung)</a:t>
            </a:r>
          </a:p>
          <a:p>
            <a:pPr marL="171450" indent="-171450">
              <a:buFont typeface="Arial" panose="020B0604020202020204" pitchFamily="34" charset="0"/>
              <a:buChar char="•"/>
            </a:pPr>
            <a:r>
              <a:rPr lang="de-DE" dirty="0"/>
              <a:t>Aufgabenklarheit (SuS wissen, was sie tun sollen und auch warum sie es tun sollen)</a:t>
            </a:r>
          </a:p>
          <a:p>
            <a:pPr marL="171450" indent="-171450">
              <a:buFont typeface="Arial" panose="020B0604020202020204" pitchFamily="34" charset="0"/>
              <a:buChar char="•"/>
            </a:pPr>
            <a:r>
              <a:rPr lang="de-DE" dirty="0"/>
              <a:t>Regelklarheit (Aufstellen klarer Regeln für den Unterricht sowie das Einhalten dieser Regeln)</a:t>
            </a:r>
          </a:p>
          <a:p>
            <a:pPr marL="171450" indent="-171450">
              <a:buFont typeface="Arial" panose="020B0604020202020204" pitchFamily="34" charset="0"/>
              <a:buChar char="•"/>
            </a:pPr>
            <a:r>
              <a:rPr lang="de-DE" dirty="0"/>
              <a:t>Rollenklarheit </a:t>
            </a:r>
          </a:p>
          <a:p>
            <a:pPr marL="0" indent="0">
              <a:buFont typeface="Arial" panose="020B0604020202020204" pitchFamily="34" charset="0"/>
              <a:buNone/>
            </a:pPr>
            <a:endParaRPr lang="de-DE" dirty="0"/>
          </a:p>
          <a:p>
            <a:r>
              <a:rPr lang="de-DE" b="1" dirty="0"/>
              <a:t>Hoher Anteil echter Lernzeit:</a:t>
            </a:r>
          </a:p>
          <a:p>
            <a:pPr marL="171450" indent="-171450">
              <a:buFont typeface="Arial" panose="020B0604020202020204" pitchFamily="34" charset="0"/>
              <a:buChar char="•"/>
            </a:pPr>
            <a:r>
              <a:rPr lang="de-DE" dirty="0"/>
              <a:t>Die „echte Lernzeit“ ist die von den Lernenden tatsächlich aufgewendete Zeit für das Erreichen der angestrebten Ziele. Der Faktor „Lernzeit“ hat entscheidenden Einfluss auf den Lernerfolg.</a:t>
            </a:r>
          </a:p>
          <a:p>
            <a:endParaRPr lang="de-DE" dirty="0"/>
          </a:p>
          <a:p>
            <a:r>
              <a:rPr lang="de-DE" b="1" dirty="0"/>
              <a:t>Lernförderliches Klima:</a:t>
            </a:r>
          </a:p>
          <a:p>
            <a:pPr marL="171450" indent="-171450">
              <a:buFont typeface="Arial" panose="020B0604020202020204" pitchFamily="34" charset="0"/>
              <a:buChar char="•"/>
            </a:pPr>
            <a:r>
              <a:rPr lang="de-DE" dirty="0"/>
              <a:t>Ein lernförderliches Klima bezeichnet eine Unterrichtsatmosphäre, die gekennzeichnet ist durch: gegenseitigen Respekt, verlässlich eingehaltene Regeln, gemeinsam geteilte Verantwortung, Gerechtigkeit (unter allen Beteiligten) und Fürsorge (unter allen Beteiligten).</a:t>
            </a:r>
          </a:p>
          <a:p>
            <a:endParaRPr lang="de-DE" b="1" dirty="0"/>
          </a:p>
          <a:p>
            <a:r>
              <a:rPr lang="de-DE" b="1" dirty="0"/>
              <a:t>Inhaltliche Klarheit:</a:t>
            </a:r>
          </a:p>
          <a:p>
            <a:pPr marL="171450" indent="-171450">
              <a:buFont typeface="Arial" panose="020B0604020202020204" pitchFamily="34" charset="0"/>
              <a:buChar char="•"/>
            </a:pPr>
            <a:r>
              <a:rPr lang="de-DE" dirty="0"/>
              <a:t>Inhaltliche Klarheit liegt dann vor, wenn die Aufgabenstellung verständlich, der thematische Gang plausibel (nachvollziehbar) und die Ergebnissicherung klar und verbindlich gestaltet wurden.</a:t>
            </a:r>
          </a:p>
          <a:p>
            <a:endParaRPr lang="de-DE" b="1" dirty="0"/>
          </a:p>
          <a:p>
            <a:r>
              <a:rPr lang="de-DE" b="1" dirty="0"/>
              <a:t>Sinnstiftendes Kommunizieren:</a:t>
            </a:r>
          </a:p>
          <a:p>
            <a:pPr marL="171450" indent="-171450">
              <a:buFont typeface="Arial" panose="020B0604020202020204" pitchFamily="34" charset="0"/>
              <a:buChar char="•"/>
            </a:pPr>
            <a:r>
              <a:rPr lang="de-DE" dirty="0"/>
              <a:t>Sinnstiftendes Kommunizieren bezeichnet den Prozess, in dem die Schüler im Austausch mit ihren Lehrern dem Lehr-Lern-Prozess und seinen Ergebnissen eine persönliche Bedeutung geben.</a:t>
            </a:r>
          </a:p>
          <a:p>
            <a:pPr marL="171450" indent="-171450">
              <a:buFont typeface="Arial" panose="020B0604020202020204" pitchFamily="34" charset="0"/>
              <a:buChar char="•"/>
            </a:pPr>
            <a:r>
              <a:rPr lang="de-DE" dirty="0"/>
              <a:t>durch: Planungsbeteiligung, Gesprächskultur, Sinnkonferenzen, Schülerfeedback</a:t>
            </a:r>
          </a:p>
          <a:p>
            <a:endParaRPr lang="de-DE" b="1" dirty="0"/>
          </a:p>
          <a:p>
            <a:r>
              <a:rPr lang="de-DE" b="1" dirty="0"/>
              <a:t>Methodenvielfalt</a:t>
            </a:r>
            <a:r>
              <a:rPr lang="de-DE" dirty="0"/>
              <a:t>:</a:t>
            </a:r>
          </a:p>
          <a:p>
            <a:pPr marL="0" indent="0">
              <a:buFont typeface="Arial" panose="020B0604020202020204" pitchFamily="34" charset="0"/>
              <a:buNone/>
            </a:pPr>
            <a:r>
              <a:rPr lang="de-DE" dirty="0"/>
              <a:t>Methodenvielfalt liegt vor,</a:t>
            </a:r>
          </a:p>
          <a:p>
            <a:pPr marL="171450" indent="-171450">
              <a:buFont typeface="Arial" panose="020B0604020202020204" pitchFamily="34" charset="0"/>
              <a:buChar char="•"/>
            </a:pPr>
            <a:r>
              <a:rPr lang="de-DE" dirty="0"/>
              <a:t>wenn der Reichtum der verfügbaren Methoden genutzt wird,</a:t>
            </a:r>
          </a:p>
          <a:p>
            <a:pPr marL="171450" indent="-171450">
              <a:buFont typeface="Arial" panose="020B0604020202020204" pitchFamily="34" charset="0"/>
              <a:buChar char="•"/>
            </a:pPr>
            <a:r>
              <a:rPr lang="de-DE" dirty="0"/>
              <a:t>wenn die Verlaufsform des Unterrichts variabel gestaltet wird und</a:t>
            </a:r>
          </a:p>
          <a:p>
            <a:pPr marL="171450" indent="-171450">
              <a:buFont typeface="Arial" panose="020B0604020202020204" pitchFamily="34" charset="0"/>
              <a:buChar char="•"/>
            </a:pPr>
            <a:r>
              <a:rPr lang="de-DE" dirty="0"/>
              <a:t>wenn die Grundformen des Unterrichts ausbalanciert sind.</a:t>
            </a:r>
          </a:p>
          <a:p>
            <a:endParaRPr lang="de-DE" b="1" dirty="0"/>
          </a:p>
          <a:p>
            <a:r>
              <a:rPr lang="de-DE" b="1" dirty="0"/>
              <a:t>Individuelles Fördern:</a:t>
            </a:r>
          </a:p>
          <a:p>
            <a:pPr marL="0" indent="0">
              <a:buFont typeface="Arial" panose="020B0604020202020204" pitchFamily="34" charset="0"/>
              <a:buNone/>
            </a:pPr>
            <a:r>
              <a:rPr lang="de-DE" dirty="0"/>
              <a:t>Individuelles Fördern heißt, jeder Schülerin und jedem Schüler die Chance zu geben, ihr bzw. sein motorisches, intellektuelles, emotionales und soziales Potenzial umfassend zu entwickeln und sie bzw. ihn dabei durch geeignete Maßnahmen zu unterstützen.</a:t>
            </a:r>
          </a:p>
          <a:p>
            <a:pPr marL="171450" indent="-171450">
              <a:buFont typeface="Arial" panose="020B0604020202020204" pitchFamily="34" charset="0"/>
              <a:buChar char="•"/>
            </a:pPr>
            <a:r>
              <a:rPr lang="de-DE" dirty="0"/>
              <a:t>Durch: Freiräume, Geduld und Zeit, innere Differenzierung und Integration, individuelle Lernstandsanalysen und abgestimmte Förderpläne, Förderung von SuS aus Risikogruppen</a:t>
            </a:r>
          </a:p>
          <a:p>
            <a:endParaRPr lang="de-DE" b="1" dirty="0"/>
          </a:p>
          <a:p>
            <a:r>
              <a:rPr lang="de-DE" b="1" dirty="0"/>
              <a:t>Intelligentes Üben:</a:t>
            </a:r>
          </a:p>
          <a:p>
            <a:r>
              <a:rPr lang="de-DE" dirty="0"/>
              <a:t>Übungsphasen des Unterrichts sind intelligent (richtig) gestaltet,</a:t>
            </a:r>
          </a:p>
          <a:p>
            <a:pPr marL="171450" indent="-171450">
              <a:buFont typeface="Arial" panose="020B0604020202020204" pitchFamily="34" charset="0"/>
              <a:buChar char="•"/>
            </a:pPr>
            <a:r>
              <a:rPr lang="de-DE" dirty="0"/>
              <a:t>wenn ausreichend oft und im richtigen Rhythmus geübt wird,</a:t>
            </a:r>
          </a:p>
          <a:p>
            <a:pPr marL="171450" indent="-171450">
              <a:buFont typeface="Arial" panose="020B0604020202020204" pitchFamily="34" charset="0"/>
              <a:buChar char="•"/>
            </a:pPr>
            <a:r>
              <a:rPr lang="de-DE" dirty="0"/>
              <a:t>wenn die Übungsaufgaben passend zum Lernstand formuliert werden,</a:t>
            </a:r>
          </a:p>
          <a:p>
            <a:pPr marL="171450" indent="-171450">
              <a:buFont typeface="Arial" panose="020B0604020202020204" pitchFamily="34" charset="0"/>
              <a:buChar char="•"/>
            </a:pPr>
            <a:r>
              <a:rPr lang="de-DE" dirty="0"/>
              <a:t>wenn die Schüler die richtigen Lernstrategien nutzen und</a:t>
            </a:r>
          </a:p>
          <a:p>
            <a:pPr marL="171450" indent="-171450">
              <a:buFont typeface="Arial" panose="020B0604020202020204" pitchFamily="34" charset="0"/>
              <a:buChar char="•"/>
            </a:pPr>
            <a:r>
              <a:rPr lang="de-DE" dirty="0"/>
              <a:t>wenn die Lehrer gezielte Hilfestellungen beim Üben geben.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Durch: Bewusstmachen von Lernstrategien, passgenaue Übungsaufträge, gezielte Hilfestellungen und „</a:t>
            </a:r>
            <a:r>
              <a:rPr lang="de-DE" dirty="0" err="1"/>
              <a:t>übefreundliche</a:t>
            </a:r>
            <a:r>
              <a:rPr lang="de-DE" dirty="0"/>
              <a:t>“ Rahmenbedingungen </a:t>
            </a:r>
          </a:p>
          <a:p>
            <a:endParaRPr lang="de-DE" b="1" dirty="0"/>
          </a:p>
          <a:p>
            <a:r>
              <a:rPr lang="de-DE" b="1" dirty="0"/>
              <a:t>Transparente Leistungserwartungen:</a:t>
            </a:r>
          </a:p>
          <a:p>
            <a:pPr marL="0" indent="0">
              <a:buFont typeface="Arial" panose="020B0604020202020204" pitchFamily="34" charset="0"/>
              <a:buNone/>
            </a:pPr>
            <a:r>
              <a:rPr lang="de-DE" dirty="0"/>
              <a:t>Transparenz der Leistungserwartung besteht darin,</a:t>
            </a:r>
          </a:p>
          <a:p>
            <a:pPr marL="171450" indent="-171450">
              <a:buFont typeface="Arial" panose="020B0604020202020204" pitchFamily="34" charset="0"/>
              <a:buChar char="•"/>
            </a:pPr>
            <a:r>
              <a:rPr lang="de-DE" dirty="0"/>
              <a:t>den Schülern ein passendes Lernangebot zu machen (angepasst an die Lehrpläne und das Leistungsvermögen),</a:t>
            </a:r>
          </a:p>
          <a:p>
            <a:pPr marL="171450" indent="-171450">
              <a:buFont typeface="Arial" panose="020B0604020202020204" pitchFamily="34" charset="0"/>
              <a:buChar char="•"/>
            </a:pPr>
            <a:r>
              <a:rPr lang="de-DE" dirty="0"/>
              <a:t>dieses Angebot ständig verständlich zu kommunizieren und den Schülern nach Tests und Arbeiten zügig Rückmeldung zu geben.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Durch: ein an den Richtlinien oder Bildungsstandards orientiertes, dem Leistungsvermögen der Kinder entsprechendes Lernangebot und zügige förderorientierte Rückmeldungen zum Lernfortschritt</a:t>
            </a:r>
          </a:p>
          <a:p>
            <a:endParaRPr lang="de-DE" dirty="0"/>
          </a:p>
          <a:p>
            <a:r>
              <a:rPr lang="de-DE" b="1" dirty="0"/>
              <a:t>Vorbereitete Lernumgebung</a:t>
            </a:r>
            <a:r>
              <a:rPr lang="de-DE" dirty="0"/>
              <a:t>:</a:t>
            </a:r>
          </a:p>
          <a:p>
            <a:pPr marL="0" indent="0">
              <a:buFont typeface="Arial" panose="020B0604020202020204" pitchFamily="34" charset="0"/>
              <a:buNone/>
            </a:pPr>
            <a:r>
              <a:rPr lang="de-DE" dirty="0"/>
              <a:t>Klassen- und Fachräume sind „vorbereitete Lernumgebungen“, wenn sie eine gute Ordnung, eine funktionale Einrichtung und brauchbares Lernwerkzeug bereithalten, so dass Lehrer und Schüler sich mit dem Raum identifizieren und dort erfolgreich arbeiten können.</a:t>
            </a:r>
          </a:p>
          <a:p>
            <a:pPr marL="0" indent="0">
              <a:buFont typeface="Arial" panose="020B0604020202020204" pitchFamily="34" charset="0"/>
              <a:buNone/>
            </a:pPr>
            <a:endParaRPr lang="de-DE" dirty="0"/>
          </a:p>
          <a:p>
            <a:pPr marL="0" indent="0">
              <a:buFont typeface="Arial" panose="020B0604020202020204" pitchFamily="34" charset="0"/>
              <a:buNone/>
            </a:pPr>
            <a:r>
              <a:rPr lang="de-DE" dirty="0"/>
              <a:t>(vgl. Meyer 2010, S. 25 ff.)</a:t>
            </a:r>
          </a:p>
        </p:txBody>
      </p:sp>
      <p:sp>
        <p:nvSpPr>
          <p:cNvPr id="4" name="Foliennummernplatzhalter 3"/>
          <p:cNvSpPr>
            <a:spLocks noGrp="1"/>
          </p:cNvSpPr>
          <p:nvPr>
            <p:ph type="sldNum" sz="quarter" idx="5"/>
          </p:nvPr>
        </p:nvSpPr>
        <p:spPr/>
        <p:txBody>
          <a:bodyPr/>
          <a:lstStyle/>
          <a:p>
            <a:fld id="{FB9D7C0D-EF4E-4C29-871B-D1B2EF9E5DDF}" type="slidenum">
              <a:rPr lang="de-DE" smtClean="0"/>
              <a:pPr/>
              <a:t>6</a:t>
            </a:fld>
            <a:endParaRPr lang="de-DE"/>
          </a:p>
        </p:txBody>
      </p:sp>
    </p:spTree>
    <p:extLst>
      <p:ext uri="{BB962C8B-B14F-4D97-AF65-F5344CB8AC3E}">
        <p14:creationId xmlns:p14="http://schemas.microsoft.com/office/powerpoint/2010/main" val="88297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dirty="0"/>
              <a:t>Entwicklungsziele:</a:t>
            </a:r>
          </a:p>
          <a:p>
            <a:r>
              <a:rPr lang="de-DE" dirty="0"/>
              <a:t>Sich im eigenen Tun als wirksam zu erleben und zu Ursachenzuschreibungen zu tendieren, denen weitere Anstrengung folgt, stellen zentrale Ziele in dieser Entwicklungsphase dar. Dazu gehört auch eine internal regulierte Lernmotivation, d. h. Lernen, um das eigene Wissen und die eigenen Kompetenzen zu erweitern. Zudem ist auch die Weiterentwicklung der Leistungsmotivation, d. h. Lernen, um gute Ergebnisse (z. B. Noten) zu erzielen, in der Schulzeit eine wichtige Aufgabe. Die Identifikation und Weiterentwicklung eigener Interessen trägt zur Ausdifferenzierung des eigenen Selbstkonzeptes bei. </a:t>
            </a:r>
          </a:p>
          <a:p>
            <a:endParaRPr lang="de-DE" dirty="0"/>
          </a:p>
          <a:p>
            <a:r>
              <a:rPr lang="de-DE" dirty="0"/>
              <a:t>Typische Entwicklungen:</a:t>
            </a:r>
          </a:p>
          <a:p>
            <a:r>
              <a:rPr lang="de-DE" dirty="0"/>
              <a:t>Entwicklung der Fähigkeit, zwischen Anstrengung, Aufgabenschwierigkeit, Zufall und Fähigkeit zu unterscheiden.</a:t>
            </a:r>
          </a:p>
          <a:p>
            <a:r>
              <a:rPr lang="de-DE" dirty="0"/>
              <a:t>Drei Entwicklungsschritte sind für die mittlere Kindheit relevant: </a:t>
            </a:r>
          </a:p>
          <a:p>
            <a:pPr marL="228600" indent="-228600">
              <a:buAutoNum type="alphaLcParenBoth"/>
            </a:pPr>
            <a:r>
              <a:rPr lang="de-DE" dirty="0"/>
              <a:t>5 bis 6 Jahre alte Kinder erkennen keine Ursache-Wirkungs-Verbindungen zwischen Anstrengung, Fähigkeit und Leistung, </a:t>
            </a:r>
          </a:p>
          <a:p>
            <a:pPr marL="228600" indent="-228600">
              <a:buAutoNum type="alphaLcParenBoth"/>
            </a:pPr>
            <a:r>
              <a:rPr lang="de-DE" dirty="0"/>
              <a:t>7 bis 9 Jahre alte Kinder betrachten Anstrengung als die wesentliche Ursache für das Leistungsergebnis,</a:t>
            </a:r>
          </a:p>
          <a:p>
            <a:pPr marL="228600" indent="-228600">
              <a:buAutoNum type="alphaLcParenBoth"/>
            </a:pPr>
            <a:r>
              <a:rPr lang="de-DE" dirty="0"/>
              <a:t>9 bis 12 Jahre alte Kinder fangen an, zwischen Anstrengung und Fähigkeit zu trennen.</a:t>
            </a:r>
          </a:p>
          <a:p>
            <a:pPr marL="228600" indent="-228600">
              <a:buAutoNum type="alphaLcParenBoth"/>
            </a:pPr>
            <a:endParaRPr lang="de-DE" dirty="0"/>
          </a:p>
          <a:p>
            <a:pPr marL="0" indent="0">
              <a:buNone/>
            </a:pPr>
            <a:r>
              <a:rPr lang="de-DE" dirty="0"/>
              <a:t>Die Frage „erwarte ich Erfolg zu haben“, wird auch durch die Leistungsmotivationstheorie erklärt. Hier wird an das eigene Handeln ein Gütemaßstab angelegt und die Bewertung des Handlungsergebnisses wird mit der Tüchtigkeit der eigenen Person in Verbindung gebracht. Bei der Leistungsmotivation geht es also darum, etwas</a:t>
            </a:r>
          </a:p>
          <a:p>
            <a:pPr marL="0" indent="0">
              <a:buNone/>
            </a:pPr>
            <a:r>
              <a:rPr lang="de-DE" dirty="0"/>
              <a:t>gut machen zu wollen, sie orientiert sich damit vorwiegend an Kriterien der Performanz. Im Gegensatz dazu geht es bei der Lern- bzw. Aufgabenmotivation darum, etwas lernen zu wollen, um darüber Bescheid zu wissen und seine Kompetenzen zu erweitern.</a:t>
            </a:r>
          </a:p>
          <a:p>
            <a:pPr marL="0" indent="0">
              <a:buNone/>
            </a:pPr>
            <a:endParaRPr lang="de-DE" dirty="0"/>
          </a:p>
          <a:p>
            <a:pPr marL="0" indent="0">
              <a:buNone/>
            </a:pPr>
            <a:r>
              <a:rPr lang="de-DE" dirty="0"/>
              <a:t>Individuelle Unterschiede:</a:t>
            </a:r>
          </a:p>
          <a:p>
            <a:pPr marL="0" indent="0">
              <a:buNone/>
            </a:pPr>
            <a:r>
              <a:rPr lang="de-DE" dirty="0"/>
              <a:t>Lernende entwickeln im Verlauf der Schuljahre relativ stabile motivationale Orientierungen. Individuelle Unterschiede zeigen sich auch im Leistungsmotiv, es kann entweder vorwiegend durch Hoffnung auf Erfolg oder durch Angst vor Misserfolg geprägt sein. Hinzu kommt ein individueller Attributionsstil. Auch die Fähigkeit selbstreguliert zu lernen ist bereits in der mittleren Kindheit individuell unterschiedlich ausgeprägt. </a:t>
            </a:r>
          </a:p>
          <a:p>
            <a:pPr marL="0" indent="0">
              <a:buNone/>
            </a:pPr>
            <a:r>
              <a:rPr lang="de-DE" dirty="0"/>
              <a:t>Im Schulalter werden individuelle Interessen entwickelt. Einige Studien haben gezeigt, dass Mädchen eher personenbezogene und Jungen vermehrt gegenstandsbezogene Interessen haben; dem kann in der Schule durch die Gestaltung geschlechtsspezifischer interesseförderlicher Kontexte nachgekommen werden.</a:t>
            </a:r>
          </a:p>
          <a:p>
            <a:pPr marL="0" indent="0">
              <a:buFont typeface="Arial" panose="020B0604020202020204" pitchFamily="34" charset="0"/>
              <a:buNone/>
            </a:pPr>
            <a:endParaRPr lang="de-DE" dirty="0"/>
          </a:p>
          <a:p>
            <a:pPr marL="0" indent="0">
              <a:buFont typeface="Arial" panose="020B0604020202020204" pitchFamily="34" charset="0"/>
              <a:buNone/>
            </a:pPr>
            <a:r>
              <a:rPr lang="de-DE" dirty="0"/>
              <a:t>(Kramer et al. 2007, S. 175-187)</a:t>
            </a:r>
          </a:p>
        </p:txBody>
      </p:sp>
      <p:sp>
        <p:nvSpPr>
          <p:cNvPr id="4" name="Foliennummernplatzhalter 3"/>
          <p:cNvSpPr>
            <a:spLocks noGrp="1"/>
          </p:cNvSpPr>
          <p:nvPr>
            <p:ph type="sldNum" sz="quarter" idx="5"/>
          </p:nvPr>
        </p:nvSpPr>
        <p:spPr/>
        <p:txBody>
          <a:bodyPr/>
          <a:lstStyle/>
          <a:p>
            <a:fld id="{FB9D7C0D-EF4E-4C29-871B-D1B2EF9E5DDF}" type="slidenum">
              <a:rPr lang="de-DE" smtClean="0"/>
              <a:pPr/>
              <a:t>18</a:t>
            </a:fld>
            <a:endParaRPr lang="de-DE"/>
          </a:p>
        </p:txBody>
      </p:sp>
    </p:spTree>
    <p:extLst>
      <p:ext uri="{BB962C8B-B14F-4D97-AF65-F5344CB8AC3E}">
        <p14:creationId xmlns:p14="http://schemas.microsoft.com/office/powerpoint/2010/main" val="110191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dirty="0"/>
              <a:t>Entwicklungsziele:</a:t>
            </a:r>
          </a:p>
          <a:p>
            <a:r>
              <a:rPr lang="de-DE" dirty="0"/>
              <a:t>Soziale Kompetenz umfasst Fähigkeiten, die dem Individuum helfen, seine persönlichen Ziele in sozialen Interaktionen zu erreichen und gleichzeitig positive Beziehungen zu anderen, v. a. auch zu Gleichaltrigen, aufrechtzuerhalten.</a:t>
            </a:r>
          </a:p>
          <a:p>
            <a:r>
              <a:rPr lang="de-DE" dirty="0"/>
              <a:t>Im Schulalter kommt es zur zunehmenden Entwicklung der emotionalen Intelligenz. Hierbei geht es um das Erkennen und Verstehen eigener und fremder Gefühle, um die Regulation der eigenen Stimmung und den Gefühlsausdruck in sozialen Interaktionen sowie um das Hineinversetzen in die Gefühle/Emotionen anderer sowie darum, sich selbst zu motivieren und trotz Frustration ausdauernd bei der Sache zu bleiben. </a:t>
            </a:r>
          </a:p>
          <a:p>
            <a:endParaRPr lang="de-DE" dirty="0"/>
          </a:p>
          <a:p>
            <a:r>
              <a:rPr lang="de-DE" dirty="0"/>
              <a:t>Typische Entwicklungen:</a:t>
            </a:r>
          </a:p>
          <a:p>
            <a:r>
              <a:rPr lang="de-DE" dirty="0"/>
              <a:t>Kinder verstehen mit ca. acht Jahren, dass Stolz eine Kombination aus zwei Arten von Freude ist</a:t>
            </a:r>
          </a:p>
          <a:p>
            <a:r>
              <a:rPr lang="de-DE" dirty="0"/>
              <a:t>Mit ungefähr 10 Jahren haben viele Kinder kognitive Emotionsregulationsstrategien entwickelt, sie können z. B. über ihre Ziele oder die Bedeutung von Ereignissen nachdenken und ihnen so unterschiedliches Gewicht verleihen.</a:t>
            </a:r>
          </a:p>
          <a:p>
            <a:r>
              <a:rPr lang="de-DE" dirty="0"/>
              <a:t>Eine wichtige Voraussetzung für die Entwicklung sozialer und emotionaler Kompetenz ist die Fähigkeit zur Perspektivenübernahme. Nach Selman (1984) ist die Perspektivenkoordination in der mittleren Kindheit durch drei Stufen gekennzeichnet:</a:t>
            </a:r>
          </a:p>
          <a:p>
            <a:pPr marL="228600" indent="-228600">
              <a:buAutoNum type="alphaLcParenR"/>
            </a:pPr>
            <a:r>
              <a:rPr lang="de-DE" dirty="0"/>
              <a:t>Subjektive Perspektivenübernahme (4 bis 9 Jahre): Das Kind führt die Subjektivität von Perspektiven darauf zurück, dass sich Menschen in unter </a:t>
            </a:r>
          </a:p>
          <a:p>
            <a:pPr marL="228600" indent="-228600">
              <a:buAutoNum type="alphaLcParenR"/>
            </a:pPr>
            <a:r>
              <a:rPr lang="de-DE" dirty="0"/>
              <a:t>Selbstreflexive Perspektivenübernahme (6 bis 12 Jahre): Die Kinder können eigenes Handeln aus der Perspektive des Gegenübers reflektieren und dessen Reaktion auf das eigene Handeln antizipieren;</a:t>
            </a:r>
          </a:p>
          <a:p>
            <a:pPr marL="228600" indent="-228600">
              <a:buAutoNum type="alphaLcParenR"/>
            </a:pPr>
            <a:r>
              <a:rPr lang="de-DE" dirty="0"/>
              <a:t>Reziproke Perspektivenübernahme (10 bis 15 Jahre): Das Kind kann erkennen, dass beide Interaktionspartner die Perspektive des anderen berücksichtigen  und sogar den Blickwinkel eines dritten betrachten können. </a:t>
            </a:r>
          </a:p>
          <a:p>
            <a:pPr marL="0" indent="0">
              <a:buNone/>
            </a:pPr>
            <a:r>
              <a:rPr lang="de-DE" dirty="0"/>
              <a:t>Hinsichtlich der Moralentwicklung befindet sich ein Grundschulkind nach Piaget in der heteronomen Phase (moralisches Denken wird von Regeln und Vorschriften beeinflusst, die von Autoritäten ausgehen). Nach dem Grundschulalter erlangen Kinder die Fähigkeit, moralische Entscheidungen selbstständig zu treffen (autonome Phase).</a:t>
            </a:r>
          </a:p>
          <a:p>
            <a:pPr marL="0" indent="0">
              <a:buNone/>
            </a:pPr>
            <a:endParaRPr lang="de-DE" dirty="0"/>
          </a:p>
          <a:p>
            <a:pPr marL="0" indent="0">
              <a:buNone/>
            </a:pPr>
            <a:r>
              <a:rPr lang="de-DE" dirty="0"/>
              <a:t>Individuelle Unterschiede:</a:t>
            </a:r>
          </a:p>
          <a:p>
            <a:pPr marL="0" indent="0">
              <a:buNone/>
            </a:pPr>
            <a:r>
              <a:rPr lang="de-DE" dirty="0"/>
              <a:t>Aggressionen und Prüfungsangst sind typische emotionale Probleme im Schulalter. Aggressive Kinder reagieren auf uneindeutige Situationen anders als nicht aggressive Kinder </a:t>
            </a:r>
          </a:p>
          <a:p>
            <a:pPr marL="0" indent="0">
              <a:buNone/>
            </a:pPr>
            <a:endParaRPr lang="de-DE" dirty="0"/>
          </a:p>
          <a:p>
            <a:pPr marL="0" indent="0">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(Kramer et al. 2007, S. 175-187)</a:t>
            </a:r>
          </a:p>
        </p:txBody>
      </p:sp>
      <p:sp>
        <p:nvSpPr>
          <p:cNvPr id="4" name="Foliennummernplatzhalter 3"/>
          <p:cNvSpPr>
            <a:spLocks noGrp="1"/>
          </p:cNvSpPr>
          <p:nvPr>
            <p:ph type="sldNum" sz="quarter" idx="5"/>
          </p:nvPr>
        </p:nvSpPr>
        <p:spPr/>
        <p:txBody>
          <a:bodyPr/>
          <a:lstStyle/>
          <a:p>
            <a:fld id="{FB9D7C0D-EF4E-4C29-871B-D1B2EF9E5DDF}" type="slidenum">
              <a:rPr lang="de-DE" smtClean="0"/>
              <a:pPr/>
              <a:t>19</a:t>
            </a:fld>
            <a:endParaRPr lang="de-DE"/>
          </a:p>
        </p:txBody>
      </p:sp>
    </p:spTree>
    <p:extLst>
      <p:ext uri="{BB962C8B-B14F-4D97-AF65-F5344CB8AC3E}">
        <p14:creationId xmlns:p14="http://schemas.microsoft.com/office/powerpoint/2010/main" val="239439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24</a:t>
            </a:fld>
            <a:endParaRPr lang="de-DE"/>
          </a:p>
        </p:txBody>
      </p:sp>
    </p:spTree>
    <p:extLst>
      <p:ext uri="{BB962C8B-B14F-4D97-AF65-F5344CB8AC3E}">
        <p14:creationId xmlns:p14="http://schemas.microsoft.com/office/powerpoint/2010/main" val="49492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b="1" dirty="0"/>
              <a:t>Entwicklung des Selbst und der Persönlichkeit</a:t>
            </a:r>
          </a:p>
          <a:p>
            <a:r>
              <a:rPr lang="de-DE" b="0" dirty="0"/>
              <a:t>Entwicklungsunterstützung:</a:t>
            </a:r>
          </a:p>
          <a:p>
            <a:r>
              <a:rPr lang="de-DE" b="0" dirty="0"/>
              <a:t>Die Kinder müssen in der Entwicklung eines positiven und realistischen Fähigkeitsselbstkonzept unterstützt werden. Durch den Vergleich mit leistungsstärkeren Schülern sinkt das Fähigkeitsselbstkonzept bei leistungsschwächeren und umgekehrt (</a:t>
            </a:r>
            <a:r>
              <a:rPr lang="de-DE" b="0" dirty="0" err="1"/>
              <a:t>big</a:t>
            </a:r>
            <a:r>
              <a:rPr lang="de-DE" b="0" dirty="0"/>
              <a:t> </a:t>
            </a:r>
            <a:r>
              <a:rPr lang="de-DE" b="0" dirty="0" err="1"/>
              <a:t>fish</a:t>
            </a:r>
            <a:r>
              <a:rPr lang="de-DE" b="0" dirty="0"/>
              <a:t> </a:t>
            </a:r>
            <a:r>
              <a:rPr lang="de-DE" b="0" dirty="0" err="1"/>
              <a:t>little</a:t>
            </a:r>
            <a:r>
              <a:rPr lang="de-DE" b="0" dirty="0"/>
              <a:t> </a:t>
            </a:r>
            <a:r>
              <a:rPr lang="de-DE" b="0" dirty="0" err="1"/>
              <a:t>pond</a:t>
            </a:r>
            <a:r>
              <a:rPr lang="de-DE" b="0" dirty="0"/>
              <a:t> </a:t>
            </a:r>
            <a:r>
              <a:rPr lang="de-DE" b="0" dirty="0" err="1"/>
              <a:t>effekt</a:t>
            </a:r>
            <a:r>
              <a:rPr lang="de-DE" b="0" dirty="0"/>
              <a:t>). Möglichkeiten der Unterstützung sind: Binnendifferenzierung des Unterrichts und Bezugsnormorientierung. Kinder sollen weniger in den Wettbewerb mit anderen treten, sondern in den Wettbewerb mit sich selber. </a:t>
            </a:r>
          </a:p>
          <a:p>
            <a:endParaRPr lang="de-DE" b="0" dirty="0"/>
          </a:p>
          <a:p>
            <a:r>
              <a:rPr lang="de-DE" b="1" dirty="0"/>
              <a:t>Kognitive Entwicklung</a:t>
            </a:r>
          </a:p>
          <a:p>
            <a:r>
              <a:rPr lang="de-DE" b="0" dirty="0"/>
              <a:t>Entwicklungsunterstützung:</a:t>
            </a:r>
          </a:p>
          <a:p>
            <a:pPr marL="171450" indent="-171450">
              <a:buFont typeface="Arial" panose="020B0604020202020204" pitchFamily="34" charset="0"/>
              <a:buChar char="•"/>
            </a:pPr>
            <a:r>
              <a:rPr lang="de-DE" b="0" dirty="0"/>
              <a:t>leistungsschwache, aber auch hochbegabte Schülerinnen und Schüler profitieren von einer Förderung kognitiver und metakognitiver Lernstrategien.</a:t>
            </a:r>
          </a:p>
          <a:p>
            <a:pPr marL="171450" indent="-171450">
              <a:buFont typeface="Arial" panose="020B0604020202020204" pitchFamily="34" charset="0"/>
              <a:buChar char="•"/>
            </a:pPr>
            <a:r>
              <a:rPr lang="de-DE" b="0" dirty="0"/>
              <a:t>Elaboration oder metakognitive Strategien können Kindern über Modelllernen näher gebracht werden.</a:t>
            </a:r>
          </a:p>
          <a:p>
            <a:pPr marL="628650" lvl="1" indent="-171450">
              <a:buFont typeface="Arial" panose="020B0604020202020204" pitchFamily="34" charset="0"/>
              <a:buChar char="•"/>
            </a:pPr>
            <a:r>
              <a:rPr lang="de-DE" b="0" dirty="0"/>
              <a:t>Lehrkraft als Modell, das laut denkend Einblick in die eigenen Lernstrategien gewährt</a:t>
            </a:r>
          </a:p>
          <a:p>
            <a:pPr marL="171450" lvl="0" indent="-171450">
              <a:buFont typeface="Arial" panose="020B0604020202020204" pitchFamily="34" charset="0"/>
              <a:buChar char="•"/>
            </a:pPr>
            <a:r>
              <a:rPr lang="de-DE" b="0" dirty="0"/>
              <a:t>Lehrkräfte können vorbildlich handeln, indem sie </a:t>
            </a:r>
          </a:p>
          <a:p>
            <a:pPr marL="628650" lvl="1" indent="-171450">
              <a:buFont typeface="Arial" panose="020B0604020202020204" pitchFamily="34" charset="0"/>
              <a:buChar char="•"/>
            </a:pPr>
            <a:r>
              <a:rPr lang="de-DE" b="0" dirty="0"/>
              <a:t>ihre eigenen metakognitiven Strategien kommunizieren</a:t>
            </a:r>
          </a:p>
          <a:p>
            <a:pPr marL="628650" lvl="1" indent="-171450">
              <a:buFont typeface="Arial" panose="020B0604020202020204" pitchFamily="34" charset="0"/>
              <a:buChar char="•"/>
            </a:pPr>
            <a:r>
              <a:rPr lang="de-DE" b="0" dirty="0"/>
              <a:t>auf spezielle Anforderungen der Aufgabe hinweisen,</a:t>
            </a:r>
          </a:p>
          <a:p>
            <a:pPr marL="628650" lvl="1" indent="-171450">
              <a:buFont typeface="Arial" panose="020B0604020202020204" pitchFamily="34" charset="0"/>
              <a:buChar char="•"/>
            </a:pPr>
            <a:r>
              <a:rPr lang="de-DE" b="0" dirty="0"/>
              <a:t>wirksame Strategien vorschlagen, </a:t>
            </a:r>
          </a:p>
          <a:p>
            <a:pPr marL="628650" lvl="1" indent="-171450">
              <a:buFont typeface="Arial" panose="020B0604020202020204" pitchFamily="34" charset="0"/>
              <a:buChar char="•"/>
            </a:pPr>
            <a:r>
              <a:rPr lang="de-DE" b="0" dirty="0"/>
              <a:t>den Wert der Selbstkorrektur betonen bzw. mit den Kindern über die Vorgehensweisen beim Lernen sprechen</a:t>
            </a:r>
          </a:p>
          <a:p>
            <a:endParaRPr lang="de-DE" b="0" dirty="0"/>
          </a:p>
          <a:p>
            <a:r>
              <a:rPr lang="de-DE" b="1" dirty="0"/>
              <a:t>Motivation und Interesse</a:t>
            </a:r>
          </a:p>
          <a:p>
            <a:pPr marL="0" indent="0">
              <a:buNone/>
            </a:pPr>
            <a:r>
              <a:rPr lang="de-DE" dirty="0"/>
              <a:t>Entwicklungsunterstützung:</a:t>
            </a:r>
          </a:p>
          <a:p>
            <a:pPr marL="171450" indent="-171450">
              <a:buFont typeface="Arial" panose="020B0604020202020204" pitchFamily="34" charset="0"/>
              <a:buChar char="•"/>
            </a:pPr>
            <a:r>
              <a:rPr lang="de-DE" dirty="0"/>
              <a:t>Rückmeldungen sollten insgesamt betrachtet sachlich und informativ sein und den individuellen Fortschritt verdeutlichen.</a:t>
            </a:r>
          </a:p>
          <a:p>
            <a:pPr marL="171450" indent="-171450">
              <a:buFont typeface="Arial" panose="020B0604020202020204" pitchFamily="34" charset="0"/>
              <a:buChar char="•"/>
            </a:pPr>
            <a:r>
              <a:rPr lang="de-DE" dirty="0"/>
              <a:t>Misserfolge sollten nach Möglichkeit auf Anstrengung (und nicht auf Fähigkeit) attribuiert werden, damit sie (von der Person selbst) kontrollierbar bleiben.</a:t>
            </a:r>
          </a:p>
          <a:p>
            <a:pPr marL="171450" indent="-171450">
              <a:buFont typeface="Arial" panose="020B0604020202020204" pitchFamily="34" charset="0"/>
              <a:buChar char="•"/>
            </a:pPr>
            <a:r>
              <a:rPr lang="de-DE" dirty="0"/>
              <a:t>Kinder sollten Lernanforderungen möglichst selbstbestimmt übernehmen -&gt; psychologische Bedürfnisse Soziale Einbindung, Kompetenzerleben und Autonomieerleben spielen eine zentrale Rolle.</a:t>
            </a:r>
          </a:p>
          <a:p>
            <a:endParaRPr lang="de-DE" dirty="0"/>
          </a:p>
          <a:p>
            <a:r>
              <a:rPr lang="de-DE" b="1" dirty="0"/>
              <a:t>Emotionsregulation und soziale Kompetenz</a:t>
            </a:r>
          </a:p>
          <a:p>
            <a:pPr marL="0" indent="0">
              <a:buNone/>
            </a:pPr>
            <a:r>
              <a:rPr lang="de-DE" dirty="0"/>
              <a:t>Entwicklungsunterstützung:</a:t>
            </a:r>
          </a:p>
          <a:p>
            <a:pPr marL="171450" indent="-171450">
              <a:buFont typeface="Arial" panose="020B0604020202020204" pitchFamily="34" charset="0"/>
              <a:buChar char="•"/>
            </a:pPr>
            <a:r>
              <a:rPr lang="de-DE" dirty="0"/>
              <a:t>Sozialisation emotionaler Reaktionen wichtig, also einerseits die Art, wie Eltern oder Lehrkräfte über eigene Emotionen sprechen (z. B. authentisch und wertschätzend) und andererseits wie sie auf Gefühle der Kinder reagieren (z. B. ernst nehmen und akzeptieren).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30</a:t>
            </a:fld>
            <a:endParaRPr lang="de-DE" dirty="0"/>
          </a:p>
        </p:txBody>
      </p:sp>
    </p:spTree>
    <p:extLst>
      <p:ext uri="{BB962C8B-B14F-4D97-AF65-F5344CB8AC3E}">
        <p14:creationId xmlns:p14="http://schemas.microsoft.com/office/powerpoint/2010/main" val="83376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31</a:t>
            </a:fld>
            <a:endParaRPr lang="de-DE" dirty="0"/>
          </a:p>
        </p:txBody>
      </p:sp>
    </p:spTree>
    <p:extLst>
      <p:ext uri="{BB962C8B-B14F-4D97-AF65-F5344CB8AC3E}">
        <p14:creationId xmlns:p14="http://schemas.microsoft.com/office/powerpoint/2010/main" val="394912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33</a:t>
            </a:fld>
            <a:endParaRPr lang="de-DE" dirty="0"/>
          </a:p>
        </p:txBody>
      </p:sp>
    </p:spTree>
    <p:extLst>
      <p:ext uri="{BB962C8B-B14F-4D97-AF65-F5344CB8AC3E}">
        <p14:creationId xmlns:p14="http://schemas.microsoft.com/office/powerpoint/2010/main" val="92000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Heterogenität als Belastung: „Heterogenität in der Schule kann dann zu einem Problemfeld werden, wenn Heterogenität zu einer Irritation und Störung gewohnter Handlungsabläufe und Handlungsroutinen führt und wenn sich insbesondere Lehrerinnen und Lehrer mit neuen belastenden Herausforderungen konfrontiert sehen, die den Anschein erwecken, als seien diese Herausforderungen im Zeichen von Heterogenität so etwas wie neue gesellschaftliche Phänomene oder soziale Tatsachen, von denen sie selbst als Lehrerin oder Lehrer lediglich betroffen ist“ (Hagedorn, 2018, S. 184). </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34</a:t>
            </a:fld>
            <a:endParaRPr lang="de-DE" dirty="0"/>
          </a:p>
        </p:txBody>
      </p:sp>
    </p:spTree>
    <p:extLst>
      <p:ext uri="{BB962C8B-B14F-4D97-AF65-F5344CB8AC3E}">
        <p14:creationId xmlns:p14="http://schemas.microsoft.com/office/powerpoint/2010/main" val="84387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35</a:t>
            </a:fld>
            <a:endParaRPr lang="de-DE" dirty="0"/>
          </a:p>
        </p:txBody>
      </p:sp>
    </p:spTree>
    <p:extLst>
      <p:ext uri="{BB962C8B-B14F-4D97-AF65-F5344CB8AC3E}">
        <p14:creationId xmlns:p14="http://schemas.microsoft.com/office/powerpoint/2010/main" val="16339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36</a:t>
            </a:fld>
            <a:endParaRPr lang="de-DE" dirty="0"/>
          </a:p>
        </p:txBody>
      </p:sp>
    </p:spTree>
    <p:extLst>
      <p:ext uri="{BB962C8B-B14F-4D97-AF65-F5344CB8AC3E}">
        <p14:creationId xmlns:p14="http://schemas.microsoft.com/office/powerpoint/2010/main" val="320580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37</a:t>
            </a:fld>
            <a:endParaRPr lang="de-DE" dirty="0"/>
          </a:p>
        </p:txBody>
      </p:sp>
    </p:spTree>
    <p:extLst>
      <p:ext uri="{BB962C8B-B14F-4D97-AF65-F5344CB8AC3E}">
        <p14:creationId xmlns:p14="http://schemas.microsoft.com/office/powerpoint/2010/main" val="193644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9D7C0D-EF4E-4C29-871B-D1B2EF9E5DDF}" type="slidenum">
              <a:rPr lang="de-DE" smtClean="0"/>
              <a:pPr/>
              <a:t>8</a:t>
            </a:fld>
            <a:endParaRPr lang="de-DE"/>
          </a:p>
        </p:txBody>
      </p:sp>
    </p:spTree>
    <p:extLst>
      <p:ext uri="{BB962C8B-B14F-4D97-AF65-F5344CB8AC3E}">
        <p14:creationId xmlns:p14="http://schemas.microsoft.com/office/powerpoint/2010/main" val="3393919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38</a:t>
            </a:fld>
            <a:endParaRPr lang="de-DE" dirty="0"/>
          </a:p>
        </p:txBody>
      </p:sp>
    </p:spTree>
    <p:extLst>
      <p:ext uri="{BB962C8B-B14F-4D97-AF65-F5344CB8AC3E}">
        <p14:creationId xmlns:p14="http://schemas.microsoft.com/office/powerpoint/2010/main" val="98454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39</a:t>
            </a:fld>
            <a:endParaRPr lang="de-DE" dirty="0"/>
          </a:p>
        </p:txBody>
      </p:sp>
    </p:spTree>
    <p:extLst>
      <p:ext uri="{BB962C8B-B14F-4D97-AF65-F5344CB8AC3E}">
        <p14:creationId xmlns:p14="http://schemas.microsoft.com/office/powerpoint/2010/main" val="36422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b="1" dirty="0"/>
              <a:t>Entwicklung des Selbst und der Persönlichkeit</a:t>
            </a:r>
          </a:p>
          <a:p>
            <a:r>
              <a:rPr lang="de-DE" b="0" dirty="0"/>
              <a:t>Entwicklungsunterstützung:</a:t>
            </a:r>
          </a:p>
          <a:p>
            <a:r>
              <a:rPr lang="de-DE" b="0" dirty="0"/>
              <a:t>Die Kinder müssen in der Entwicklung eines positiven und realistischen Fähigkeitsselbstkonzept unterstützt werden. Durch den Vergleich mit leistungsstärkeren Schülern sinkt das Fähigkeitsselbstkonzept bei leistungsschwächeren und umgekehrt (</a:t>
            </a:r>
            <a:r>
              <a:rPr lang="de-DE" b="0" dirty="0" err="1"/>
              <a:t>big</a:t>
            </a:r>
            <a:r>
              <a:rPr lang="de-DE" b="0" dirty="0"/>
              <a:t> </a:t>
            </a:r>
            <a:r>
              <a:rPr lang="de-DE" b="0" dirty="0" err="1"/>
              <a:t>fish</a:t>
            </a:r>
            <a:r>
              <a:rPr lang="de-DE" b="0" dirty="0"/>
              <a:t> </a:t>
            </a:r>
            <a:r>
              <a:rPr lang="de-DE" b="0" dirty="0" err="1"/>
              <a:t>little</a:t>
            </a:r>
            <a:r>
              <a:rPr lang="de-DE" b="0" dirty="0"/>
              <a:t> </a:t>
            </a:r>
            <a:r>
              <a:rPr lang="de-DE" b="0" dirty="0" err="1"/>
              <a:t>pond</a:t>
            </a:r>
            <a:r>
              <a:rPr lang="de-DE" b="0" dirty="0"/>
              <a:t> </a:t>
            </a:r>
            <a:r>
              <a:rPr lang="de-DE" b="0" dirty="0" err="1"/>
              <a:t>effekt</a:t>
            </a:r>
            <a:r>
              <a:rPr lang="de-DE" b="0" dirty="0"/>
              <a:t>). Möglichkeiten der Unterstützung sind: Binnendifferenzierung des Unterrichts und Bezugsnormorientierung. Kinder sollen weniger in den Wettbewerb mit anderen treten, sondern in den Wettbewerb mit sich selber. </a:t>
            </a:r>
          </a:p>
          <a:p>
            <a:endParaRPr lang="de-DE" b="0" dirty="0"/>
          </a:p>
          <a:p>
            <a:r>
              <a:rPr lang="de-DE" b="1" dirty="0"/>
              <a:t>Kognitive Entwicklung</a:t>
            </a:r>
          </a:p>
          <a:p>
            <a:r>
              <a:rPr lang="de-DE" b="0" dirty="0"/>
              <a:t>Entwicklungsunterstützung:</a:t>
            </a:r>
          </a:p>
          <a:p>
            <a:pPr marL="171450" indent="-171450">
              <a:buFont typeface="Arial" panose="020B0604020202020204" pitchFamily="34" charset="0"/>
              <a:buChar char="•"/>
            </a:pPr>
            <a:r>
              <a:rPr lang="de-DE" b="0" dirty="0"/>
              <a:t>leistungsschwache, aber auch hochbegabte Schülerinnen und Schüler profitieren von einer Förderung kognitiver und metakognitiver Lernstrategien.</a:t>
            </a:r>
          </a:p>
          <a:p>
            <a:pPr marL="171450" indent="-171450">
              <a:buFont typeface="Arial" panose="020B0604020202020204" pitchFamily="34" charset="0"/>
              <a:buChar char="•"/>
            </a:pPr>
            <a:r>
              <a:rPr lang="de-DE" b="0" dirty="0"/>
              <a:t>Elaboration oder metakognitive Strategien können Kindern über Modelllernen näher gebracht werden.</a:t>
            </a:r>
          </a:p>
          <a:p>
            <a:pPr marL="628650" lvl="1" indent="-171450">
              <a:buFont typeface="Arial" panose="020B0604020202020204" pitchFamily="34" charset="0"/>
              <a:buChar char="•"/>
            </a:pPr>
            <a:r>
              <a:rPr lang="de-DE" b="0" dirty="0"/>
              <a:t>Lehrkraft als Modell, das laut denkend Einblick in die eigenen Lernstrategien gewährt</a:t>
            </a:r>
          </a:p>
          <a:p>
            <a:pPr marL="171450" lvl="0" indent="-171450">
              <a:buFont typeface="Arial" panose="020B0604020202020204" pitchFamily="34" charset="0"/>
              <a:buChar char="•"/>
            </a:pPr>
            <a:r>
              <a:rPr lang="de-DE" b="0" dirty="0"/>
              <a:t>Lehrkräfte können vorbildlich handeln, indem sie </a:t>
            </a:r>
          </a:p>
          <a:p>
            <a:pPr marL="628650" lvl="1" indent="-171450">
              <a:buFont typeface="Arial" panose="020B0604020202020204" pitchFamily="34" charset="0"/>
              <a:buChar char="•"/>
            </a:pPr>
            <a:r>
              <a:rPr lang="de-DE" b="0" dirty="0"/>
              <a:t>ihre eigenen metakognitiven Strategien kommunizieren</a:t>
            </a:r>
          </a:p>
          <a:p>
            <a:pPr marL="628650" lvl="1" indent="-171450">
              <a:buFont typeface="Arial" panose="020B0604020202020204" pitchFamily="34" charset="0"/>
              <a:buChar char="•"/>
            </a:pPr>
            <a:r>
              <a:rPr lang="de-DE" b="0" dirty="0"/>
              <a:t>auf spezielle Anforderungen der Aufgabe hinweisen,</a:t>
            </a:r>
          </a:p>
          <a:p>
            <a:pPr marL="628650" lvl="1" indent="-171450">
              <a:buFont typeface="Arial" panose="020B0604020202020204" pitchFamily="34" charset="0"/>
              <a:buChar char="•"/>
            </a:pPr>
            <a:r>
              <a:rPr lang="de-DE" b="0" dirty="0"/>
              <a:t>wirksame Strategien vorschlagen, </a:t>
            </a:r>
          </a:p>
          <a:p>
            <a:pPr marL="628650" lvl="1" indent="-171450">
              <a:buFont typeface="Arial" panose="020B0604020202020204" pitchFamily="34" charset="0"/>
              <a:buChar char="•"/>
            </a:pPr>
            <a:r>
              <a:rPr lang="de-DE" b="0" dirty="0"/>
              <a:t>den Wert der Selbstkorrektur betonen bzw. mit den Kindern über die Vorgehensweisen beim Lernen sprechen</a:t>
            </a:r>
          </a:p>
          <a:p>
            <a:endParaRPr lang="de-DE" b="0" dirty="0"/>
          </a:p>
          <a:p>
            <a:r>
              <a:rPr lang="de-DE" b="1" dirty="0"/>
              <a:t>Motivation und Interesse</a:t>
            </a:r>
          </a:p>
          <a:p>
            <a:pPr marL="0" indent="0">
              <a:buNone/>
            </a:pPr>
            <a:r>
              <a:rPr lang="de-DE" dirty="0"/>
              <a:t>Entwicklungsunterstützung:</a:t>
            </a:r>
          </a:p>
          <a:p>
            <a:pPr marL="171450" indent="-171450">
              <a:buFont typeface="Arial" panose="020B0604020202020204" pitchFamily="34" charset="0"/>
              <a:buChar char="•"/>
            </a:pPr>
            <a:r>
              <a:rPr lang="de-DE" dirty="0"/>
              <a:t>Rückmeldungen sollten insgesamt betrachtet sachlich und informativ sein und den individuellen Fortschritt verdeutlichen.</a:t>
            </a:r>
          </a:p>
          <a:p>
            <a:pPr marL="171450" indent="-171450">
              <a:buFont typeface="Arial" panose="020B0604020202020204" pitchFamily="34" charset="0"/>
              <a:buChar char="•"/>
            </a:pPr>
            <a:r>
              <a:rPr lang="de-DE" dirty="0"/>
              <a:t>Misserfolge sollten nach Möglichkeit auf Anstrengung (und nicht auf Fähigkeit) attribuiert werden, damit sie (von der Person selbst) kontrollierbar bleiben.</a:t>
            </a:r>
          </a:p>
          <a:p>
            <a:pPr marL="171450" indent="-171450">
              <a:buFont typeface="Arial" panose="020B0604020202020204" pitchFamily="34" charset="0"/>
              <a:buChar char="•"/>
            </a:pPr>
            <a:r>
              <a:rPr lang="de-DE" dirty="0"/>
              <a:t>Kinder sollten Lernanforderungen möglichst selbstbestimmt übernehmen -&gt; psychologische Bedürfnisse Soziale Einbindung, Kompetenzerleben und Autonomieerleben spielen eine zentrale Rolle.</a:t>
            </a:r>
          </a:p>
          <a:p>
            <a:endParaRPr lang="de-DE" dirty="0"/>
          </a:p>
          <a:p>
            <a:r>
              <a:rPr lang="de-DE" b="1" dirty="0"/>
              <a:t>Emotionsregulation und soziale Kompetenz</a:t>
            </a:r>
          </a:p>
          <a:p>
            <a:pPr marL="0" indent="0">
              <a:buNone/>
            </a:pPr>
            <a:r>
              <a:rPr lang="de-DE" dirty="0"/>
              <a:t>Entwicklungsunterstützung:</a:t>
            </a:r>
          </a:p>
          <a:p>
            <a:pPr marL="171450" indent="-171450">
              <a:buFont typeface="Arial" panose="020B0604020202020204" pitchFamily="34" charset="0"/>
              <a:buChar char="•"/>
            </a:pPr>
            <a:r>
              <a:rPr lang="de-DE" dirty="0"/>
              <a:t>Sozialisation emotionaler Reaktionen wichtig, also einerseits die Art, wie Eltern oder Lehrkräfte über eigene Emotionen sprechen (z. B. authentisch und wertschätzend) und andererseits wie sie auf Gefühle der Kinder reagieren (z. B. ernst nehmen und akzeptieren).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40</a:t>
            </a:fld>
            <a:endParaRPr lang="de-DE" dirty="0"/>
          </a:p>
        </p:txBody>
      </p:sp>
    </p:spTree>
    <p:extLst>
      <p:ext uri="{BB962C8B-B14F-4D97-AF65-F5344CB8AC3E}">
        <p14:creationId xmlns:p14="http://schemas.microsoft.com/office/powerpoint/2010/main" val="3522741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9D7C0D-EF4E-4C29-871B-D1B2EF9E5DDF}" type="slidenum">
              <a:rPr lang="de-DE" smtClean="0"/>
              <a:pPr/>
              <a:t>41</a:t>
            </a:fld>
            <a:endParaRPr lang="de-DE"/>
          </a:p>
        </p:txBody>
      </p:sp>
    </p:spTree>
    <p:extLst>
      <p:ext uri="{BB962C8B-B14F-4D97-AF65-F5344CB8AC3E}">
        <p14:creationId xmlns:p14="http://schemas.microsoft.com/office/powerpoint/2010/main" val="120292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46</a:t>
            </a:fld>
            <a:endParaRPr lang="de-DE" dirty="0"/>
          </a:p>
        </p:txBody>
      </p:sp>
    </p:spTree>
    <p:extLst>
      <p:ext uri="{BB962C8B-B14F-4D97-AF65-F5344CB8AC3E}">
        <p14:creationId xmlns:p14="http://schemas.microsoft.com/office/powerpoint/2010/main" val="22407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9D7C0D-EF4E-4C29-871B-D1B2EF9E5DDF}" type="slidenum">
              <a:rPr lang="de-DE" smtClean="0"/>
              <a:pPr/>
              <a:t>47</a:t>
            </a:fld>
            <a:endParaRPr lang="de-DE"/>
          </a:p>
        </p:txBody>
      </p:sp>
    </p:spTree>
    <p:extLst>
      <p:ext uri="{BB962C8B-B14F-4D97-AF65-F5344CB8AC3E}">
        <p14:creationId xmlns:p14="http://schemas.microsoft.com/office/powerpoint/2010/main" val="389421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55</a:t>
            </a:fld>
            <a:endParaRPr lang="de-DE"/>
          </a:p>
        </p:txBody>
      </p:sp>
    </p:spTree>
    <p:extLst>
      <p:ext uri="{BB962C8B-B14F-4D97-AF65-F5344CB8AC3E}">
        <p14:creationId xmlns:p14="http://schemas.microsoft.com/office/powerpoint/2010/main" val="1871052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60</a:t>
            </a:fld>
            <a:endParaRPr lang="de-DE" dirty="0"/>
          </a:p>
        </p:txBody>
      </p:sp>
    </p:spTree>
    <p:extLst>
      <p:ext uri="{BB962C8B-B14F-4D97-AF65-F5344CB8AC3E}">
        <p14:creationId xmlns:p14="http://schemas.microsoft.com/office/powerpoint/2010/main" val="4087098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9D7C0D-EF4E-4C29-871B-D1B2EF9E5DDF}" type="slidenum">
              <a:rPr lang="de-DE" smtClean="0"/>
              <a:pPr/>
              <a:t>61</a:t>
            </a:fld>
            <a:endParaRPr lang="de-DE"/>
          </a:p>
        </p:txBody>
      </p:sp>
    </p:spTree>
    <p:extLst>
      <p:ext uri="{BB962C8B-B14F-4D97-AF65-F5344CB8AC3E}">
        <p14:creationId xmlns:p14="http://schemas.microsoft.com/office/powerpoint/2010/main" val="162149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latin typeface="Arial" panose="020B0604020202020204" pitchFamily="34" charset="0"/>
              </a:rPr>
              <a:t>Daher sind Kompetenzen Leistungsdispositionen zur Bewältigung größerer Anforderungsklassen, die ihren Niederschlag in Handlungsfähigkeit finden (Vollzug von komplexen Lernhandlungen vs. Faktenwissen reproduzieren). Es sind n i c h t nur kognitive Leistungsdispositionen, sondern Fähigkeiten zur Bewältigung von größeren Anforderungsklassen (domänenspezifisch und domänenübergreifend), bei denen stets die gesamte Persönlichkeit des Kindes integriert ist (= Sinnstiftendes Lernen) (vgl. </a:t>
            </a:r>
            <a:r>
              <a:rPr lang="de-DE" altLang="de-DE" dirty="0" err="1">
                <a:latin typeface="Arial" panose="020B0604020202020204" pitchFamily="34" charset="0"/>
              </a:rPr>
              <a:t>Giest</a:t>
            </a:r>
            <a:r>
              <a:rPr lang="de-DE" altLang="de-DE" dirty="0">
                <a:latin typeface="Arial" panose="020B0604020202020204" pitchFamily="34" charset="0"/>
              </a:rPr>
              <a:t>, Hartinger &amp; Kahlert 2008).</a:t>
            </a:r>
          </a:p>
          <a:p>
            <a:endParaRPr lang="de-DE" altLang="de-DE" dirty="0">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64</a:t>
            </a:fld>
            <a:endParaRPr lang="de-DE"/>
          </a:p>
        </p:txBody>
      </p:sp>
    </p:spTree>
    <p:extLst>
      <p:ext uri="{BB962C8B-B14F-4D97-AF65-F5344CB8AC3E}">
        <p14:creationId xmlns:p14="http://schemas.microsoft.com/office/powerpoint/2010/main" val="61725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Anm. CK:</a:t>
            </a:r>
          </a:p>
          <a:p>
            <a:r>
              <a:rPr lang="de-DE" dirty="0"/>
              <a:t>Erziehung- und Bildungsauftrag: Regeln, Rituale, Miteinander	</a:t>
            </a:r>
          </a:p>
          <a:p>
            <a:r>
              <a:rPr lang="de-DE" dirty="0"/>
              <a:t>Bildungsauftrag: Schule als Lernort darstellen, Schule muss sich von Kita unterscheiden, Kinder fördern und fordern</a:t>
            </a:r>
          </a:p>
          <a:p>
            <a:r>
              <a:rPr lang="de-DE" dirty="0"/>
              <a:t>Unterricht anpassen: jedes Kind muss mitkommen. Nicht darauf schauen, was das Kind alles noch nicht kann, sondern welche Kompetenzen es mitbringt und wie ich meinen</a:t>
            </a:r>
          </a:p>
          <a:p>
            <a:endParaRPr lang="de-DE" dirty="0"/>
          </a:p>
          <a:p>
            <a:r>
              <a:rPr lang="de-DE" dirty="0"/>
              <a:t>Einschätzen können: verlangt diagnostische Kompetenzen. Wo liegen die Probleme? Sprachliches Ausdrucksvermögen, Lesekompetenz, was kann ein Kind dieser Altersstufe überhaupt leisten???</a:t>
            </a:r>
          </a:p>
          <a:p>
            <a:r>
              <a:rPr lang="de-DE" dirty="0"/>
              <a:t>Hinterfragen: sind es ‚Probleme‘ die aus der natürlichen kindlichen Entwicklung resultieren oder liegt es an meinem Unterricht?</a:t>
            </a:r>
          </a:p>
          <a:p>
            <a:r>
              <a:rPr lang="de-DE" dirty="0"/>
              <a:t>Hineinversetzen: denken wie ein Kind, fühlen wie ein Kind, das Kompetenzniveau anerkennen, wertschätzen und ansetzen</a:t>
            </a:r>
          </a:p>
        </p:txBody>
      </p:sp>
      <p:sp>
        <p:nvSpPr>
          <p:cNvPr id="4" name="Foliennummernplatzhalter 3"/>
          <p:cNvSpPr>
            <a:spLocks noGrp="1"/>
          </p:cNvSpPr>
          <p:nvPr>
            <p:ph type="sldNum" sz="quarter" idx="5"/>
          </p:nvPr>
        </p:nvSpPr>
        <p:spPr/>
        <p:txBody>
          <a:bodyPr/>
          <a:lstStyle/>
          <a:p>
            <a:fld id="{FB9D7C0D-EF4E-4C29-871B-D1B2EF9E5DDF}" type="slidenum">
              <a:rPr lang="de-DE" smtClean="0"/>
              <a:pPr/>
              <a:t>10</a:t>
            </a:fld>
            <a:endParaRPr lang="de-DE"/>
          </a:p>
        </p:txBody>
      </p:sp>
    </p:spTree>
    <p:extLst>
      <p:ext uri="{BB962C8B-B14F-4D97-AF65-F5344CB8AC3E}">
        <p14:creationId xmlns:p14="http://schemas.microsoft.com/office/powerpoint/2010/main" val="407190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latin typeface="Arial" panose="020B0604020202020204" pitchFamily="34" charset="0"/>
              </a:rPr>
              <a:t>Kompetenz ist also nicht allein das Wissen (vor allem nicht Faktenwissen) und auch nicht die Fertigkeit (Skills) oder nur Momente der formalen Bildung, sondern die Fähigkeit zur erfolgreichen Anforderungsbewältigung, die im selbstregulierten Handeln zum Ausdruck kommt. Die Fähigkeit zur erfolgreichen Anforderungsbewältigung bezieht sich jedoch nicht auf singuläre Anforderungen, sondern auf Klassen von Anforderungen. Mit anderen Worten besitzen Kompetenzen exemplarischen Charakter, d.h. sie sind konkretisierbar (anwendbar) auf konkrete Anforderungen. Damit haben sie einen heuristischen Wert, sie garantieren keine erfolgreiche Bewältigung jeder Anforderung, sondern die Fähigkeit analoge Anforderungen prinzipiell bewältigen zu können. (Die Lesekompetenz (z.B.) gestattet das erfolgreiche Erlesen von „normalen“ Texten, aber nicht das Verstehen von spezifischen Fachtexten.)</a:t>
            </a:r>
          </a:p>
          <a:p>
            <a:r>
              <a:rPr lang="de-DE" altLang="de-DE" dirty="0">
                <a:latin typeface="Arial" panose="020B0604020202020204" pitchFamily="34" charset="0"/>
              </a:rPr>
              <a:t>In Kompetenzen gehen deklarative Komponenten des Wissen ein (Wissen WAS), prozedurale (Wissen WIE) sowie metakognitive (Wissen WARUM) als auch motivationale (Antrieb), volitive (willensmäßige) und emotionale (gefühlsmäßige).</a:t>
            </a:r>
          </a:p>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65</a:t>
            </a:fld>
            <a:endParaRPr lang="de-DE"/>
          </a:p>
        </p:txBody>
      </p:sp>
    </p:spTree>
    <p:extLst>
      <p:ext uri="{BB962C8B-B14F-4D97-AF65-F5344CB8AC3E}">
        <p14:creationId xmlns:p14="http://schemas.microsoft.com/office/powerpoint/2010/main" val="4180117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latin typeface="Arial" panose="020B0604020202020204" pitchFamily="34" charset="0"/>
              </a:rPr>
              <a:t>Ich möchte daher klären, was mit der Kompetenzorientierung bewirkt werden soll (Warum), was Kompetenzen genau ausmacht (Was) und was es bedeutet, kompetenzorientiert zu unterrichten (Wie).</a:t>
            </a:r>
          </a:p>
          <a:p>
            <a:endParaRPr lang="de-DE" altLang="de-DE" dirty="0">
              <a:latin typeface="Arial" panose="020B0604020202020204" pitchFamily="34" charset="0"/>
            </a:endParaRPr>
          </a:p>
          <a:p>
            <a:r>
              <a:rPr lang="de-DE" altLang="de-DE" dirty="0">
                <a:latin typeface="Arial" panose="020B0604020202020204" pitchFamily="34" charset="0"/>
              </a:rPr>
              <a:t>Im Zitat werden zwei wichtige Kernbegriffe zur Analyse des Bildungswertes möglicher Inhalte des Sachunterrichts benannt. Es geht a) um die Basisqualifikationen für Teilhabe am gesellschaftlichen Leben und b) um das Wissensfundament für das Weiterlernen.</a:t>
            </a:r>
          </a:p>
          <a:p>
            <a:r>
              <a:rPr lang="de-DE" altLang="de-DE" dirty="0">
                <a:latin typeface="Arial" panose="020B0604020202020204" pitchFamily="34" charset="0"/>
              </a:rPr>
              <a:t>Eigentlich kann uns diese Schwerpunktsetzung nicht überraschen, denn in ihr spiegeln sich auch die zwei Dimensionen der (normativ vorgegebenen) Aufgabe des Sachunterrichts wider: Hilfe zur Erschließung der Lebenswirklichkeit zugeben und gleichzeitig die Anschlussfähigkeit des erworbenen Wissen zu gewährleisten, um insgesamt dazu beizutragen, dass das Kind „in der Welt“ sein kann.</a:t>
            </a:r>
          </a:p>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66</a:t>
            </a:fld>
            <a:endParaRPr lang="de-DE"/>
          </a:p>
        </p:txBody>
      </p:sp>
    </p:spTree>
    <p:extLst>
      <p:ext uri="{BB962C8B-B14F-4D97-AF65-F5344CB8AC3E}">
        <p14:creationId xmlns:p14="http://schemas.microsoft.com/office/powerpoint/2010/main" val="3323924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ltLang="de-DE" dirty="0">
              <a:latin typeface="Arial" panose="020B0604020202020204" pitchFamily="34" charset="0"/>
            </a:endParaRPr>
          </a:p>
          <a:p>
            <a:endParaRPr lang="de-DE" altLang="de-DE" dirty="0">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67</a:t>
            </a:fld>
            <a:endParaRPr lang="de-DE"/>
          </a:p>
        </p:txBody>
      </p:sp>
    </p:spTree>
    <p:extLst>
      <p:ext uri="{BB962C8B-B14F-4D97-AF65-F5344CB8AC3E}">
        <p14:creationId xmlns:p14="http://schemas.microsoft.com/office/powerpoint/2010/main" val="1910316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latin typeface="Arial" panose="020B0604020202020204" pitchFamily="34" charset="0"/>
              </a:rPr>
              <a:t>Alt: Inputsteuerung des Bildungssystems </a:t>
            </a:r>
          </a:p>
          <a:p>
            <a:pPr marL="171450" indent="-171450">
              <a:buFont typeface="Arial" panose="020B0604020202020204" pitchFamily="34" charset="0"/>
              <a:buChar char="•"/>
            </a:pPr>
            <a:r>
              <a:rPr lang="de-DE" altLang="de-DE" dirty="0">
                <a:latin typeface="Arial" panose="020B0604020202020204" pitchFamily="34" charset="0"/>
              </a:rPr>
              <a:t>Qualitätssicherung durch möglichst genaue Detailregelungen (Lehrpläne und Rahmenrichtlinien, Ausbildungsbestimmungen für Lehrpersonen, Prüfungsrichtlinien, Finanzplanung)</a:t>
            </a:r>
          </a:p>
          <a:p>
            <a:pPr marL="0" indent="0">
              <a:buFont typeface="Arial" panose="020B0604020202020204" pitchFamily="34" charset="0"/>
              <a:buNone/>
            </a:pPr>
            <a:endParaRPr lang="de-DE" altLang="de-DE" dirty="0">
              <a:latin typeface="Arial" panose="020B0604020202020204" pitchFamily="34" charset="0"/>
            </a:endParaRPr>
          </a:p>
          <a:p>
            <a:pPr marL="0" indent="0">
              <a:buFont typeface="Arial" panose="020B0604020202020204" pitchFamily="34" charset="0"/>
              <a:buNone/>
            </a:pPr>
            <a:r>
              <a:rPr lang="de-DE" altLang="de-DE" dirty="0">
                <a:latin typeface="Arial" panose="020B0604020202020204" pitchFamily="34" charset="0"/>
              </a:rPr>
              <a:t>Neu: Outputsteuerung des Bildungssystems</a:t>
            </a:r>
          </a:p>
          <a:p>
            <a:pPr marL="171450" indent="-171450">
              <a:buFont typeface="Arial" panose="020B0604020202020204" pitchFamily="34" charset="0"/>
              <a:buChar char="•"/>
            </a:pPr>
            <a:r>
              <a:rPr lang="de-DE" altLang="de-DE" dirty="0">
                <a:latin typeface="Arial" panose="020B0604020202020204" pitchFamily="34" charset="0"/>
              </a:rPr>
              <a:t>Qualitätssicherung durch Fokussierung auf die Ergebnisse von Bildungsprozessen (Aufbau von Kompetenzen, Wissensstrukturen, Einstellungen, Überzeugungen, Werthaltungen)</a:t>
            </a:r>
          </a:p>
        </p:txBody>
      </p:sp>
      <p:sp>
        <p:nvSpPr>
          <p:cNvPr id="4" name="Foliennummernplatzhalter 3"/>
          <p:cNvSpPr>
            <a:spLocks noGrp="1"/>
          </p:cNvSpPr>
          <p:nvPr>
            <p:ph type="sldNum" sz="quarter" idx="5"/>
          </p:nvPr>
        </p:nvSpPr>
        <p:spPr/>
        <p:txBody>
          <a:bodyPr/>
          <a:lstStyle/>
          <a:p>
            <a:fld id="{FB9D7C0D-EF4E-4C29-871B-D1B2EF9E5DDF}" type="slidenum">
              <a:rPr lang="de-DE" smtClean="0"/>
              <a:pPr/>
              <a:t>68</a:t>
            </a:fld>
            <a:endParaRPr lang="de-DE"/>
          </a:p>
        </p:txBody>
      </p:sp>
    </p:spTree>
    <p:extLst>
      <p:ext uri="{BB962C8B-B14F-4D97-AF65-F5344CB8AC3E}">
        <p14:creationId xmlns:p14="http://schemas.microsoft.com/office/powerpoint/2010/main" val="1044920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9D7C0D-EF4E-4C29-871B-D1B2EF9E5DDF}" type="slidenum">
              <a:rPr lang="de-DE" smtClean="0"/>
              <a:pPr/>
              <a:t>70</a:t>
            </a:fld>
            <a:endParaRPr lang="de-DE"/>
          </a:p>
        </p:txBody>
      </p:sp>
    </p:spTree>
    <p:extLst>
      <p:ext uri="{BB962C8B-B14F-4D97-AF65-F5344CB8AC3E}">
        <p14:creationId xmlns:p14="http://schemas.microsoft.com/office/powerpoint/2010/main" val="892121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77</a:t>
            </a:fld>
            <a:endParaRPr lang="de-DE"/>
          </a:p>
        </p:txBody>
      </p:sp>
    </p:spTree>
    <p:extLst>
      <p:ext uri="{BB962C8B-B14F-4D97-AF65-F5344CB8AC3E}">
        <p14:creationId xmlns:p14="http://schemas.microsoft.com/office/powerpoint/2010/main" val="1551132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82</a:t>
            </a:fld>
            <a:endParaRPr lang="de-DE" dirty="0"/>
          </a:p>
        </p:txBody>
      </p:sp>
    </p:spTree>
    <p:extLst>
      <p:ext uri="{BB962C8B-B14F-4D97-AF65-F5344CB8AC3E}">
        <p14:creationId xmlns:p14="http://schemas.microsoft.com/office/powerpoint/2010/main" val="1277037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9D7C0D-EF4E-4C29-871B-D1B2EF9E5DDF}" type="slidenum">
              <a:rPr lang="de-DE" smtClean="0"/>
              <a:pPr/>
              <a:t>83</a:t>
            </a:fld>
            <a:endParaRPr lang="de-DE"/>
          </a:p>
        </p:txBody>
      </p:sp>
    </p:spTree>
    <p:extLst>
      <p:ext uri="{BB962C8B-B14F-4D97-AF65-F5344CB8AC3E}">
        <p14:creationId xmlns:p14="http://schemas.microsoft.com/office/powerpoint/2010/main" val="2348086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88</a:t>
            </a:fld>
            <a:endParaRPr lang="de-DE" dirty="0"/>
          </a:p>
        </p:txBody>
      </p:sp>
    </p:spTree>
    <p:extLst>
      <p:ext uri="{BB962C8B-B14F-4D97-AF65-F5344CB8AC3E}">
        <p14:creationId xmlns:p14="http://schemas.microsoft.com/office/powerpoint/2010/main" val="506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4A3DF7E-A5C6-4B06-B990-E91811AA36F0}"/>
              </a:ext>
            </a:extLst>
          </p:cNvPr>
          <p:cNvSpPr>
            <a:spLocks noGrp="1"/>
          </p:cNvSpPr>
          <p:nvPr>
            <p:ph type="sldNum" sz="quarter" idx="5"/>
          </p:nvPr>
        </p:nvSpPr>
        <p:spPr/>
        <p:txBody>
          <a:bodyPr/>
          <a:lstStyle/>
          <a:p>
            <a:fld id="{FB9D7C0D-EF4E-4C29-871B-D1B2EF9E5DDF}" type="slidenum">
              <a:rPr lang="de-DE" smtClean="0"/>
              <a:pPr/>
              <a:t>89</a:t>
            </a:fld>
            <a:endParaRPr lang="de-DE"/>
          </a:p>
        </p:txBody>
      </p:sp>
    </p:spTree>
    <p:extLst>
      <p:ext uri="{BB962C8B-B14F-4D97-AF65-F5344CB8AC3E}">
        <p14:creationId xmlns:p14="http://schemas.microsoft.com/office/powerpoint/2010/main" val="383175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11</a:t>
            </a:fld>
            <a:endParaRPr lang="de-DE"/>
          </a:p>
        </p:txBody>
      </p:sp>
    </p:spTree>
    <p:extLst>
      <p:ext uri="{BB962C8B-B14F-4D97-AF65-F5344CB8AC3E}">
        <p14:creationId xmlns:p14="http://schemas.microsoft.com/office/powerpoint/2010/main" val="172973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12</a:t>
            </a:fld>
            <a:endParaRPr lang="de-DE"/>
          </a:p>
        </p:txBody>
      </p:sp>
    </p:spTree>
    <p:extLst>
      <p:ext uri="{BB962C8B-B14F-4D97-AF65-F5344CB8AC3E}">
        <p14:creationId xmlns:p14="http://schemas.microsoft.com/office/powerpoint/2010/main" val="352018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13</a:t>
            </a:fld>
            <a:endParaRPr lang="de-DE"/>
          </a:p>
        </p:txBody>
      </p:sp>
    </p:spTree>
    <p:extLst>
      <p:ext uri="{BB962C8B-B14F-4D97-AF65-F5344CB8AC3E}">
        <p14:creationId xmlns:p14="http://schemas.microsoft.com/office/powerpoint/2010/main" val="350044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Das Selbstkonzept beschreibt die Summe aller Kognitionen einer Person über sich selbst. Das Selbstkonzept ist hierarchisch aufgebaut und es können vier Selbstkonzeptbereiche des generellen Selbstkonzepts unterschieden werden: </a:t>
            </a:r>
          </a:p>
          <a:p>
            <a:r>
              <a:rPr lang="de-DE" dirty="0"/>
              <a:t>a) Akademisches Selbstkonzept (verschiedene Fächer/Domänen),</a:t>
            </a:r>
          </a:p>
          <a:p>
            <a:r>
              <a:rPr lang="de-DE" dirty="0"/>
              <a:t>b) soziales Selbstkonzept (Freunde, Andere),</a:t>
            </a:r>
          </a:p>
          <a:p>
            <a:r>
              <a:rPr lang="de-DE" dirty="0"/>
              <a:t>c) emotionales Selbstkonzept (Gefühle),</a:t>
            </a:r>
          </a:p>
          <a:p>
            <a:r>
              <a:rPr lang="de-DE" dirty="0"/>
              <a:t>d) Körperliches Selbstkonzept (Fitness, Aussehen).</a:t>
            </a:r>
          </a:p>
          <a:p>
            <a:endParaRPr lang="de-DE" dirty="0"/>
          </a:p>
          <a:p>
            <a:r>
              <a:rPr lang="de-DE" dirty="0"/>
              <a:t>Typische Entwicklungen:</a:t>
            </a:r>
          </a:p>
          <a:p>
            <a:r>
              <a:rPr lang="de-DE" dirty="0"/>
              <a:t>Kinder im frühen Schulalter neigen zunächst dazu, ihre eigenen Kompetenzen zu überschätzen. Später nehmen sie vermehrt soziale Vergleiche vor und sie orientieren sich in der eigenen Fähigkeitseinschätzung zunehmend an den Einschätzungen der Lehrkraft. Somit wird ihr Selbstkonzept realistischer. Diese Entwicklung lässt sich u. a. durch die verbesserten kognitiven Kompetenzen erklären. Die Kinder können ihre eigenen Kompetenzen realistisch einschätzen, wenn: </a:t>
            </a:r>
          </a:p>
          <a:p>
            <a:pPr marL="228600" indent="-228600">
              <a:buAutoNum type="alphaLcParenR"/>
            </a:pPr>
            <a:r>
              <a:rPr lang="de-DE" dirty="0"/>
              <a:t>es sich um Gebiete handelt, mit denen sie vertraut sind, </a:t>
            </a:r>
          </a:p>
          <a:p>
            <a:pPr marL="228600" indent="-228600">
              <a:buAutoNum type="alphaLcParenR"/>
            </a:pPr>
            <a:r>
              <a:rPr lang="de-DE" dirty="0"/>
              <a:t>sie häufig informative und individuelle Rückmeldung bekommen und </a:t>
            </a:r>
          </a:p>
          <a:p>
            <a:pPr marL="228600" indent="-228600">
              <a:buAutoNum type="alphaLcParenR"/>
            </a:pPr>
            <a:r>
              <a:rPr lang="de-DE" dirty="0"/>
              <a:t>wenn ein aufgabenorientierter Lernbegriff vermittelt wird.</a:t>
            </a:r>
          </a:p>
          <a:p>
            <a:pPr marL="228600" indent="-228600">
              <a:buAutoNum type="alphaLcParenR"/>
            </a:pPr>
            <a:endParaRPr lang="de-DE" dirty="0"/>
          </a:p>
          <a:p>
            <a:pPr marL="0" indent="0">
              <a:buNone/>
            </a:pPr>
            <a:r>
              <a:rPr lang="de-DE" dirty="0"/>
              <a:t>Individuelle Unterschiede:</a:t>
            </a:r>
          </a:p>
          <a:p>
            <a:pPr marL="0" indent="0">
              <a:buNone/>
            </a:pPr>
            <a:r>
              <a:rPr lang="de-DE" dirty="0"/>
              <a:t>Individuelle Unterschiede zeigen die Kinder u. a. in ihrem Temperament. Dieses differenziert sich in Interaktion mit den Sozialisationsbedingungen aus und ist in Abhängigkeit davon teilweise stabil. Die Temperamentsunterschiede zeigen sich in individueller, emotionaler und motorischer Reaktivität sowie in individuellen Aufmerksamkeits- und Selbstregulationsprozessen. Insbesondere die temperamentsbezogene Selbstkontrolle ist für das Schulalter umschreibt die Fähigkeit, eine dominante Antworttendenz zu unterdrücken und statt zu entdecken. Des Weiteren geht man davon aus, dass das Temperament an der Entwicklung der Persönlichkeit beteiligt ist. </a:t>
            </a:r>
          </a:p>
          <a:p>
            <a:pPr marL="0" indent="0">
              <a:buNone/>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(Kramer et al. 2007, S. 175-187)</a:t>
            </a:r>
          </a:p>
        </p:txBody>
      </p:sp>
      <p:sp>
        <p:nvSpPr>
          <p:cNvPr id="4" name="Foliennummernplatzhalter 3"/>
          <p:cNvSpPr>
            <a:spLocks noGrp="1"/>
          </p:cNvSpPr>
          <p:nvPr>
            <p:ph type="sldNum" sz="quarter" idx="5"/>
          </p:nvPr>
        </p:nvSpPr>
        <p:spPr/>
        <p:txBody>
          <a:bodyPr/>
          <a:lstStyle/>
          <a:p>
            <a:fld id="{FB9D7C0D-EF4E-4C29-871B-D1B2EF9E5DDF}" type="slidenum">
              <a:rPr lang="de-DE" smtClean="0"/>
              <a:pPr/>
              <a:t>14</a:t>
            </a:fld>
            <a:endParaRPr lang="de-DE"/>
          </a:p>
        </p:txBody>
      </p:sp>
    </p:spTree>
    <p:extLst>
      <p:ext uri="{BB962C8B-B14F-4D97-AF65-F5344CB8AC3E}">
        <p14:creationId xmlns:p14="http://schemas.microsoft.com/office/powerpoint/2010/main" val="169014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a:t>Entwicklungsziele:</a:t>
            </a:r>
          </a:p>
          <a:p>
            <a:r>
              <a:rPr lang="de-DE" dirty="0"/>
              <a:t>Die Kinder wenden kognitive (das Lernmaterial organisieren/reduzieren, elaborieren, memorieren) und später metakognitive Lernstrategien (den eigenen Lernprozess planen, kontrollieren, regulieren) an. Voraussetzung dafür ist die Entwicklung des Arbeitsgedächtnisses. </a:t>
            </a:r>
          </a:p>
          <a:p>
            <a:endParaRPr lang="de-DE" dirty="0"/>
          </a:p>
          <a:p>
            <a:r>
              <a:rPr lang="de-DE" dirty="0"/>
              <a:t>Typische Entwicklungen:</a:t>
            </a:r>
          </a:p>
          <a:p>
            <a:r>
              <a:rPr lang="de-DE" dirty="0"/>
              <a:t>Nach Piaget befinden sich die Kinder in der konkret-operationalen Stufe (7-12 Jahre). Hierbei entwickeln sie die Fähigkeit, logisch über anschauliche Informationen nachzudenken. Zudem sind sie fähig, reversibel zu denken, d. h. sie können eine Reihe von Schritten denken und dann geistig die Richtung wechseln. Sie können ihr Denken dezentrieren, das bedeutet sie können sich auf verschiedene Aspekte eines Problems konzentrieren und sie zueinander in Beziehung setzen. Dies ermöglicht die Bewältigung der Invarianz bzw. Konservierung (Verweis Umschüttversuch!). Sie sind auch besser in der hierarchischen Klassifikation und der Reihenbildung (Seriation) einschließlich transitiver Schlussfolgerungen (Inferenzen). Räumliches Denken und das Verständnis von Distanz verbessern sich, währen sie noch Schwierigkeiten in der Beurteilung ab. Überdies verbessert sich die kognitive Hemmung. Darunter versteht man die Fähigkeit, innere und äußere ablenkende Reize abzuwehren. Sie ist eine wesentliche Voraussetzung für die Selbstregulationsfähigkeit und bedingt die Konzentrationsfähigkeit bzw. Aufmerksamkeitskontrolle der Kinder.</a:t>
            </a:r>
          </a:p>
          <a:p>
            <a:r>
              <a:rPr lang="de-DE" dirty="0"/>
              <a:t>Neben der Gehirnentwicklung trägt auch die zunehmende Verwendung von Gedächtnisstrategien (bewusstseinsfähige kognitive Aktivitäten mit dem Ziel, Informationen zu behalten) zu einer verbesserten Lernfähigkeit bei. Strategien sind: Wiederholen, Organisieren und Elaborieren. </a:t>
            </a:r>
          </a:p>
          <a:p>
            <a:endParaRPr lang="de-DE" dirty="0"/>
          </a:p>
          <a:p>
            <a:r>
              <a:rPr lang="de-DE" dirty="0"/>
              <a:t>Individuelle Unterschiede: </a:t>
            </a:r>
          </a:p>
          <a:p>
            <a:r>
              <a:rPr lang="de-DE" dirty="0"/>
              <a:t>Individuell unterschiedliche kognitive Fähigkeiten manifestieren sich u. a. in der Intelligenz.</a:t>
            </a:r>
          </a:p>
          <a:p>
            <a:pPr marL="0" indent="0">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(Kramer et al. 2007, S. 175-187)</a:t>
            </a:r>
          </a:p>
        </p:txBody>
      </p:sp>
      <p:sp>
        <p:nvSpPr>
          <p:cNvPr id="4" name="Foliennummernplatzhalter 3"/>
          <p:cNvSpPr>
            <a:spLocks noGrp="1"/>
          </p:cNvSpPr>
          <p:nvPr>
            <p:ph type="sldNum" sz="quarter" idx="5"/>
          </p:nvPr>
        </p:nvSpPr>
        <p:spPr/>
        <p:txBody>
          <a:bodyPr/>
          <a:lstStyle/>
          <a:p>
            <a:fld id="{FB9D7C0D-EF4E-4C29-871B-D1B2EF9E5DDF}" type="slidenum">
              <a:rPr lang="de-DE" smtClean="0"/>
              <a:pPr/>
              <a:t>15</a:t>
            </a:fld>
            <a:endParaRPr lang="de-DE"/>
          </a:p>
        </p:txBody>
      </p:sp>
    </p:spTree>
    <p:extLst>
      <p:ext uri="{BB962C8B-B14F-4D97-AF65-F5344CB8AC3E}">
        <p14:creationId xmlns:p14="http://schemas.microsoft.com/office/powerpoint/2010/main" val="54635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a:t>Entwicklungsziele:</a:t>
            </a:r>
          </a:p>
          <a:p>
            <a:r>
              <a:rPr lang="de-DE" dirty="0"/>
              <a:t>Die Kinder wenden kognitive (das Lernmaterial organisieren/reduzieren, elaborieren, memorieren) und später metakognitive Lernstrategien (den eigenen Lernprozess planen, kontrollieren, regulieren) an. Voraussetzung dafür ist die Entwicklung des Arbeitsgedächtnisses. </a:t>
            </a:r>
          </a:p>
          <a:p>
            <a:endParaRPr lang="de-DE" dirty="0"/>
          </a:p>
          <a:p>
            <a:r>
              <a:rPr lang="de-DE" dirty="0"/>
              <a:t>Typische Entwicklungen:</a:t>
            </a:r>
          </a:p>
          <a:p>
            <a:r>
              <a:rPr lang="de-DE" dirty="0"/>
              <a:t>Nach Piaget befinden sich die Kinder in der konkret-operationalen Stufe (7-12 Jahre). Hierbei entwickeln sie die Fähigkeit, logisch über anschauliche Informationen nachzudenken. Zudem sind sie fähig, reversibel zu denken, d. h. sie können eine Reihe von Schritten denken und dann geistig die Richtung wechseln. Sie können ihr Denken dezentrieren, das bedeutet sie können sich auf verschiedene Aspekte eines Problems konzentrieren und sie zueinander in Beziehung setzen. Dies ermöglicht die Bewältigung der Invarianz bzw. Konservierung (Verweis Umschüttversuch!). Sie sind auch besser in der hierarchischen Klassifikation und der Reihenbildung (Seriation) einschließlich transitiver Schlussfolgerungen (Inferenzen). Räumliches Denken und das Verständnis von Distanz verbessern sich, währen sie noch Schwierigkeiten in der Beurteilung ab. Überdies verbessert sich die kognitive Hemmung. Darunter versteht man die Fähigkeit, innere und äußere ablenkende Reize abzuwehren. Sie ist eine wesentliche Voraussetzung für die Selbstregulationsfähigkeit und bedingt die Konzentrationsfähigkeit bzw. Aufmerksamkeitskontrolle der Kinder.</a:t>
            </a:r>
          </a:p>
          <a:p>
            <a:r>
              <a:rPr lang="de-DE" dirty="0"/>
              <a:t>Neben der Gehirnentwicklung trägt auch die zunehmende Verwendung von Gedächtnisstrategien (bewusstseinsfähige kognitive Aktivitäten mit dem Ziel, Informationen zu behalten) zu einer verbesserten Lernfähigkeit bei. Strategien sind: Wiederholen, Organisieren und Elaborieren. </a:t>
            </a:r>
          </a:p>
          <a:p>
            <a:endParaRPr lang="de-DE" dirty="0"/>
          </a:p>
          <a:p>
            <a:r>
              <a:rPr lang="de-DE" dirty="0"/>
              <a:t>Individuelle Unterschiede: </a:t>
            </a:r>
          </a:p>
          <a:p>
            <a:r>
              <a:rPr lang="de-DE" dirty="0"/>
              <a:t>Individuell unterschiedliche kognitive Fähigkeiten manifestieren sich u. a. in der Intelligenz.</a:t>
            </a:r>
          </a:p>
          <a:p>
            <a:pPr marL="0" indent="0">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(Kramer et al. 2007, S. 175-187)</a:t>
            </a:r>
          </a:p>
        </p:txBody>
      </p:sp>
      <p:sp>
        <p:nvSpPr>
          <p:cNvPr id="4" name="Foliennummernplatzhalter 3"/>
          <p:cNvSpPr>
            <a:spLocks noGrp="1"/>
          </p:cNvSpPr>
          <p:nvPr>
            <p:ph type="sldNum" sz="quarter" idx="5"/>
          </p:nvPr>
        </p:nvSpPr>
        <p:spPr/>
        <p:txBody>
          <a:bodyPr/>
          <a:lstStyle/>
          <a:p>
            <a:fld id="{FB9D7C0D-EF4E-4C29-871B-D1B2EF9E5DDF}" type="slidenum">
              <a:rPr lang="de-DE" smtClean="0"/>
              <a:pPr/>
              <a:t>17</a:t>
            </a:fld>
            <a:endParaRPr lang="de-DE"/>
          </a:p>
        </p:txBody>
      </p:sp>
    </p:spTree>
    <p:extLst>
      <p:ext uri="{BB962C8B-B14F-4D97-AF65-F5344CB8AC3E}">
        <p14:creationId xmlns:p14="http://schemas.microsoft.com/office/powerpoint/2010/main" val="257729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Datumsplatzhalter 3"/>
          <p:cNvSpPr txBox="1">
            <a:spLocks/>
          </p:cNvSpPr>
          <p:nvPr userDrawn="1"/>
        </p:nvSpPr>
        <p:spPr>
          <a:xfrm>
            <a:off x="714348" y="6356350"/>
            <a:ext cx="1500198"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liennummernplatzhalter 5"/>
          <p:cNvSpPr txBox="1">
            <a:spLocks/>
          </p:cNvSpPr>
          <p:nvPr userDrawn="1"/>
        </p:nvSpPr>
        <p:spPr>
          <a:xfrm>
            <a:off x="7236296" y="6356350"/>
            <a:ext cx="1479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itelplatzhalter 1"/>
          <p:cNvSpPr>
            <a:spLocks noGrp="1"/>
          </p:cNvSpPr>
          <p:nvPr>
            <p:ph type="title"/>
          </p:nvPr>
        </p:nvSpPr>
        <p:spPr>
          <a:xfrm>
            <a:off x="654326" y="1320875"/>
            <a:ext cx="7861023" cy="637952"/>
          </a:xfrm>
          <a:prstGeom prst="rect">
            <a:avLst/>
          </a:prstGeom>
        </p:spPr>
        <p:txBody>
          <a:bodyPr vert="horz" lIns="91440" tIns="45720" rIns="91440" bIns="45720" rtlCol="0" anchor="ctr">
            <a:normAutofit/>
          </a:bodyPr>
          <a:lstStyle>
            <a:lvl1pPr>
              <a:defRPr sz="2400">
                <a:latin typeface="+mj-lt"/>
              </a:defRPr>
            </a:lvl1pPr>
          </a:lstStyle>
          <a:p>
            <a:r>
              <a:rPr lang="de-DE" dirty="0"/>
              <a:t>Titelmasterformat durch Klicken bearbeiten</a:t>
            </a:r>
          </a:p>
        </p:txBody>
      </p:sp>
      <p:sp>
        <p:nvSpPr>
          <p:cNvPr id="6" name="Textplatzhalter 2"/>
          <p:cNvSpPr>
            <a:spLocks noGrp="1"/>
          </p:cNvSpPr>
          <p:nvPr>
            <p:ph idx="1"/>
          </p:nvPr>
        </p:nvSpPr>
        <p:spPr>
          <a:xfrm>
            <a:off x="628650" y="2060847"/>
            <a:ext cx="7886700" cy="411611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4"/>
          <p:cNvSpPr>
            <a:spLocks noGrp="1"/>
          </p:cNvSpPr>
          <p:nvPr>
            <p:ph type="ftr" sz="quarter" idx="3"/>
          </p:nvPr>
        </p:nvSpPr>
        <p:spPr>
          <a:xfrm>
            <a:off x="3028950" y="6481376"/>
            <a:ext cx="3086100" cy="376625"/>
          </a:xfrm>
          <a:prstGeom prst="rect">
            <a:avLst/>
          </a:prstGeom>
        </p:spPr>
        <p:txBody>
          <a:bodyPr vert="horz" lIns="91440" tIns="45720" rIns="91440" bIns="45720" rtlCol="0" anchor="ctr"/>
          <a:lstStyle>
            <a:lvl1pPr algn="ctr">
              <a:defRPr sz="1200">
                <a:solidFill>
                  <a:srgbClr val="0D2C5A"/>
                </a:solidFill>
              </a:defRPr>
            </a:lvl1pPr>
          </a:lstStyle>
          <a:p>
            <a:endParaRPr lang="de-DE" dirty="0"/>
          </a:p>
          <a:p>
            <a:r>
              <a:rPr lang="de-DE" dirty="0"/>
              <a:t>Prof. Dr. Björn Egbert</a:t>
            </a:r>
            <a:br>
              <a:rPr lang="de-DE" dirty="0"/>
            </a:br>
            <a:r>
              <a:rPr lang="de-DE" dirty="0"/>
              <a:t>egbert@uni-potsdam.de</a:t>
            </a:r>
          </a:p>
          <a:p>
            <a:endParaRPr lang="de-DE" dirty="0"/>
          </a:p>
        </p:txBody>
      </p:sp>
      <p:sp>
        <p:nvSpPr>
          <p:cNvPr id="11" name="Foliennummernplatzhalter 5"/>
          <p:cNvSpPr>
            <a:spLocks noGrp="1"/>
          </p:cNvSpPr>
          <p:nvPr>
            <p:ph type="sldNum" sz="quarter" idx="4"/>
          </p:nvPr>
        </p:nvSpPr>
        <p:spPr>
          <a:xfrm>
            <a:off x="6947150" y="6481376"/>
            <a:ext cx="2057400" cy="365125"/>
          </a:xfrm>
          <a:prstGeom prst="rect">
            <a:avLst/>
          </a:prstGeom>
        </p:spPr>
        <p:txBody>
          <a:bodyPr vert="horz" lIns="91440" tIns="45720" rIns="91440" bIns="45720" rtlCol="0" anchor="ctr"/>
          <a:lstStyle>
            <a:lvl1pPr algn="r">
              <a:defRPr sz="1200">
                <a:solidFill>
                  <a:srgbClr val="0D2C5A"/>
                </a:solidFill>
              </a:defRPr>
            </a:lvl1pPr>
          </a:lstStyle>
          <a:p>
            <a:fld id="{80820C91-F7CE-483F-AA17-44F7CB82C640}" type="slidenum">
              <a:rPr lang="de-DE" smtClean="0"/>
              <a:pPr/>
              <a:t>‹Nr.›</a:t>
            </a:fld>
            <a:endParaRPr lang="de-DE" dirty="0"/>
          </a:p>
        </p:txBody>
      </p:sp>
    </p:spTree>
    <p:extLst>
      <p:ext uri="{BB962C8B-B14F-4D97-AF65-F5344CB8AC3E}">
        <p14:creationId xmlns:p14="http://schemas.microsoft.com/office/powerpoint/2010/main" val="19478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9552" y="1484785"/>
            <a:ext cx="7886700" cy="576064"/>
          </a:xfrm>
          <a:prstGeom prst="rect">
            <a:avLst/>
          </a:prstGeom>
        </p:spPr>
        <p:txBody>
          <a:bodyPr/>
          <a:lstStyle>
            <a:lvl1pPr>
              <a:defRPr>
                <a:latin typeface="+mj-lt"/>
              </a:defRPr>
            </a:lvl1pPr>
          </a:lstStyle>
          <a:p>
            <a:r>
              <a:rPr lang="de-DE" dirty="0"/>
              <a:t>Titelmasterformat durch Klicken bearbeiten</a:t>
            </a:r>
          </a:p>
        </p:txBody>
      </p:sp>
      <p:sp>
        <p:nvSpPr>
          <p:cNvPr id="4" name="Textplatzhalter 2"/>
          <p:cNvSpPr>
            <a:spLocks noGrp="1"/>
          </p:cNvSpPr>
          <p:nvPr>
            <p:ph idx="1"/>
          </p:nvPr>
        </p:nvSpPr>
        <p:spPr>
          <a:xfrm>
            <a:off x="539552" y="2060847"/>
            <a:ext cx="7975798" cy="411611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a:extLst>
              <a:ext uri="{FF2B5EF4-FFF2-40B4-BE49-F238E27FC236}">
                <a16:creationId xmlns:a16="http://schemas.microsoft.com/office/drawing/2014/main" id="{6789866F-AD07-4591-AA43-73943E2C4A47}"/>
              </a:ext>
            </a:extLst>
          </p:cNvPr>
          <p:cNvSpPr>
            <a:spLocks noGrp="1"/>
          </p:cNvSpPr>
          <p:nvPr>
            <p:ph type="sldNum" sz="quarter" idx="4"/>
          </p:nvPr>
        </p:nvSpPr>
        <p:spPr>
          <a:xfrm>
            <a:off x="6947150" y="6481376"/>
            <a:ext cx="2196850" cy="365125"/>
          </a:xfrm>
          <a:prstGeom prst="rect">
            <a:avLst/>
          </a:prstGeom>
        </p:spPr>
        <p:txBody>
          <a:bodyPr vert="horz" lIns="91440" tIns="45720" rIns="91440" bIns="45720" rtlCol="0" anchor="ctr"/>
          <a:lstStyle>
            <a:lvl1pPr algn="r">
              <a:defRPr sz="1200">
                <a:solidFill>
                  <a:srgbClr val="0D2C5A"/>
                </a:solidFill>
              </a:defRPr>
            </a:lvl1pPr>
          </a:lstStyle>
          <a:p>
            <a:fld id="{80820C91-F7CE-483F-AA17-44F7CB82C640}" type="slidenum">
              <a:rPr lang="de-DE" smtClean="0"/>
              <a:pPr/>
              <a:t>‹Nr.›</a:t>
            </a:fld>
            <a:endParaRPr lang="de-DE" dirty="0"/>
          </a:p>
        </p:txBody>
      </p:sp>
      <p:sp>
        <p:nvSpPr>
          <p:cNvPr id="6" name="Fußzeilenplatzhalter 4">
            <a:extLst>
              <a:ext uri="{FF2B5EF4-FFF2-40B4-BE49-F238E27FC236}">
                <a16:creationId xmlns:a16="http://schemas.microsoft.com/office/drawing/2014/main" id="{3F62C464-5F5E-42B6-85B4-8EE5A1CB47A1}"/>
              </a:ext>
            </a:extLst>
          </p:cNvPr>
          <p:cNvSpPr>
            <a:spLocks noGrp="1"/>
          </p:cNvSpPr>
          <p:nvPr>
            <p:ph type="ftr" sz="quarter" idx="3"/>
          </p:nvPr>
        </p:nvSpPr>
        <p:spPr>
          <a:xfrm>
            <a:off x="3028950" y="6481376"/>
            <a:ext cx="3086100" cy="376625"/>
          </a:xfrm>
          <a:prstGeom prst="rect">
            <a:avLst/>
          </a:prstGeom>
        </p:spPr>
        <p:txBody>
          <a:bodyPr vert="horz" lIns="91440" tIns="45720" rIns="91440" bIns="45720" rtlCol="0" anchor="ctr"/>
          <a:lstStyle>
            <a:lvl1pPr algn="ctr">
              <a:defRPr sz="1200">
                <a:solidFill>
                  <a:srgbClr val="0D2C5A"/>
                </a:solidFill>
              </a:defRPr>
            </a:lvl1pPr>
          </a:lstStyle>
          <a:p>
            <a:endParaRPr lang="de-DE" dirty="0"/>
          </a:p>
          <a:p>
            <a:r>
              <a:rPr lang="de-DE" dirty="0"/>
              <a:t>Prof. Dr. Björn Egbert</a:t>
            </a:r>
            <a:br>
              <a:rPr lang="de-DE" dirty="0"/>
            </a:br>
            <a:r>
              <a:rPr lang="de-DE" dirty="0"/>
              <a:t>egbert@uni-potsdam.de</a:t>
            </a:r>
          </a:p>
          <a:p>
            <a:endParaRPr lang="de-DE" dirty="0"/>
          </a:p>
        </p:txBody>
      </p:sp>
    </p:spTree>
    <p:extLst>
      <p:ext uri="{BB962C8B-B14F-4D97-AF65-F5344CB8AC3E}">
        <p14:creationId xmlns:p14="http://schemas.microsoft.com/office/powerpoint/2010/main" val="347991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23528" y="1628800"/>
            <a:ext cx="8229600" cy="1084982"/>
          </a:xfrm>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a:latin typeface="+mj-lt"/>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1"/>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dirty="0"/>
          </a:p>
        </p:txBody>
      </p:sp>
      <p:sp>
        <p:nvSpPr>
          <p:cNvPr id="6" name="Rectangle 6"/>
          <p:cNvSpPr>
            <a:spLocks noGrp="1" noChangeArrowheads="1"/>
          </p:cNvSpPr>
          <p:nvPr>
            <p:ph type="sldNum" sz="quarter" idx="12"/>
          </p:nvPr>
        </p:nvSpPr>
        <p:spPr>
          <a:ln/>
        </p:spPr>
        <p:style>
          <a:lnRef idx="2">
            <a:schemeClr val="accent6"/>
          </a:lnRef>
          <a:fillRef idx="1">
            <a:schemeClr val="lt1"/>
          </a:fillRef>
          <a:effectRef idx="0">
            <a:schemeClr val="accent6"/>
          </a:effectRef>
          <a:fontRef idx="minor">
            <a:schemeClr val="dk1"/>
          </a:fontRef>
        </p:style>
        <p:txBody>
          <a:bodyPr/>
          <a:lstStyle>
            <a:lvl1pPr>
              <a:defRPr/>
            </a:lvl1pPr>
          </a:lstStyle>
          <a:p>
            <a:pPr>
              <a:defRPr/>
            </a:pPr>
            <a:endParaRPr lang="de-DE" altLang="en-US" dirty="0"/>
          </a:p>
        </p:txBody>
      </p:sp>
    </p:spTree>
    <p:extLst>
      <p:ext uri="{BB962C8B-B14F-4D97-AF65-F5344CB8AC3E}">
        <p14:creationId xmlns:p14="http://schemas.microsoft.com/office/powerpoint/2010/main" val="3227054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userDrawn="1"/>
        </p:nvSpPr>
        <p:spPr>
          <a:xfrm>
            <a:off x="0" y="0"/>
            <a:ext cx="9144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p:cNvSpPr txBox="1">
            <a:spLocks/>
          </p:cNvSpPr>
          <p:nvPr userDrawn="1"/>
        </p:nvSpPr>
        <p:spPr>
          <a:xfrm>
            <a:off x="857224" y="6356350"/>
            <a:ext cx="1357322"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0" name="Foliennummernplatzhalter 5"/>
          <p:cNvSpPr txBox="1">
            <a:spLocks/>
          </p:cNvSpPr>
          <p:nvPr userDrawn="1"/>
        </p:nvSpPr>
        <p:spPr>
          <a:xfrm>
            <a:off x="7236296" y="6356350"/>
            <a:ext cx="1479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9" name="Rechteck 18"/>
          <p:cNvSpPr/>
          <p:nvPr userDrawn="1"/>
        </p:nvSpPr>
        <p:spPr>
          <a:xfrm>
            <a:off x="0" y="6492875"/>
            <a:ext cx="9144000" cy="365125"/>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Kopfzeilenplatzhalter Logo 4" descr="Hintergrund Kopfbereich Logo Universität Potsdam Humanwissenschaftliche Fakultät" title="Hintergrund Kopfbereich Logo Universität Potsdam Humanwissenschaftliche Fakultät">
            <a:extLst>
              <a:ext uri="{FF2B5EF4-FFF2-40B4-BE49-F238E27FC236}">
                <a16:creationId xmlns:a16="http://schemas.microsoft.com/office/drawing/2014/main" id="{2C6BD4C7-94EC-4D01-A670-05F70E7547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8101"/>
            <a:ext cx="2817064" cy="91343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dt="0"/>
  <p:txStyles>
    <p:title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roennkamp.de/schulkonzept/differenzierung-und-individualisieru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ni-potsdam.de/de/zelb/forschung-und-entwicklung/lela-up/kollegiale-beratung-und-hospitationen-in-der-lehre-fuer-das-lehram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71146" y="3212976"/>
            <a:ext cx="7561293" cy="3339376"/>
          </a:xfrm>
          <a:prstGeom prst="rect">
            <a:avLst/>
          </a:prstGeom>
          <a:noFill/>
        </p:spPr>
        <p:txBody>
          <a:bodyPr wrap="square" rtlCol="0">
            <a:spAutoFit/>
          </a:bodyPr>
          <a:lstStyle/>
          <a:p>
            <a:r>
              <a:rPr lang="de-DE" sz="2000" dirty="0">
                <a:solidFill>
                  <a:srgbClr val="0D2C5A"/>
                </a:solidFill>
              </a:rPr>
              <a:t>Professur für Grundschulpädagogik / Sachunterricht</a:t>
            </a:r>
          </a:p>
          <a:p>
            <a:endParaRPr lang="de-DE" sz="2000" dirty="0">
              <a:solidFill>
                <a:srgbClr val="0D2C5A"/>
              </a:solidFill>
            </a:endParaRPr>
          </a:p>
          <a:p>
            <a:r>
              <a:rPr lang="de-DE" smtClean="0">
                <a:solidFill>
                  <a:srgbClr val="0D2C5A"/>
                </a:solidFill>
              </a:rPr>
              <a:t>Björn </a:t>
            </a:r>
            <a:r>
              <a:rPr lang="de-DE" dirty="0">
                <a:solidFill>
                  <a:srgbClr val="0D2C5A"/>
                </a:solidFill>
              </a:rPr>
              <a:t>Egbert</a:t>
            </a:r>
          </a:p>
          <a:p>
            <a:endParaRPr lang="de-DE" sz="1400" dirty="0">
              <a:solidFill>
                <a:srgbClr val="0D2C5A"/>
              </a:solidFill>
            </a:endParaRPr>
          </a:p>
          <a:p>
            <a:endParaRPr lang="de-DE" sz="1400" dirty="0">
              <a:solidFill>
                <a:srgbClr val="0D2C5A"/>
              </a:solidFill>
            </a:endParaRPr>
          </a:p>
          <a:p>
            <a:endParaRPr lang="de-DE" dirty="0">
              <a:solidFill>
                <a:srgbClr val="0D2C5A"/>
              </a:solidFill>
            </a:endParaRPr>
          </a:p>
          <a:p>
            <a:endParaRPr lang="de-DE" dirty="0">
              <a:solidFill>
                <a:srgbClr val="0D2C5A"/>
              </a:solidFill>
            </a:endParaRPr>
          </a:p>
          <a:p>
            <a:endParaRPr lang="de-DE" dirty="0">
              <a:solidFill>
                <a:srgbClr val="0D2C5A"/>
              </a:solidFill>
            </a:endParaRPr>
          </a:p>
          <a:p>
            <a:endParaRPr lang="de-DE" sz="900" dirty="0">
              <a:solidFill>
                <a:srgbClr val="0D2C5A"/>
              </a:solidFill>
            </a:endParaRPr>
          </a:p>
          <a:p>
            <a:endParaRPr lang="de-DE" dirty="0">
              <a:solidFill>
                <a:srgbClr val="0D2C5A"/>
              </a:solidFill>
            </a:endParaRPr>
          </a:p>
          <a:p>
            <a:endParaRPr lang="de-DE" dirty="0">
              <a:solidFill>
                <a:srgbClr val="0D2C5A"/>
              </a:solidFill>
            </a:endParaRPr>
          </a:p>
          <a:p>
            <a:r>
              <a:rPr lang="de-DE" dirty="0">
                <a:solidFill>
                  <a:srgbClr val="0D2C5A"/>
                </a:solidFill>
              </a:rPr>
              <a:t>					</a:t>
            </a:r>
            <a:endParaRPr lang="de-DE" sz="1600" i="1" dirty="0">
              <a:solidFill>
                <a:srgbClr val="0D2C5A"/>
              </a:solidFill>
            </a:endParaRPr>
          </a:p>
        </p:txBody>
      </p:sp>
      <p:pic>
        <p:nvPicPr>
          <p:cNvPr id="5" name="Grafik 4">
            <a:extLst>
              <a:ext uri="{FF2B5EF4-FFF2-40B4-BE49-F238E27FC236}">
                <a16:creationId xmlns:a16="http://schemas.microsoft.com/office/drawing/2014/main" id="{F319AD1E-7D06-4FF1-AB85-C266209A7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3767595"/>
            <a:ext cx="3492987" cy="22301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hteck 8">
            <a:extLst>
              <a:ext uri="{FF2B5EF4-FFF2-40B4-BE49-F238E27FC236}">
                <a16:creationId xmlns:a16="http://schemas.microsoft.com/office/drawing/2014/main" id="{F98FB589-6B8C-4C46-8F64-DEAEA45C6656}"/>
              </a:ext>
            </a:extLst>
          </p:cNvPr>
          <p:cNvSpPr/>
          <p:nvPr/>
        </p:nvSpPr>
        <p:spPr>
          <a:xfrm>
            <a:off x="611560" y="1556792"/>
            <a:ext cx="7920879" cy="1215717"/>
          </a:xfrm>
          <a:prstGeom prst="rect">
            <a:avLst/>
          </a:prstGeom>
          <a:noFill/>
        </p:spPr>
        <p:txBody>
          <a:bodyPr wrap="square" lIns="91440" tIns="45720" rIns="91440" bIns="45720">
            <a:spAutoFit/>
          </a:bodyPr>
          <a:lstStyle/>
          <a:p>
            <a:pPr algn="ctr">
              <a:spcAft>
                <a:spcPts val="600"/>
              </a:spcAft>
            </a:pPr>
            <a:r>
              <a:rPr lang="de-DE" sz="3600" b="0" cap="none" spc="0" dirty="0">
                <a:ln w="0"/>
                <a:solidFill>
                  <a:srgbClr val="0D2C5A"/>
                </a:solidFill>
                <a:effectLst>
                  <a:outerShdw blurRad="38100" dist="25400" dir="5400000" algn="ctr" rotWithShape="0">
                    <a:srgbClr val="6E747A">
                      <a:alpha val="43000"/>
                    </a:srgbClr>
                  </a:outerShdw>
                </a:effectLst>
              </a:rPr>
              <a:t>Veranstaltung:</a:t>
            </a:r>
          </a:p>
          <a:p>
            <a:pPr algn="ctr"/>
            <a:r>
              <a:rPr lang="de-DE" sz="3200" b="0" cap="none" spc="0" dirty="0">
                <a:ln w="0"/>
                <a:solidFill>
                  <a:srgbClr val="0D2C5A"/>
                </a:solidFill>
                <a:effectLst>
                  <a:outerShdw blurRad="38100" dist="25400" dir="5400000" algn="ctr" rotWithShape="0">
                    <a:srgbClr val="6E747A">
                      <a:alpha val="43000"/>
                    </a:srgbClr>
                  </a:outerShdw>
                </a:effectLst>
              </a:rPr>
              <a:t>Einführung in die Pädagogik und Didaktik</a:t>
            </a:r>
          </a:p>
        </p:txBody>
      </p:sp>
    </p:spTree>
    <p:extLst>
      <p:ext uri="{BB962C8B-B14F-4D97-AF65-F5344CB8AC3E}">
        <p14:creationId xmlns:p14="http://schemas.microsoft.com/office/powerpoint/2010/main" val="392126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9D5D31-E9C6-4545-946E-A94F35A991E3}"/>
              </a:ext>
            </a:extLst>
          </p:cNvPr>
          <p:cNvSpPr>
            <a:spLocks noGrp="1"/>
          </p:cNvSpPr>
          <p:nvPr>
            <p:ph type="sldNum" sz="quarter" idx="4"/>
          </p:nvPr>
        </p:nvSpPr>
        <p:spPr/>
        <p:txBody>
          <a:bodyPr/>
          <a:lstStyle/>
          <a:p>
            <a:fld id="{80820C91-F7CE-483F-AA17-44F7CB82C640}" type="slidenum">
              <a:rPr lang="de-DE" smtClean="0"/>
              <a:pPr/>
              <a:t>10</a:t>
            </a:fld>
            <a:endParaRPr lang="de-DE" dirty="0"/>
          </a:p>
        </p:txBody>
      </p:sp>
      <p:sp>
        <p:nvSpPr>
          <p:cNvPr id="5" name="Fußzeilenplatzhalter 4">
            <a:extLst>
              <a:ext uri="{FF2B5EF4-FFF2-40B4-BE49-F238E27FC236}">
                <a16:creationId xmlns:a16="http://schemas.microsoft.com/office/drawing/2014/main" id="{1FA7A966-495D-41BC-95FF-E6F7F279B5E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Inhaltsplatzhalter 1">
            <a:extLst>
              <a:ext uri="{FF2B5EF4-FFF2-40B4-BE49-F238E27FC236}">
                <a16:creationId xmlns:a16="http://schemas.microsoft.com/office/drawing/2014/main" id="{71C2A1DF-F07D-481C-AE22-D3E7575E073A}"/>
              </a:ext>
            </a:extLst>
          </p:cNvPr>
          <p:cNvSpPr>
            <a:spLocks noGrp="1"/>
          </p:cNvSpPr>
          <p:nvPr>
            <p:ph idx="1"/>
          </p:nvPr>
        </p:nvSpPr>
        <p:spPr>
          <a:xfrm>
            <a:off x="561876" y="1849810"/>
            <a:ext cx="8020248" cy="4104456"/>
          </a:xfrm>
        </p:spPr>
        <p:txBody>
          <a:bodyPr>
            <a:noAutofit/>
          </a:bodyPr>
          <a:lstStyle/>
          <a:p>
            <a:pPr marL="0" indent="0"/>
            <a:r>
              <a:rPr lang="de-DE" sz="2400" dirty="0">
                <a:solidFill>
                  <a:srgbClr val="0D2C5A"/>
                </a:solidFill>
                <a:latin typeface="+mn-lt"/>
              </a:rPr>
              <a:t>Wissen um die Entwicklungsstufen der Lernenden hilft Ihnen dabei:</a:t>
            </a:r>
          </a:p>
          <a:p>
            <a:pPr marL="342900" lvl="1" indent="-342900">
              <a:spcAft>
                <a:spcPts val="400"/>
              </a:spcAft>
              <a:buFont typeface="Arial" panose="020B0604020202020204" pitchFamily="34" charset="0"/>
              <a:buChar char="•"/>
            </a:pPr>
            <a:r>
              <a:rPr lang="de-DE" sz="2400" dirty="0">
                <a:solidFill>
                  <a:srgbClr val="0D2C5A"/>
                </a:solidFill>
                <a:latin typeface="+mn-lt"/>
              </a:rPr>
              <a:t>Ihren </a:t>
            </a:r>
            <a:r>
              <a:rPr lang="de-DE" sz="2400" b="1" dirty="0">
                <a:solidFill>
                  <a:srgbClr val="0D2C5A"/>
                </a:solidFill>
                <a:latin typeface="+mn-lt"/>
              </a:rPr>
              <a:t>Erziehungs- und Bildungsauftrag </a:t>
            </a:r>
            <a:r>
              <a:rPr lang="de-DE" sz="2400" dirty="0">
                <a:solidFill>
                  <a:srgbClr val="0D2C5A"/>
                </a:solidFill>
                <a:latin typeface="+mn-lt"/>
              </a:rPr>
              <a:t>angemessen wahrzunehmen</a:t>
            </a:r>
          </a:p>
          <a:p>
            <a:pPr marL="342900" lvl="1" indent="-342900">
              <a:spcAft>
                <a:spcPts val="400"/>
              </a:spcAft>
              <a:buFont typeface="Arial" panose="020B0604020202020204" pitchFamily="34" charset="0"/>
              <a:buChar char="•"/>
            </a:pPr>
            <a:r>
              <a:rPr lang="de-DE" sz="2400" dirty="0">
                <a:solidFill>
                  <a:srgbClr val="0D2C5A"/>
                </a:solidFill>
              </a:rPr>
              <a:t>Ihre Veranstaltungen an die Teilnehmenden </a:t>
            </a:r>
            <a:r>
              <a:rPr lang="de-DE" sz="2400" b="1" dirty="0">
                <a:solidFill>
                  <a:srgbClr val="0D2C5A"/>
                </a:solidFill>
              </a:rPr>
              <a:t>anzupassen</a:t>
            </a:r>
          </a:p>
          <a:p>
            <a:pPr marL="342900" lvl="1" indent="-342900">
              <a:spcAft>
                <a:spcPts val="400"/>
              </a:spcAft>
              <a:buFont typeface="Arial" panose="020B0604020202020204" pitchFamily="34" charset="0"/>
              <a:buChar char="•"/>
            </a:pPr>
            <a:r>
              <a:rPr lang="de-DE" sz="2400" dirty="0">
                <a:solidFill>
                  <a:srgbClr val="0D2C5A"/>
                </a:solidFill>
              </a:rPr>
              <a:t>m</a:t>
            </a:r>
            <a:r>
              <a:rPr lang="de-DE" sz="2400" dirty="0">
                <a:solidFill>
                  <a:srgbClr val="0D2C5A"/>
                </a:solidFill>
                <a:latin typeface="+mn-lt"/>
              </a:rPr>
              <a:t>ögli</a:t>
            </a:r>
            <a:r>
              <a:rPr lang="de-DE" sz="2400" dirty="0">
                <a:solidFill>
                  <a:srgbClr val="0D2C5A"/>
                </a:solidFill>
              </a:rPr>
              <a:t>che Probleme in der Entwicklung </a:t>
            </a:r>
            <a:r>
              <a:rPr lang="de-DE" sz="2400" b="1" dirty="0">
                <a:solidFill>
                  <a:srgbClr val="0D2C5A"/>
                </a:solidFill>
              </a:rPr>
              <a:t>zu hinterfragen</a:t>
            </a:r>
          </a:p>
          <a:p>
            <a:pPr marL="342900" lvl="1" indent="-342900">
              <a:spcAft>
                <a:spcPts val="400"/>
              </a:spcAft>
              <a:buFont typeface="Arial" panose="020B0604020202020204" pitchFamily="34" charset="0"/>
              <a:buChar char="•"/>
            </a:pPr>
            <a:r>
              <a:rPr lang="de-DE" sz="2400" dirty="0">
                <a:solidFill>
                  <a:srgbClr val="0D2C5A"/>
                </a:solidFill>
              </a:rPr>
              <a:t>s</a:t>
            </a:r>
            <a:r>
              <a:rPr lang="de-DE" sz="2400" dirty="0">
                <a:solidFill>
                  <a:srgbClr val="0D2C5A"/>
                </a:solidFill>
                <a:latin typeface="+mn-lt"/>
              </a:rPr>
              <a:t>ich in die Perspektive der Lernenden </a:t>
            </a:r>
            <a:r>
              <a:rPr lang="de-DE" sz="2400" b="1" dirty="0">
                <a:solidFill>
                  <a:srgbClr val="0D2C5A"/>
                </a:solidFill>
                <a:latin typeface="+mn-lt"/>
              </a:rPr>
              <a:t>hinzuversetzen</a:t>
            </a:r>
          </a:p>
          <a:p>
            <a:pPr marL="0" indent="0"/>
            <a:endParaRPr lang="de-DE" dirty="0">
              <a:solidFill>
                <a:srgbClr val="0D2C5A"/>
              </a:solidFill>
              <a:latin typeface="+mn-lt"/>
            </a:endParaRPr>
          </a:p>
        </p:txBody>
      </p:sp>
      <p:sp>
        <p:nvSpPr>
          <p:cNvPr id="8" name="Titel 2">
            <a:extLst>
              <a:ext uri="{FF2B5EF4-FFF2-40B4-BE49-F238E27FC236}">
                <a16:creationId xmlns:a16="http://schemas.microsoft.com/office/drawing/2014/main" id="{9EAC45C6-2AB7-4A1E-B7AE-A1CE4690A733}"/>
              </a:ext>
            </a:extLst>
          </p:cNvPr>
          <p:cNvSpPr txBox="1">
            <a:spLocks/>
          </p:cNvSpPr>
          <p:nvPr/>
        </p:nvSpPr>
        <p:spPr>
          <a:xfrm>
            <a:off x="1259632" y="1052538"/>
            <a:ext cx="7886700" cy="576262"/>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a:pPr>
            <a:r>
              <a:rPr lang="de-DE" b="0">
                <a:solidFill>
                  <a:srgbClr val="0D2C5A"/>
                </a:solidFill>
              </a:rPr>
              <a:t>Lernvoraussetzungen</a:t>
            </a:r>
            <a:endParaRPr lang="de-DE" b="0" dirty="0">
              <a:solidFill>
                <a:srgbClr val="0D2C5A"/>
              </a:solidFill>
            </a:endParaRPr>
          </a:p>
        </p:txBody>
      </p:sp>
    </p:spTree>
    <p:extLst>
      <p:ext uri="{BB962C8B-B14F-4D97-AF65-F5344CB8AC3E}">
        <p14:creationId xmlns:p14="http://schemas.microsoft.com/office/powerpoint/2010/main" val="278470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9D5D31-E9C6-4545-946E-A94F35A991E3}"/>
              </a:ext>
            </a:extLst>
          </p:cNvPr>
          <p:cNvSpPr>
            <a:spLocks noGrp="1"/>
          </p:cNvSpPr>
          <p:nvPr>
            <p:ph type="sldNum" sz="quarter" idx="4"/>
          </p:nvPr>
        </p:nvSpPr>
        <p:spPr/>
        <p:txBody>
          <a:bodyPr/>
          <a:lstStyle/>
          <a:p>
            <a:fld id="{80820C91-F7CE-483F-AA17-44F7CB82C640}" type="slidenum">
              <a:rPr lang="de-DE" smtClean="0"/>
              <a:pPr/>
              <a:t>11</a:t>
            </a:fld>
            <a:endParaRPr lang="de-DE" dirty="0"/>
          </a:p>
        </p:txBody>
      </p:sp>
      <p:sp>
        <p:nvSpPr>
          <p:cNvPr id="5" name="Fußzeilenplatzhalter 4">
            <a:extLst>
              <a:ext uri="{FF2B5EF4-FFF2-40B4-BE49-F238E27FC236}">
                <a16:creationId xmlns:a16="http://schemas.microsoft.com/office/drawing/2014/main" id="{1FA7A966-495D-41BC-95FF-E6F7F279B5E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Inhaltsplatzhalter 1">
            <a:extLst>
              <a:ext uri="{FF2B5EF4-FFF2-40B4-BE49-F238E27FC236}">
                <a16:creationId xmlns:a16="http://schemas.microsoft.com/office/drawing/2014/main" id="{71C2A1DF-F07D-481C-AE22-D3E7575E073A}"/>
              </a:ext>
            </a:extLst>
          </p:cNvPr>
          <p:cNvSpPr>
            <a:spLocks noGrp="1"/>
          </p:cNvSpPr>
          <p:nvPr>
            <p:ph idx="1"/>
          </p:nvPr>
        </p:nvSpPr>
        <p:spPr>
          <a:xfrm>
            <a:off x="467544" y="1735334"/>
            <a:ext cx="8208912" cy="4752330"/>
          </a:xfrm>
        </p:spPr>
        <p:txBody>
          <a:bodyPr>
            <a:noAutofit/>
          </a:bodyPr>
          <a:lstStyle/>
          <a:p>
            <a:pPr marL="0" indent="0"/>
            <a:r>
              <a:rPr lang="de-DE" sz="2400" dirty="0">
                <a:solidFill>
                  <a:srgbClr val="0D2C5A"/>
                </a:solidFill>
                <a:latin typeface="+mn-lt"/>
              </a:rPr>
              <a:t>Lernvoraussetzungen umfassen:</a:t>
            </a:r>
          </a:p>
          <a:p>
            <a:pPr marL="0" indent="0"/>
            <a:endParaRPr lang="de-DE" sz="2400" dirty="0">
              <a:solidFill>
                <a:srgbClr val="0D2C5A"/>
              </a:solidFill>
              <a:latin typeface="+mn-lt"/>
            </a:endParaRPr>
          </a:p>
          <a:p>
            <a:pPr marL="0" lvl="1" indent="-457200">
              <a:buFont typeface="Arial" panose="020B0604020202020204" pitchFamily="34" charset="0"/>
              <a:buChar char="•"/>
            </a:pPr>
            <a:r>
              <a:rPr lang="de-DE" sz="2000" b="1" dirty="0">
                <a:solidFill>
                  <a:srgbClr val="0D2C5A"/>
                </a:solidFill>
              </a:rPr>
              <a:t>Kognitive Komponenten	</a:t>
            </a:r>
            <a:r>
              <a:rPr lang="de-DE" sz="2000" dirty="0">
                <a:solidFill>
                  <a:srgbClr val="0D2C5A"/>
                </a:solidFill>
              </a:rPr>
              <a:t>(Wissen, Fähigkeiten, Fertigkeiten)</a:t>
            </a:r>
          </a:p>
          <a:p>
            <a:pPr marL="0" lvl="1" indent="-457200">
              <a:buFont typeface="Arial" panose="020B0604020202020204" pitchFamily="34" charset="0"/>
              <a:buChar char="•"/>
            </a:pPr>
            <a:r>
              <a:rPr lang="de-DE" sz="2000" b="1" dirty="0">
                <a:solidFill>
                  <a:srgbClr val="0D2C5A"/>
                </a:solidFill>
                <a:latin typeface="+mn-lt"/>
              </a:rPr>
              <a:t>Motivationale Komponenten	</a:t>
            </a:r>
            <a:r>
              <a:rPr lang="de-DE" sz="2000" dirty="0">
                <a:solidFill>
                  <a:srgbClr val="0D2C5A"/>
                </a:solidFill>
                <a:latin typeface="+mn-lt"/>
              </a:rPr>
              <a:t>(z.</a:t>
            </a:r>
            <a:r>
              <a:rPr lang="de-DE" sz="2000" dirty="0">
                <a:solidFill>
                  <a:srgbClr val="0D2C5A"/>
                </a:solidFill>
              </a:rPr>
              <a:t> B. Interesse)</a:t>
            </a:r>
          </a:p>
          <a:p>
            <a:pPr marL="0" lvl="1" indent="-457200">
              <a:buFont typeface="Arial" panose="020B0604020202020204" pitchFamily="34" charset="0"/>
              <a:buChar char="•"/>
            </a:pPr>
            <a:r>
              <a:rPr lang="de-DE" sz="2000" b="1" dirty="0">
                <a:solidFill>
                  <a:srgbClr val="0D2C5A"/>
                </a:solidFill>
                <a:latin typeface="+mn-lt"/>
              </a:rPr>
              <a:t>Volitionale Komponenten	</a:t>
            </a:r>
            <a:r>
              <a:rPr lang="de-DE" sz="2000" dirty="0">
                <a:solidFill>
                  <a:srgbClr val="0D2C5A"/>
                </a:solidFill>
                <a:latin typeface="+mn-lt"/>
              </a:rPr>
              <a:t>(z. B. Anstrengungsbereitschaft, Ausdauer, 				Selbstvertrauen)</a:t>
            </a:r>
          </a:p>
          <a:p>
            <a:pPr marL="0" indent="0"/>
            <a:endParaRPr lang="de-DE" sz="1200" dirty="0">
              <a:solidFill>
                <a:srgbClr val="0D2C5A"/>
              </a:solidFill>
              <a:latin typeface="+mn-lt"/>
            </a:endParaRPr>
          </a:p>
          <a:p>
            <a:pPr marL="0" indent="0"/>
            <a:endParaRPr lang="de-DE" sz="1200" dirty="0">
              <a:solidFill>
                <a:srgbClr val="0D2C5A"/>
              </a:solidFill>
              <a:latin typeface="+mn-lt"/>
            </a:endParaRPr>
          </a:p>
          <a:p>
            <a:pPr marL="0" indent="0"/>
            <a:r>
              <a:rPr lang="de-DE" dirty="0">
                <a:solidFill>
                  <a:srgbClr val="0D2C5A"/>
                </a:solidFill>
                <a:latin typeface="+mn-lt"/>
              </a:rPr>
              <a:t>Diese entstehen in der Auseinandersetzung mit der alltäglichen Lebenswelt und dienen den Lernenden als Hilfe zur Erklärung und Interpretation von alltäglichen Phänomenen und ordnen somit vorhandenes, wie auch neu zu integrierendes Wissen (vgl. </a:t>
            </a:r>
            <a:r>
              <a:rPr lang="de-DE" dirty="0" err="1">
                <a:solidFill>
                  <a:srgbClr val="0D2C5A"/>
                </a:solidFill>
                <a:latin typeface="+mn-lt"/>
              </a:rPr>
              <a:t>Mischo</a:t>
            </a:r>
            <a:r>
              <a:rPr lang="de-DE" dirty="0">
                <a:solidFill>
                  <a:srgbClr val="0D2C5A"/>
                </a:solidFill>
                <a:latin typeface="+mn-lt"/>
              </a:rPr>
              <a:t> 2013).</a:t>
            </a:r>
          </a:p>
          <a:p>
            <a:pPr marL="0" indent="0"/>
            <a:endParaRPr lang="de-DE" dirty="0">
              <a:solidFill>
                <a:srgbClr val="0D2C5A"/>
              </a:solidFill>
              <a:latin typeface="+mn-lt"/>
            </a:endParaRPr>
          </a:p>
        </p:txBody>
      </p:sp>
      <p:sp>
        <p:nvSpPr>
          <p:cNvPr id="6" name="Titel 2">
            <a:extLst>
              <a:ext uri="{FF2B5EF4-FFF2-40B4-BE49-F238E27FC236}">
                <a16:creationId xmlns:a16="http://schemas.microsoft.com/office/drawing/2014/main" id="{962AAE90-CAF6-494D-A496-BA983668362E}"/>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182865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F54E1ED-6228-429C-9D02-754AA8D1D9D2}"/>
              </a:ext>
            </a:extLst>
          </p:cNvPr>
          <p:cNvSpPr>
            <a:spLocks noGrp="1"/>
          </p:cNvSpPr>
          <p:nvPr>
            <p:ph idx="1"/>
          </p:nvPr>
        </p:nvSpPr>
        <p:spPr>
          <a:xfrm>
            <a:off x="431540" y="2204864"/>
            <a:ext cx="8136904" cy="3960440"/>
          </a:xfrm>
        </p:spPr>
        <p:txBody>
          <a:bodyPr>
            <a:normAutofit lnSpcReduction="10000"/>
          </a:bodyPr>
          <a:lstStyle/>
          <a:p>
            <a:pPr marL="0" indent="0">
              <a:spcAft>
                <a:spcPts val="1200"/>
              </a:spcAft>
              <a:defRPr/>
            </a:pPr>
            <a:r>
              <a:rPr lang="de-DE" sz="2200" u="sng" dirty="0">
                <a:solidFill>
                  <a:srgbClr val="002060"/>
                </a:solidFill>
                <a:latin typeface="Calibri" panose="020F0502020204030204" pitchFamily="34" charset="0"/>
                <a:cs typeface="Calibri" panose="020F0502020204030204" pitchFamily="34" charset="0"/>
              </a:rPr>
              <a:t>Allgemeine Entwicklungsziele in der Phase der mittleren Kindheit     (6-12 Jahre):</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Erwerb von Kulturtechniken (Lesen, Schreiben, Rechnen)</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Erwerb von gesellschaftstypischen Konzepten und Denkschemata</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positive Einstellung zu sich selbst</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Moral- und Werteentwicklung</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Vermehrte Selbstständigkeit/Autonomie</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zunehmende körperliche Geschicklichkeit</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Zurechtfinden in der Gruppe</a:t>
            </a:r>
          </a:p>
          <a:p>
            <a:pPr>
              <a:buFont typeface="Arial" panose="020B0604020202020204" pitchFamily="34" charset="0"/>
              <a:buChar char="•"/>
              <a:defRPr/>
            </a:pPr>
            <a:r>
              <a:rPr lang="de-DE" sz="2200" dirty="0">
                <a:solidFill>
                  <a:srgbClr val="002060"/>
                </a:solidFill>
                <a:latin typeface="Calibri" panose="020F0502020204030204" pitchFamily="34" charset="0"/>
                <a:cs typeface="Calibri" panose="020F0502020204030204" pitchFamily="34" charset="0"/>
              </a:rPr>
              <a:t>angemessenes Geschlechtsrollenverhalten</a:t>
            </a:r>
          </a:p>
        </p:txBody>
      </p:sp>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12</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F4FF633D-7B9E-4963-AF24-3799DC2F564C}"/>
              </a:ext>
            </a:extLst>
          </p:cNvPr>
          <p:cNvSpPr txBox="1">
            <a:spLocks/>
          </p:cNvSpPr>
          <p:nvPr/>
        </p:nvSpPr>
        <p:spPr>
          <a:xfrm>
            <a:off x="431540" y="1628800"/>
            <a:ext cx="8352928"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Entwicklungspsychologische Charakteristika von Kindern</a:t>
            </a:r>
          </a:p>
        </p:txBody>
      </p:sp>
      <p:sp>
        <p:nvSpPr>
          <p:cNvPr id="7" name="Titel 2">
            <a:extLst>
              <a:ext uri="{FF2B5EF4-FFF2-40B4-BE49-F238E27FC236}">
                <a16:creationId xmlns:a16="http://schemas.microsoft.com/office/drawing/2014/main" id="{3CF5EE4A-AEFE-44BC-9610-E5E2851D0956}"/>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303356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13</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10" name="Diagramm 9">
            <a:extLst>
              <a:ext uri="{FF2B5EF4-FFF2-40B4-BE49-F238E27FC236}">
                <a16:creationId xmlns:a16="http://schemas.microsoft.com/office/drawing/2014/main" id="{5CE1C36A-8A74-422D-A2C0-0B7FFC410828}"/>
              </a:ext>
            </a:extLst>
          </p:cNvPr>
          <p:cNvGraphicFramePr/>
          <p:nvPr>
            <p:extLst/>
          </p:nvPr>
        </p:nvGraphicFramePr>
        <p:xfrm>
          <a:off x="223225" y="1915076"/>
          <a:ext cx="869754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2">
            <a:extLst>
              <a:ext uri="{FF2B5EF4-FFF2-40B4-BE49-F238E27FC236}">
                <a16:creationId xmlns:a16="http://schemas.microsoft.com/office/drawing/2014/main" id="{3120E333-7554-40D7-8543-03ADAA6D285C}"/>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
        <p:nvSpPr>
          <p:cNvPr id="8" name="Titel 1">
            <a:extLst>
              <a:ext uri="{FF2B5EF4-FFF2-40B4-BE49-F238E27FC236}">
                <a16:creationId xmlns:a16="http://schemas.microsoft.com/office/drawing/2014/main" id="{84340E81-BE81-4B9E-B7AB-076A188D193F}"/>
              </a:ext>
            </a:extLst>
          </p:cNvPr>
          <p:cNvSpPr txBox="1">
            <a:spLocks/>
          </p:cNvSpPr>
          <p:nvPr/>
        </p:nvSpPr>
        <p:spPr>
          <a:xfrm>
            <a:off x="431540" y="1628800"/>
            <a:ext cx="8352928"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Entwicklungspsychologische Charakteristika von Kindern</a:t>
            </a:r>
          </a:p>
        </p:txBody>
      </p:sp>
    </p:spTree>
    <p:extLst>
      <p:ext uri="{BB962C8B-B14F-4D97-AF65-F5344CB8AC3E}">
        <p14:creationId xmlns:p14="http://schemas.microsoft.com/office/powerpoint/2010/main" val="334589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F54E1ED-6228-429C-9D02-754AA8D1D9D2}"/>
              </a:ext>
            </a:extLst>
          </p:cNvPr>
          <p:cNvSpPr>
            <a:spLocks noGrp="1"/>
          </p:cNvSpPr>
          <p:nvPr>
            <p:ph idx="1"/>
          </p:nvPr>
        </p:nvSpPr>
        <p:spPr>
          <a:xfrm>
            <a:off x="539552" y="2276872"/>
            <a:ext cx="8136904" cy="4204504"/>
          </a:xfrm>
        </p:spPr>
        <p:txBody>
          <a:bodyPr>
            <a:normAutofit fontScale="92500"/>
          </a:bodyPr>
          <a:lstStyle/>
          <a:p>
            <a:pPr marL="0" indent="0">
              <a:spcAft>
                <a:spcPts val="1200"/>
              </a:spcAft>
              <a:defRPr/>
            </a:pPr>
            <a:r>
              <a:rPr lang="de-DE" sz="2200" u="sng" dirty="0">
                <a:solidFill>
                  <a:srgbClr val="0D2C5A"/>
                </a:solidFill>
                <a:latin typeface="Calibri" panose="020F0502020204030204" pitchFamily="34" charset="0"/>
                <a:cs typeface="Calibri" panose="020F0502020204030204" pitchFamily="34" charset="0"/>
              </a:rPr>
              <a:t>Entwicklungsziel</a:t>
            </a:r>
            <a:r>
              <a:rPr lang="de-DE" sz="2200" dirty="0">
                <a:solidFill>
                  <a:srgbClr val="0D2C5A"/>
                </a:solidFill>
                <a:latin typeface="Calibri" panose="020F0502020204030204" pitchFamily="34" charset="0"/>
                <a:cs typeface="Calibri" panose="020F0502020204030204" pitchFamily="34" charset="0"/>
              </a:rPr>
              <a:t>: Entwicklung eines positiven und realistischen Fähigkeitsselbstkonzepts sowie eines positiven Selbstwertgefühls</a:t>
            </a:r>
          </a:p>
          <a:p>
            <a:pPr marL="0" indent="0">
              <a:defRPr/>
            </a:pPr>
            <a:r>
              <a:rPr lang="de-DE" sz="2200" u="sng" dirty="0">
                <a:solidFill>
                  <a:srgbClr val="0D2C5A"/>
                </a:solidFill>
                <a:latin typeface="Calibri" panose="020F0502020204030204" pitchFamily="34" charset="0"/>
                <a:cs typeface="Calibri" panose="020F0502020204030204" pitchFamily="34" charset="0"/>
              </a:rPr>
              <a:t>Typische Entwicklungen </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Kinder neigen zunächst zur Überschätzung der eigenen Kompetenzen</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entwickeln bereits im 2. Lebensjahr ein von der Umwelt abgegrenztes Selbstkonzept</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nehmen vermehrt soziale Vergleiche vor bzw. orientieren sich bei eigener Fähigkeitseinschätzung zunehmend an Einschätzung durch andere → Selbstkonzept wird realistischer </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individuelle Unterschiede im Temperament </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bedeutsam ist die temperamentsbezogene Selbstkontrolle</a:t>
            </a:r>
          </a:p>
          <a:p>
            <a:pPr>
              <a:buFont typeface="Arial" panose="020B0604020202020204" pitchFamily="34" charset="0"/>
              <a:buChar char="•"/>
              <a:defRPr/>
            </a:pPr>
            <a:endParaRPr lang="de-DE" sz="2200" dirty="0">
              <a:solidFill>
                <a:srgbClr val="0D2C5A"/>
              </a:solidFill>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de-DE" sz="2200" dirty="0">
              <a:solidFill>
                <a:srgbClr val="0D2C5A"/>
              </a:solidFill>
              <a:latin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14</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F4FF633D-7B9E-4963-AF24-3799DC2F564C}"/>
              </a:ext>
            </a:extLst>
          </p:cNvPr>
          <p:cNvSpPr txBox="1">
            <a:spLocks/>
          </p:cNvSpPr>
          <p:nvPr/>
        </p:nvSpPr>
        <p:spPr>
          <a:xfrm>
            <a:off x="539552" y="1556792"/>
            <a:ext cx="8136000" cy="576064"/>
          </a:xfrm>
          <a:prstGeom prst="rect">
            <a:avLst/>
          </a:prstGeom>
          <a:solidFill>
            <a:srgbClr val="EFF3EA"/>
          </a:solidFill>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Entwicklung des Selbst und der Persönlichkeit </a:t>
            </a:r>
          </a:p>
        </p:txBody>
      </p:sp>
      <p:sp>
        <p:nvSpPr>
          <p:cNvPr id="7" name="Titel 2">
            <a:extLst>
              <a:ext uri="{FF2B5EF4-FFF2-40B4-BE49-F238E27FC236}">
                <a16:creationId xmlns:a16="http://schemas.microsoft.com/office/drawing/2014/main" id="{FFEC8AA9-41B9-47F8-AF9A-85D025AF559D}"/>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341415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15</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F4FF633D-7B9E-4963-AF24-3799DC2F564C}"/>
              </a:ext>
            </a:extLst>
          </p:cNvPr>
          <p:cNvSpPr txBox="1">
            <a:spLocks/>
          </p:cNvSpPr>
          <p:nvPr/>
        </p:nvSpPr>
        <p:spPr>
          <a:xfrm>
            <a:off x="539552" y="1556792"/>
            <a:ext cx="8136000" cy="576064"/>
          </a:xfrm>
          <a:prstGeom prst="rect">
            <a:avLst/>
          </a:prstGeom>
          <a:solidFill>
            <a:srgbClr val="EFF3EA"/>
          </a:solidFill>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Kognitive Entwicklung</a:t>
            </a:r>
          </a:p>
        </p:txBody>
      </p:sp>
      <p:sp>
        <p:nvSpPr>
          <p:cNvPr id="7" name="Titel 2">
            <a:extLst>
              <a:ext uri="{FF2B5EF4-FFF2-40B4-BE49-F238E27FC236}">
                <a16:creationId xmlns:a16="http://schemas.microsoft.com/office/drawing/2014/main" id="{33AF1F76-B32F-4D98-9FA5-21F83EEC9421}"/>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
        <p:nvSpPr>
          <p:cNvPr id="9" name="Inhaltsplatzhalter 2">
            <a:extLst>
              <a:ext uri="{FF2B5EF4-FFF2-40B4-BE49-F238E27FC236}">
                <a16:creationId xmlns:a16="http://schemas.microsoft.com/office/drawing/2014/main" id="{D1241E15-FD39-4F78-B67A-EEA163DF7D83}"/>
              </a:ext>
            </a:extLst>
          </p:cNvPr>
          <p:cNvSpPr>
            <a:spLocks noGrp="1"/>
          </p:cNvSpPr>
          <p:nvPr>
            <p:ph idx="1"/>
          </p:nvPr>
        </p:nvSpPr>
        <p:spPr>
          <a:xfrm>
            <a:off x="539552" y="2429988"/>
            <a:ext cx="4032448" cy="4129076"/>
          </a:xfrm>
        </p:spPr>
        <p:txBody>
          <a:bodyPr>
            <a:normAutofit/>
          </a:bodyPr>
          <a:lstStyle/>
          <a:p>
            <a:pPr marL="0" indent="0">
              <a:defRPr/>
            </a:pPr>
            <a:r>
              <a:rPr lang="de-DE" b="1" dirty="0">
                <a:solidFill>
                  <a:srgbClr val="002060"/>
                </a:solidFill>
                <a:latin typeface="Calibri" panose="020F0502020204030204" pitchFamily="34" charset="0"/>
                <a:cs typeface="Calibri" panose="020F0502020204030204" pitchFamily="34" charset="0"/>
              </a:rPr>
              <a:t>Jean Piaget </a:t>
            </a:r>
            <a:r>
              <a:rPr lang="de-DE" dirty="0">
                <a:solidFill>
                  <a:srgbClr val="002060"/>
                </a:solidFill>
                <a:latin typeface="Calibri" panose="020F0502020204030204" pitchFamily="34" charset="0"/>
                <a:cs typeface="Calibri" panose="020F0502020204030204" pitchFamily="34" charset="0"/>
              </a:rPr>
              <a:t>(1896-1980):</a:t>
            </a:r>
          </a:p>
          <a:p>
            <a:pPr>
              <a:spcAft>
                <a:spcPts val="600"/>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entwickelte Theorie des </a:t>
            </a:r>
            <a:r>
              <a:rPr lang="de-DE" i="1" dirty="0">
                <a:solidFill>
                  <a:srgbClr val="51822F"/>
                </a:solidFill>
                <a:latin typeface="Calibri" panose="020F0502020204030204" pitchFamily="34" charset="0"/>
                <a:cs typeface="Calibri" panose="020F0502020204030204" pitchFamily="34" charset="0"/>
              </a:rPr>
              <a:t>genetischen Lernens</a:t>
            </a:r>
            <a:r>
              <a:rPr lang="de-DE" dirty="0">
                <a:solidFill>
                  <a:srgbClr val="002060"/>
                </a:solidFill>
                <a:latin typeface="Calibri" panose="020F0502020204030204" pitchFamily="34" charset="0"/>
                <a:cs typeface="Calibri" panose="020F0502020204030204" pitchFamily="34" charset="0"/>
              </a:rPr>
              <a:t>, die sich mit der Erklärung der kognitiven Entwicklung von Kindern beschäftigt. </a:t>
            </a:r>
          </a:p>
          <a:p>
            <a:pPr>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Im Mittelpunkt steht dabei die Interaktion eines Kindes mit seiner Umwelt.</a:t>
            </a:r>
            <a:endParaRPr lang="de-DE" dirty="0"/>
          </a:p>
        </p:txBody>
      </p:sp>
      <p:pic>
        <p:nvPicPr>
          <p:cNvPr id="10" name="Grafik 4">
            <a:extLst>
              <a:ext uri="{FF2B5EF4-FFF2-40B4-BE49-F238E27FC236}">
                <a16:creationId xmlns:a16="http://schemas.microsoft.com/office/drawing/2014/main" id="{28769AEE-88CC-474C-9AAA-53DBAAB4BE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28278"/>
            <a:ext cx="3905522" cy="39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01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EFACA91-6616-4A55-9995-F0452701647C}"/>
              </a:ext>
            </a:extLst>
          </p:cNvPr>
          <p:cNvSpPr>
            <a:spLocks noGrp="1"/>
          </p:cNvSpPr>
          <p:nvPr>
            <p:ph idx="1"/>
          </p:nvPr>
        </p:nvSpPr>
        <p:spPr>
          <a:xfrm>
            <a:off x="323528" y="1667215"/>
            <a:ext cx="7975798" cy="465641"/>
          </a:xfrm>
        </p:spPr>
        <p:txBody>
          <a:bodyPr>
            <a:normAutofit/>
          </a:bodyPr>
          <a:lstStyle/>
          <a:p>
            <a:r>
              <a:rPr lang="de-DE" sz="2400" dirty="0">
                <a:solidFill>
                  <a:srgbClr val="0D2C5A"/>
                </a:solidFill>
                <a:latin typeface="+mn-lt"/>
              </a:rPr>
              <a:t>Entwicklungsstufenmodell von Piaget</a:t>
            </a:r>
          </a:p>
        </p:txBody>
      </p:sp>
      <p:sp>
        <p:nvSpPr>
          <p:cNvPr id="4" name="Foliennummernplatzhalter 3">
            <a:extLst>
              <a:ext uri="{FF2B5EF4-FFF2-40B4-BE49-F238E27FC236}">
                <a16:creationId xmlns:a16="http://schemas.microsoft.com/office/drawing/2014/main" id="{ADDE92C0-F2C7-4917-903A-98E9C0214CC0}"/>
              </a:ext>
            </a:extLst>
          </p:cNvPr>
          <p:cNvSpPr>
            <a:spLocks noGrp="1"/>
          </p:cNvSpPr>
          <p:nvPr>
            <p:ph type="sldNum" sz="quarter" idx="4"/>
          </p:nvPr>
        </p:nvSpPr>
        <p:spPr/>
        <p:txBody>
          <a:bodyPr/>
          <a:lstStyle/>
          <a:p>
            <a:fld id="{80820C91-F7CE-483F-AA17-44F7CB82C640}" type="slidenum">
              <a:rPr lang="de-DE" smtClean="0"/>
              <a:pPr/>
              <a:t>16</a:t>
            </a:fld>
            <a:endParaRPr lang="de-DE" dirty="0"/>
          </a:p>
        </p:txBody>
      </p:sp>
      <p:sp>
        <p:nvSpPr>
          <p:cNvPr id="5" name="Fußzeilenplatzhalter 4">
            <a:extLst>
              <a:ext uri="{FF2B5EF4-FFF2-40B4-BE49-F238E27FC236}">
                <a16:creationId xmlns:a16="http://schemas.microsoft.com/office/drawing/2014/main" id="{6F5BDCA3-DE6C-4C9A-B3E0-BAD0176C2D1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7" name="Tabelle 7">
            <a:extLst>
              <a:ext uri="{FF2B5EF4-FFF2-40B4-BE49-F238E27FC236}">
                <a16:creationId xmlns:a16="http://schemas.microsoft.com/office/drawing/2014/main" id="{B84042A6-6EF8-428D-9A55-F3469CA28A93}"/>
              </a:ext>
            </a:extLst>
          </p:cNvPr>
          <p:cNvGraphicFramePr>
            <a:graphicFrameLocks noGrp="1"/>
          </p:cNvGraphicFramePr>
          <p:nvPr>
            <p:extLst/>
          </p:nvPr>
        </p:nvGraphicFramePr>
        <p:xfrm>
          <a:off x="395536" y="2159594"/>
          <a:ext cx="8424936" cy="4028440"/>
        </p:xfrm>
        <a:graphic>
          <a:graphicData uri="http://schemas.openxmlformats.org/drawingml/2006/table">
            <a:tbl>
              <a:tblPr firstRow="1" bandRow="1">
                <a:tableStyleId>{F5AB1C69-6EDB-4FF4-983F-18BD219EF322}</a:tableStyleId>
              </a:tblPr>
              <a:tblGrid>
                <a:gridCol w="2520280">
                  <a:extLst>
                    <a:ext uri="{9D8B030D-6E8A-4147-A177-3AD203B41FA5}">
                      <a16:colId xmlns:a16="http://schemas.microsoft.com/office/drawing/2014/main" val="1475445800"/>
                    </a:ext>
                  </a:extLst>
                </a:gridCol>
                <a:gridCol w="3168352">
                  <a:extLst>
                    <a:ext uri="{9D8B030D-6E8A-4147-A177-3AD203B41FA5}">
                      <a16:colId xmlns:a16="http://schemas.microsoft.com/office/drawing/2014/main" val="3952191411"/>
                    </a:ext>
                  </a:extLst>
                </a:gridCol>
                <a:gridCol w="2736304">
                  <a:extLst>
                    <a:ext uri="{9D8B030D-6E8A-4147-A177-3AD203B41FA5}">
                      <a16:colId xmlns:a16="http://schemas.microsoft.com/office/drawing/2014/main" val="1356419687"/>
                    </a:ext>
                  </a:extLst>
                </a:gridCol>
              </a:tblGrid>
              <a:tr h="370840">
                <a:tc>
                  <a:txBody>
                    <a:bodyPr/>
                    <a:lstStyle/>
                    <a:p>
                      <a:r>
                        <a:rPr lang="de-DE" dirty="0"/>
                        <a:t>Ungefähre Altersangabe</a:t>
                      </a:r>
                    </a:p>
                  </a:txBody>
                  <a:tcPr/>
                </a:tc>
                <a:tc>
                  <a:txBody>
                    <a:bodyPr/>
                    <a:lstStyle/>
                    <a:p>
                      <a:r>
                        <a:rPr lang="de-DE" dirty="0"/>
                        <a:t>Stadium</a:t>
                      </a:r>
                    </a:p>
                  </a:txBody>
                  <a:tcPr/>
                </a:tc>
                <a:tc>
                  <a:txBody>
                    <a:bodyPr/>
                    <a:lstStyle/>
                    <a:p>
                      <a:r>
                        <a:rPr lang="de-DE" dirty="0"/>
                        <a:t>Merkmale</a:t>
                      </a:r>
                    </a:p>
                  </a:txBody>
                  <a:tcPr/>
                </a:tc>
                <a:extLst>
                  <a:ext uri="{0D108BD9-81ED-4DB2-BD59-A6C34878D82A}">
                    <a16:rowId xmlns:a16="http://schemas.microsoft.com/office/drawing/2014/main" val="150503210"/>
                  </a:ext>
                </a:extLst>
              </a:tr>
              <a:tr h="370840">
                <a:tc>
                  <a:txBody>
                    <a:bodyPr/>
                    <a:lstStyle/>
                    <a:p>
                      <a:r>
                        <a:rPr lang="de-DE" dirty="0">
                          <a:solidFill>
                            <a:srgbClr val="0D2C5A"/>
                          </a:solidFill>
                        </a:rPr>
                        <a:t>0 bis 2 Jahre</a:t>
                      </a:r>
                    </a:p>
                  </a:txBody>
                  <a:tcPr/>
                </a:tc>
                <a:tc>
                  <a:txBody>
                    <a:bodyPr/>
                    <a:lstStyle/>
                    <a:p>
                      <a:r>
                        <a:rPr lang="de-DE" dirty="0">
                          <a:solidFill>
                            <a:srgbClr val="0D2C5A"/>
                          </a:solidFill>
                        </a:rPr>
                        <a:t>sensomotorisches Stadium</a:t>
                      </a:r>
                    </a:p>
                  </a:txBody>
                  <a:tcPr/>
                </a:tc>
                <a:tc>
                  <a:txBody>
                    <a:bodyPr/>
                    <a:lstStyle/>
                    <a:p>
                      <a:r>
                        <a:rPr lang="de-DE" dirty="0">
                          <a:solidFill>
                            <a:srgbClr val="0D2C5A"/>
                          </a:solidFill>
                        </a:rPr>
                        <a:t>Erfahrungen mit Sinnesorganen und Bewegung sammeln</a:t>
                      </a:r>
                    </a:p>
                  </a:txBody>
                  <a:tcPr/>
                </a:tc>
                <a:extLst>
                  <a:ext uri="{0D108BD9-81ED-4DB2-BD59-A6C34878D82A}">
                    <a16:rowId xmlns:a16="http://schemas.microsoft.com/office/drawing/2014/main" val="353249423"/>
                  </a:ext>
                </a:extLst>
              </a:tr>
              <a:tr h="370840">
                <a:tc>
                  <a:txBody>
                    <a:bodyPr/>
                    <a:lstStyle/>
                    <a:p>
                      <a:r>
                        <a:rPr lang="de-DE" dirty="0">
                          <a:solidFill>
                            <a:srgbClr val="0D2C5A"/>
                          </a:solidFill>
                        </a:rPr>
                        <a:t>2 – 6 Jahre</a:t>
                      </a:r>
                    </a:p>
                  </a:txBody>
                  <a:tcPr/>
                </a:tc>
                <a:tc>
                  <a:txBody>
                    <a:bodyPr/>
                    <a:lstStyle/>
                    <a:p>
                      <a:r>
                        <a:rPr lang="de-DE" dirty="0">
                          <a:solidFill>
                            <a:srgbClr val="0D2C5A"/>
                          </a:solidFill>
                        </a:rPr>
                        <a:t>anschauliches Stadium</a:t>
                      </a:r>
                    </a:p>
                  </a:txBody>
                  <a:tcPr/>
                </a:tc>
                <a:tc>
                  <a:txBody>
                    <a:bodyPr/>
                    <a:lstStyle/>
                    <a:p>
                      <a:r>
                        <a:rPr lang="de-DE" dirty="0">
                          <a:solidFill>
                            <a:srgbClr val="0D2C5A"/>
                          </a:solidFill>
                        </a:rPr>
                        <a:t>Anthropomorphismus, Magisches Denken, Egozentrismus, Zentrierung</a:t>
                      </a:r>
                    </a:p>
                  </a:txBody>
                  <a:tcPr/>
                </a:tc>
                <a:extLst>
                  <a:ext uri="{0D108BD9-81ED-4DB2-BD59-A6C34878D82A}">
                    <a16:rowId xmlns:a16="http://schemas.microsoft.com/office/drawing/2014/main" val="2059563861"/>
                  </a:ext>
                </a:extLst>
              </a:tr>
              <a:tr h="370840">
                <a:tc>
                  <a:txBody>
                    <a:bodyPr/>
                    <a:lstStyle/>
                    <a:p>
                      <a:r>
                        <a:rPr lang="de-DE" dirty="0">
                          <a:solidFill>
                            <a:srgbClr val="0D2C5A"/>
                          </a:solidFill>
                        </a:rPr>
                        <a:t>6 – 10 Jahre</a:t>
                      </a:r>
                    </a:p>
                  </a:txBody>
                  <a:tcPr/>
                </a:tc>
                <a:tc>
                  <a:txBody>
                    <a:bodyPr/>
                    <a:lstStyle/>
                    <a:p>
                      <a:r>
                        <a:rPr lang="de-DE" dirty="0">
                          <a:solidFill>
                            <a:srgbClr val="0D2C5A"/>
                          </a:solidFill>
                        </a:rPr>
                        <a:t>konkret-operationales Stadium</a:t>
                      </a:r>
                    </a:p>
                  </a:txBody>
                  <a:tcPr/>
                </a:tc>
                <a:tc>
                  <a:txBody>
                    <a:bodyPr/>
                    <a:lstStyle/>
                    <a:p>
                      <a:r>
                        <a:rPr lang="de-DE" dirty="0">
                          <a:solidFill>
                            <a:srgbClr val="0D2C5A"/>
                          </a:solidFill>
                        </a:rPr>
                        <a:t>Logisches Verständnis für Invarianz; Urteile durch Logik und nicht durch Beobachtung</a:t>
                      </a:r>
                    </a:p>
                  </a:txBody>
                  <a:tcPr/>
                </a:tc>
                <a:extLst>
                  <a:ext uri="{0D108BD9-81ED-4DB2-BD59-A6C34878D82A}">
                    <a16:rowId xmlns:a16="http://schemas.microsoft.com/office/drawing/2014/main" val="2737434658"/>
                  </a:ext>
                </a:extLst>
              </a:tr>
              <a:tr h="370840">
                <a:tc>
                  <a:txBody>
                    <a:bodyPr/>
                    <a:lstStyle/>
                    <a:p>
                      <a:r>
                        <a:rPr lang="de-DE" dirty="0">
                          <a:solidFill>
                            <a:srgbClr val="0D2C5A"/>
                          </a:solidFill>
                        </a:rPr>
                        <a:t>ab 10 Jahren</a:t>
                      </a:r>
                    </a:p>
                  </a:txBody>
                  <a:tcPr/>
                </a:tc>
                <a:tc>
                  <a:txBody>
                    <a:bodyPr/>
                    <a:lstStyle/>
                    <a:p>
                      <a:r>
                        <a:rPr lang="de-DE" dirty="0">
                          <a:solidFill>
                            <a:srgbClr val="0D2C5A"/>
                          </a:solidFill>
                        </a:rPr>
                        <a:t>formales Stadium</a:t>
                      </a:r>
                    </a:p>
                  </a:txBody>
                  <a:tcPr/>
                </a:tc>
                <a:tc>
                  <a:txBody>
                    <a:bodyPr/>
                    <a:lstStyle/>
                    <a:p>
                      <a:r>
                        <a:rPr lang="de-DE" dirty="0">
                          <a:solidFill>
                            <a:srgbClr val="0D2C5A"/>
                          </a:solidFill>
                        </a:rPr>
                        <a:t>Hypothetische Problemlösung</a:t>
                      </a:r>
                    </a:p>
                  </a:txBody>
                  <a:tcPr/>
                </a:tc>
                <a:extLst>
                  <a:ext uri="{0D108BD9-81ED-4DB2-BD59-A6C34878D82A}">
                    <a16:rowId xmlns:a16="http://schemas.microsoft.com/office/drawing/2014/main" val="2912040787"/>
                  </a:ext>
                </a:extLst>
              </a:tr>
            </a:tbl>
          </a:graphicData>
        </a:graphic>
      </p:graphicFrame>
      <p:sp>
        <p:nvSpPr>
          <p:cNvPr id="9" name="Titel 2">
            <a:extLst>
              <a:ext uri="{FF2B5EF4-FFF2-40B4-BE49-F238E27FC236}">
                <a16:creationId xmlns:a16="http://schemas.microsoft.com/office/drawing/2014/main" id="{4156F3E6-5D77-4AF2-9DD7-80E56A7E394C}"/>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109525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F54E1ED-6228-429C-9D02-754AA8D1D9D2}"/>
              </a:ext>
            </a:extLst>
          </p:cNvPr>
          <p:cNvSpPr>
            <a:spLocks noGrp="1"/>
          </p:cNvSpPr>
          <p:nvPr>
            <p:ph idx="1"/>
          </p:nvPr>
        </p:nvSpPr>
        <p:spPr>
          <a:xfrm>
            <a:off x="539552" y="2276872"/>
            <a:ext cx="8136904" cy="4204504"/>
          </a:xfrm>
        </p:spPr>
        <p:txBody>
          <a:bodyPr>
            <a:normAutofit fontScale="92500"/>
          </a:bodyPr>
          <a:lstStyle/>
          <a:p>
            <a:pPr marL="0" indent="0">
              <a:spcAft>
                <a:spcPts val="600"/>
              </a:spcAft>
              <a:defRPr/>
            </a:pPr>
            <a:r>
              <a:rPr lang="de-DE" sz="2200" u="sng" dirty="0">
                <a:solidFill>
                  <a:srgbClr val="0D2C5A"/>
                </a:solidFill>
                <a:latin typeface="Calibri" panose="020F0502020204030204" pitchFamily="34" charset="0"/>
                <a:cs typeface="Calibri" panose="020F0502020204030204" pitchFamily="34" charset="0"/>
              </a:rPr>
              <a:t>Entwicklungsziel</a:t>
            </a:r>
            <a:r>
              <a:rPr lang="de-DE" sz="2200" dirty="0">
                <a:solidFill>
                  <a:srgbClr val="0D2C5A"/>
                </a:solidFill>
                <a:latin typeface="Calibri" panose="020F0502020204030204" pitchFamily="34" charset="0"/>
                <a:cs typeface="Calibri" panose="020F0502020204030204" pitchFamily="34" charset="0"/>
              </a:rPr>
              <a:t>: Anwendung kognitiver und später metakognitiver Lernstrategien </a:t>
            </a:r>
          </a:p>
          <a:p>
            <a:pPr marL="0" indent="0">
              <a:defRPr/>
            </a:pPr>
            <a:r>
              <a:rPr lang="de-DE" sz="2200" u="sng" dirty="0">
                <a:solidFill>
                  <a:srgbClr val="0D2C5A"/>
                </a:solidFill>
                <a:latin typeface="Calibri" panose="020F0502020204030204" pitchFamily="34" charset="0"/>
                <a:cs typeface="Calibri" panose="020F0502020204030204" pitchFamily="34" charset="0"/>
              </a:rPr>
              <a:t>Typische Entwicklungen</a:t>
            </a:r>
            <a:r>
              <a:rPr lang="de-DE" sz="2200" dirty="0">
                <a:solidFill>
                  <a:srgbClr val="0D2C5A"/>
                </a:solidFill>
                <a:latin typeface="Calibri" panose="020F0502020204030204" pitchFamily="34" charset="0"/>
                <a:cs typeface="Calibri" panose="020F0502020204030204" pitchFamily="34" charset="0"/>
              </a:rPr>
              <a:t> </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Fähigkeit, logisch über anschauliche Informationen nachzudenken</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Fähigkeiten der Konservierung/Invarianz, Reversibilität, Dezentrierung und Klassifikation</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Verbesserung des räumlichen Denkens, Verständnis von Distanz und der kognitiven Hemmung</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Aufmerksamkeit wird selektiver, angepasster und planvoller</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zunehmende  Verwendung von Gedächtnisstrategien </a:t>
            </a:r>
          </a:p>
          <a:p>
            <a:pPr>
              <a:buFont typeface="Arial" panose="020B0604020202020204" pitchFamily="34" charset="0"/>
              <a:buChar char="•"/>
              <a:defRPr/>
            </a:pPr>
            <a:r>
              <a:rPr lang="de-DE" sz="2200" dirty="0">
                <a:solidFill>
                  <a:srgbClr val="0D2C5A"/>
                </a:solidFill>
                <a:latin typeface="Calibri" panose="020F0502020204030204" pitchFamily="34" charset="0"/>
                <a:cs typeface="Calibri" panose="020F0502020204030204" pitchFamily="34" charset="0"/>
              </a:rPr>
              <a:t>unterschiedliche kognitive Fähigkeiten manifestieren sich in Intelligenz </a:t>
            </a:r>
          </a:p>
          <a:p>
            <a:pPr>
              <a:buFont typeface="Arial" panose="020B0604020202020204" pitchFamily="34" charset="0"/>
              <a:buChar char="•"/>
              <a:defRPr/>
            </a:pPr>
            <a:endParaRPr lang="de-DE" sz="2200" dirty="0">
              <a:solidFill>
                <a:srgbClr val="0D2C5A"/>
              </a:solidFill>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de-DE" sz="2200" dirty="0">
              <a:solidFill>
                <a:srgbClr val="0D2C5A"/>
              </a:solidFill>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de-DE" sz="2200" dirty="0">
              <a:solidFill>
                <a:srgbClr val="0D2C5A"/>
              </a:solidFill>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de-DE" sz="2200" dirty="0">
              <a:solidFill>
                <a:srgbClr val="0D2C5A"/>
              </a:solidFill>
              <a:latin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17</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F4FF633D-7B9E-4963-AF24-3799DC2F564C}"/>
              </a:ext>
            </a:extLst>
          </p:cNvPr>
          <p:cNvSpPr txBox="1">
            <a:spLocks/>
          </p:cNvSpPr>
          <p:nvPr/>
        </p:nvSpPr>
        <p:spPr>
          <a:xfrm>
            <a:off x="539552" y="1556792"/>
            <a:ext cx="8136000" cy="576064"/>
          </a:xfrm>
          <a:prstGeom prst="rect">
            <a:avLst/>
          </a:prstGeom>
          <a:solidFill>
            <a:srgbClr val="EFF3EA"/>
          </a:solidFill>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Kognitive Entwicklung</a:t>
            </a:r>
          </a:p>
        </p:txBody>
      </p:sp>
      <p:sp>
        <p:nvSpPr>
          <p:cNvPr id="7" name="Titel 2">
            <a:extLst>
              <a:ext uri="{FF2B5EF4-FFF2-40B4-BE49-F238E27FC236}">
                <a16:creationId xmlns:a16="http://schemas.microsoft.com/office/drawing/2014/main" id="{33AF1F76-B32F-4D98-9FA5-21F83EEC9421}"/>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216650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F54E1ED-6228-429C-9D02-754AA8D1D9D2}"/>
              </a:ext>
            </a:extLst>
          </p:cNvPr>
          <p:cNvSpPr>
            <a:spLocks noGrp="1"/>
          </p:cNvSpPr>
          <p:nvPr>
            <p:ph idx="1"/>
          </p:nvPr>
        </p:nvSpPr>
        <p:spPr>
          <a:xfrm>
            <a:off x="539552" y="2276872"/>
            <a:ext cx="8424936" cy="3960440"/>
          </a:xfrm>
        </p:spPr>
        <p:txBody>
          <a:bodyPr>
            <a:normAutofit lnSpcReduction="10000"/>
          </a:bodyPr>
          <a:lstStyle/>
          <a:p>
            <a:pPr marL="0" indent="0">
              <a:spcAft>
                <a:spcPts val="1200"/>
              </a:spcAft>
              <a:defRPr/>
            </a:pPr>
            <a:r>
              <a:rPr lang="de-DE" u="sng" dirty="0">
                <a:solidFill>
                  <a:srgbClr val="0D2C5A"/>
                </a:solidFill>
                <a:latin typeface="Calibri" panose="020F0502020204030204" pitchFamily="34" charset="0"/>
                <a:cs typeface="Calibri" panose="020F0502020204030204" pitchFamily="34" charset="0"/>
              </a:rPr>
              <a:t>Entwicklungsziel</a:t>
            </a:r>
            <a:r>
              <a:rPr lang="de-DE" dirty="0">
                <a:solidFill>
                  <a:srgbClr val="0D2C5A"/>
                </a:solidFill>
                <a:latin typeface="Calibri" panose="020F0502020204030204" pitchFamily="34" charset="0"/>
                <a:cs typeface="Calibri" panose="020F0502020204030204" pitchFamily="34" charset="0"/>
              </a:rPr>
              <a:t>: Wirksamkeitserleben im eigenen Tun, Vornahme von Ursachenzuschreibungen, Weiterentwicklung der Leistungsmotivation sowie eigener Interessen, Gestaltung des eigenen Lernprozesses</a:t>
            </a:r>
          </a:p>
          <a:p>
            <a:pPr marL="0" indent="0">
              <a:defRPr/>
            </a:pPr>
            <a:r>
              <a:rPr lang="de-DE" u="sng" dirty="0">
                <a:solidFill>
                  <a:srgbClr val="0D2C5A"/>
                </a:solidFill>
                <a:latin typeface="Calibri" panose="020F0502020204030204" pitchFamily="34" charset="0"/>
                <a:cs typeface="Calibri" panose="020F0502020204030204" pitchFamily="34" charset="0"/>
              </a:rPr>
              <a:t>Typische Entwicklungen</a:t>
            </a:r>
            <a:r>
              <a:rPr lang="de-DE" dirty="0">
                <a:solidFill>
                  <a:srgbClr val="0D2C5A"/>
                </a:solidFill>
                <a:latin typeface="Calibri" panose="020F0502020204030204" pitchFamily="34" charset="0"/>
                <a:cs typeface="Calibri" panose="020F0502020204030204" pitchFamily="34" charset="0"/>
              </a:rPr>
              <a:t> </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5-6 Jahre alte Kinder erkennen keine Ursache-Wirkungs-Verbindungen zwischen Anstrengung, Fähigkeit und Leistung</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7-9 Jahre alte Kinder betrachten Anstrengung als die wesentliche Ursache für das Leistungsergebnis,</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9-12 Jahre alte Kinder fangen an, zwischen Anstrengung und Fähigkeit zu trennen</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Zunehmende Entwicklung selbstregulierten Lernens</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Entwicklung individueller Interessen </a:t>
            </a:r>
          </a:p>
          <a:p>
            <a:pPr>
              <a:buFont typeface="Arial" panose="020B0604020202020204" pitchFamily="34" charset="0"/>
              <a:buChar char="•"/>
              <a:defRPr/>
            </a:pPr>
            <a:endParaRPr lang="de-DE" dirty="0">
              <a:solidFill>
                <a:srgbClr val="0D2C5A"/>
              </a:solidFill>
              <a:latin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18</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F4FF633D-7B9E-4963-AF24-3799DC2F564C}"/>
              </a:ext>
            </a:extLst>
          </p:cNvPr>
          <p:cNvSpPr txBox="1">
            <a:spLocks/>
          </p:cNvSpPr>
          <p:nvPr/>
        </p:nvSpPr>
        <p:spPr>
          <a:xfrm>
            <a:off x="539552" y="1556792"/>
            <a:ext cx="8136000" cy="576064"/>
          </a:xfrm>
          <a:prstGeom prst="rect">
            <a:avLst/>
          </a:prstGeom>
          <a:solidFill>
            <a:srgbClr val="EFF3EA"/>
          </a:solidFill>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Motivation und Interesse</a:t>
            </a:r>
          </a:p>
        </p:txBody>
      </p:sp>
      <p:sp>
        <p:nvSpPr>
          <p:cNvPr id="7" name="Titel 2">
            <a:extLst>
              <a:ext uri="{FF2B5EF4-FFF2-40B4-BE49-F238E27FC236}">
                <a16:creationId xmlns:a16="http://schemas.microsoft.com/office/drawing/2014/main" id="{583171CA-B1CE-40A3-85C3-D359270D7B91}"/>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113125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F54E1ED-6228-429C-9D02-754AA8D1D9D2}"/>
              </a:ext>
            </a:extLst>
          </p:cNvPr>
          <p:cNvSpPr>
            <a:spLocks noGrp="1"/>
          </p:cNvSpPr>
          <p:nvPr>
            <p:ph idx="1"/>
          </p:nvPr>
        </p:nvSpPr>
        <p:spPr>
          <a:xfrm>
            <a:off x="539552" y="2276872"/>
            <a:ext cx="8424936" cy="3960440"/>
          </a:xfrm>
        </p:spPr>
        <p:txBody>
          <a:bodyPr>
            <a:normAutofit/>
          </a:bodyPr>
          <a:lstStyle/>
          <a:p>
            <a:pPr marL="0" indent="0">
              <a:spcAft>
                <a:spcPts val="1200"/>
              </a:spcAft>
              <a:defRPr/>
            </a:pPr>
            <a:r>
              <a:rPr lang="de-DE" u="sng" dirty="0">
                <a:solidFill>
                  <a:srgbClr val="0D2C5A"/>
                </a:solidFill>
                <a:latin typeface="Calibri" panose="020F0502020204030204" pitchFamily="34" charset="0"/>
                <a:cs typeface="Calibri" panose="020F0502020204030204" pitchFamily="34" charset="0"/>
              </a:rPr>
              <a:t>Entwicklungsziel</a:t>
            </a:r>
            <a:r>
              <a:rPr lang="de-DE" dirty="0">
                <a:solidFill>
                  <a:srgbClr val="0D2C5A"/>
                </a:solidFill>
                <a:latin typeface="Calibri" panose="020F0502020204030204" pitchFamily="34" charset="0"/>
                <a:cs typeface="Calibri" panose="020F0502020204030204" pitchFamily="34" charset="0"/>
              </a:rPr>
              <a:t>: Entwicklung emotionaler Intelligenz und sozialer Kompetenz </a:t>
            </a:r>
          </a:p>
          <a:p>
            <a:pPr marL="0" indent="0">
              <a:defRPr/>
            </a:pPr>
            <a:r>
              <a:rPr lang="de-DE" u="sng" dirty="0">
                <a:solidFill>
                  <a:srgbClr val="0D2C5A"/>
                </a:solidFill>
                <a:latin typeface="Calibri" panose="020F0502020204030204" pitchFamily="34" charset="0"/>
                <a:cs typeface="Calibri" panose="020F0502020204030204" pitchFamily="34" charset="0"/>
              </a:rPr>
              <a:t>Typische Entwicklungen</a:t>
            </a:r>
            <a:r>
              <a:rPr lang="de-DE" dirty="0">
                <a:solidFill>
                  <a:srgbClr val="0D2C5A"/>
                </a:solidFill>
                <a:latin typeface="Calibri" panose="020F0502020204030204" pitchFamily="34" charset="0"/>
                <a:cs typeface="Calibri" panose="020F0502020204030204" pitchFamily="34" charset="0"/>
              </a:rPr>
              <a:t> </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Entwicklung kognitiver Emotionsregulationsstrategien </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Fähigkeit zur Perspektivübernahme</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Moralentwicklung: moralisches Denken wird von Regeln und Vorschriften beeinflusst, die von Autoritäten ausgehen</a:t>
            </a:r>
          </a:p>
          <a:p>
            <a:pPr>
              <a:buFont typeface="Arial" panose="020B0604020202020204" pitchFamily="34" charset="0"/>
              <a:buChar char="•"/>
              <a:defRPr/>
            </a:pPr>
            <a:r>
              <a:rPr lang="de-DE" dirty="0">
                <a:solidFill>
                  <a:srgbClr val="0D2C5A"/>
                </a:solidFill>
                <a:latin typeface="Calibri" panose="020F0502020204030204" pitchFamily="34" charset="0"/>
                <a:cs typeface="Calibri" panose="020F0502020204030204" pitchFamily="34" charset="0"/>
              </a:rPr>
              <a:t>Aggressionen und Prüfungsangst als emotionale Probleme im Schulalter </a:t>
            </a:r>
          </a:p>
          <a:p>
            <a:pPr>
              <a:buFont typeface="Arial" panose="020B0604020202020204" pitchFamily="34" charset="0"/>
              <a:buChar char="•"/>
              <a:defRPr/>
            </a:pPr>
            <a:endParaRPr lang="de-DE" dirty="0">
              <a:solidFill>
                <a:srgbClr val="0D2C5A"/>
              </a:solidFill>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de-DE" dirty="0">
              <a:solidFill>
                <a:srgbClr val="0D2C5A"/>
              </a:solidFill>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de-DE" dirty="0">
              <a:solidFill>
                <a:srgbClr val="0D2C5A"/>
              </a:solidFill>
              <a:latin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DA621A58-7480-4B5C-802E-87EF205E5514}"/>
              </a:ext>
            </a:extLst>
          </p:cNvPr>
          <p:cNvSpPr>
            <a:spLocks noGrp="1"/>
          </p:cNvSpPr>
          <p:nvPr>
            <p:ph type="sldNum" sz="quarter" idx="4"/>
          </p:nvPr>
        </p:nvSpPr>
        <p:spPr/>
        <p:txBody>
          <a:bodyPr/>
          <a:lstStyle/>
          <a:p>
            <a:fld id="{80820C91-F7CE-483F-AA17-44F7CB82C640}" type="slidenum">
              <a:rPr lang="de-DE" smtClean="0"/>
              <a:pPr/>
              <a:t>19</a:t>
            </a:fld>
            <a:endParaRPr lang="de-DE" dirty="0"/>
          </a:p>
        </p:txBody>
      </p:sp>
      <p:sp>
        <p:nvSpPr>
          <p:cNvPr id="5" name="Fußzeilenplatzhalter 4">
            <a:extLst>
              <a:ext uri="{FF2B5EF4-FFF2-40B4-BE49-F238E27FC236}">
                <a16:creationId xmlns:a16="http://schemas.microsoft.com/office/drawing/2014/main" id="{C3FC7BAE-4CA8-4D9E-891A-C827ABCE240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F4FF633D-7B9E-4963-AF24-3799DC2F564C}"/>
              </a:ext>
            </a:extLst>
          </p:cNvPr>
          <p:cNvSpPr txBox="1">
            <a:spLocks/>
          </p:cNvSpPr>
          <p:nvPr/>
        </p:nvSpPr>
        <p:spPr>
          <a:xfrm>
            <a:off x="539552" y="1556792"/>
            <a:ext cx="8136000" cy="576064"/>
          </a:xfrm>
          <a:prstGeom prst="rect">
            <a:avLst/>
          </a:prstGeom>
          <a:solidFill>
            <a:srgbClr val="EFF3EA"/>
          </a:solidFill>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sz="2200" dirty="0">
                <a:solidFill>
                  <a:srgbClr val="0D2C5A"/>
                </a:solidFill>
              </a:rPr>
              <a:t>Emotionsregulation und soziale Kompetenz</a:t>
            </a:r>
          </a:p>
        </p:txBody>
      </p:sp>
      <p:sp>
        <p:nvSpPr>
          <p:cNvPr id="7" name="Titel 2">
            <a:extLst>
              <a:ext uri="{FF2B5EF4-FFF2-40B4-BE49-F238E27FC236}">
                <a16:creationId xmlns:a16="http://schemas.microsoft.com/office/drawing/2014/main" id="{27891801-095E-4C2F-B447-EC6060779967}"/>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1192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5">
            <a:extLst>
              <a:ext uri="{FF2B5EF4-FFF2-40B4-BE49-F238E27FC236}">
                <a16:creationId xmlns:a16="http://schemas.microsoft.com/office/drawing/2014/main" id="{1774D319-B541-4C3E-9C14-671C7A3A73EB}"/>
              </a:ext>
            </a:extLst>
          </p:cNvPr>
          <p:cNvGraphicFramePr>
            <a:graphicFrameLocks noGrp="1"/>
          </p:cNvGraphicFramePr>
          <p:nvPr>
            <p:extLst>
              <p:ext uri="{D42A27DB-BD31-4B8C-83A1-F6EECF244321}">
                <p14:modId xmlns:p14="http://schemas.microsoft.com/office/powerpoint/2010/main" val="800745970"/>
              </p:ext>
            </p:extLst>
          </p:nvPr>
        </p:nvGraphicFramePr>
        <p:xfrm>
          <a:off x="944141" y="2132856"/>
          <a:ext cx="7255718" cy="3369528"/>
        </p:xfrm>
        <a:graphic>
          <a:graphicData uri="http://schemas.openxmlformats.org/drawingml/2006/table">
            <a:tbl>
              <a:tblPr firstRow="1" bandRow="1">
                <a:tableStyleId>{7DF18680-E054-41AD-8BC1-D1AEF772440D}</a:tableStyleId>
              </a:tblPr>
              <a:tblGrid>
                <a:gridCol w="531270">
                  <a:extLst>
                    <a:ext uri="{9D8B030D-6E8A-4147-A177-3AD203B41FA5}">
                      <a16:colId xmlns:a16="http://schemas.microsoft.com/office/drawing/2014/main" val="3552265581"/>
                    </a:ext>
                  </a:extLst>
                </a:gridCol>
                <a:gridCol w="6724448">
                  <a:extLst>
                    <a:ext uri="{9D8B030D-6E8A-4147-A177-3AD203B41FA5}">
                      <a16:colId xmlns:a16="http://schemas.microsoft.com/office/drawing/2014/main" val="4263731100"/>
                    </a:ext>
                  </a:extLst>
                </a:gridCol>
              </a:tblGrid>
              <a:tr h="574338">
                <a:tc>
                  <a:txBody>
                    <a:bodyPr/>
                    <a:lstStyle/>
                    <a:p>
                      <a:endParaRPr lang="de-DE"/>
                    </a:p>
                  </a:txBody>
                  <a:tcPr/>
                </a:tc>
                <a:tc>
                  <a:txBody>
                    <a:bodyPr/>
                    <a:lstStyle/>
                    <a:p>
                      <a:r>
                        <a:rPr lang="de-DE" dirty="0">
                          <a:solidFill>
                            <a:srgbClr val="0D2C5A"/>
                          </a:solidFill>
                        </a:rPr>
                        <a:t>Inhalte </a:t>
                      </a:r>
                    </a:p>
                  </a:txBody>
                  <a:tcPr/>
                </a:tc>
                <a:extLst>
                  <a:ext uri="{0D108BD9-81ED-4DB2-BD59-A6C34878D82A}">
                    <a16:rowId xmlns:a16="http://schemas.microsoft.com/office/drawing/2014/main" val="1018685547"/>
                  </a:ext>
                </a:extLst>
              </a:tr>
              <a:tr h="1230216">
                <a:tc>
                  <a:txBody>
                    <a:bodyPr/>
                    <a:lstStyle/>
                    <a:p>
                      <a:pPr algn="ctr"/>
                      <a:r>
                        <a:rPr lang="de-DE" sz="1600" dirty="0">
                          <a:solidFill>
                            <a:srgbClr val="0D2C5A"/>
                          </a:solidFill>
                        </a:rPr>
                        <a:t>1</a:t>
                      </a:r>
                    </a:p>
                  </a:txBody>
                  <a:tcPr/>
                </a:tc>
                <a:tc>
                  <a:txBody>
                    <a:bodyPr/>
                    <a:lstStyle/>
                    <a:p>
                      <a:pPr>
                        <a:spcAft>
                          <a:spcPts val="600"/>
                        </a:spcAft>
                      </a:pPr>
                      <a:r>
                        <a:rPr lang="de-DE" sz="1600" dirty="0">
                          <a:solidFill>
                            <a:srgbClr val="0D2C5A"/>
                          </a:solidFill>
                        </a:rPr>
                        <a:t>Thematische Einführung und Organisation der Lehre</a:t>
                      </a:r>
                    </a:p>
                    <a:p>
                      <a:pPr>
                        <a:spcAft>
                          <a:spcPts val="600"/>
                        </a:spcAft>
                      </a:pPr>
                      <a:r>
                        <a:rPr lang="de-DE" sz="1600" dirty="0">
                          <a:solidFill>
                            <a:srgbClr val="0D2C5A"/>
                          </a:solidFill>
                        </a:rPr>
                        <a:t>Grundlagen der Pädagogik, Waldpädagogik, BNE, Außerschulische Lernorte, Reformpädagogik </a:t>
                      </a:r>
                    </a:p>
                    <a:p>
                      <a:pPr>
                        <a:spcAft>
                          <a:spcPts val="600"/>
                        </a:spcAft>
                      </a:pPr>
                      <a:r>
                        <a:rPr lang="de-DE" sz="1600" dirty="0">
                          <a:solidFill>
                            <a:srgbClr val="0D2C5A"/>
                          </a:solidFill>
                        </a:rPr>
                        <a:t>Allgemeine Didaktik und allgemeindidaktische Modelle</a:t>
                      </a:r>
                    </a:p>
                  </a:txBody>
                  <a:tcPr/>
                </a:tc>
                <a:extLst>
                  <a:ext uri="{0D108BD9-81ED-4DB2-BD59-A6C34878D82A}">
                    <a16:rowId xmlns:a16="http://schemas.microsoft.com/office/drawing/2014/main" val="3463363040"/>
                  </a:ext>
                </a:extLst>
              </a:tr>
              <a:tr h="787734">
                <a:tc>
                  <a:txBody>
                    <a:bodyPr/>
                    <a:lstStyle/>
                    <a:p>
                      <a:pPr algn="ctr"/>
                      <a:r>
                        <a:rPr lang="de-DE" sz="1600" dirty="0">
                          <a:solidFill>
                            <a:srgbClr val="0D2C5A"/>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0D2C5A"/>
                          </a:solidFill>
                        </a:rPr>
                        <a:t>Veranstaltungsplanung und Erprobung I</a:t>
                      </a:r>
                      <a:endParaRPr lang="de-DE" sz="800" dirty="0">
                        <a:solidFill>
                          <a:srgbClr val="0D2C5A"/>
                        </a:solidFill>
                      </a:endParaRPr>
                    </a:p>
                  </a:txBody>
                  <a:tcPr/>
                </a:tc>
                <a:extLst>
                  <a:ext uri="{0D108BD9-81ED-4DB2-BD59-A6C34878D82A}">
                    <a16:rowId xmlns:a16="http://schemas.microsoft.com/office/drawing/2014/main" val="3662562766"/>
                  </a:ext>
                </a:extLst>
              </a:tr>
              <a:tr h="739928">
                <a:tc>
                  <a:txBody>
                    <a:bodyPr/>
                    <a:lstStyle/>
                    <a:p>
                      <a:pPr algn="ctr"/>
                      <a:r>
                        <a:rPr lang="de-DE" sz="1600" dirty="0">
                          <a:solidFill>
                            <a:srgbClr val="0D2C5A"/>
                          </a:solidFill>
                        </a:rPr>
                        <a:t>3</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1600" dirty="0">
                          <a:solidFill>
                            <a:srgbClr val="0D2C5A"/>
                          </a:solidFill>
                        </a:rPr>
                        <a:t>Veranstaltungsplanung und Erprobung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0D2C5A"/>
                          </a:solidFill>
                        </a:rPr>
                        <a:t>Abschluss und Reflexion</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de-DE" sz="800" dirty="0">
                        <a:solidFill>
                          <a:srgbClr val="0D2C5A"/>
                        </a:solidFill>
                      </a:endParaRPr>
                    </a:p>
                  </a:txBody>
                  <a:tcPr/>
                </a:tc>
                <a:extLst>
                  <a:ext uri="{0D108BD9-81ED-4DB2-BD59-A6C34878D82A}">
                    <a16:rowId xmlns:a16="http://schemas.microsoft.com/office/drawing/2014/main" val="1279764337"/>
                  </a:ext>
                </a:extLst>
              </a:tr>
            </a:tbl>
          </a:graphicData>
        </a:graphic>
      </p:graphicFrame>
      <p:sp>
        <p:nvSpPr>
          <p:cNvPr id="4" name="Foliennummernplatzhalter 3">
            <a:extLst>
              <a:ext uri="{FF2B5EF4-FFF2-40B4-BE49-F238E27FC236}">
                <a16:creationId xmlns:a16="http://schemas.microsoft.com/office/drawing/2014/main" id="{4889394C-F607-478C-B3AC-FCE78C1A3DC3}"/>
              </a:ext>
            </a:extLst>
          </p:cNvPr>
          <p:cNvSpPr>
            <a:spLocks noGrp="1"/>
          </p:cNvSpPr>
          <p:nvPr>
            <p:ph type="sldNum" sz="quarter" idx="4"/>
          </p:nvPr>
        </p:nvSpPr>
        <p:spPr/>
        <p:txBody>
          <a:bodyPr/>
          <a:lstStyle/>
          <a:p>
            <a:fld id="{80820C91-F7CE-483F-AA17-44F7CB82C640}" type="slidenum">
              <a:rPr lang="de-DE" smtClean="0"/>
              <a:pPr/>
              <a:t>2</a:t>
            </a:fld>
            <a:endParaRPr lang="de-DE" dirty="0"/>
          </a:p>
        </p:txBody>
      </p:sp>
      <p:sp>
        <p:nvSpPr>
          <p:cNvPr id="5" name="Fußzeilenplatzhalter 4">
            <a:extLst>
              <a:ext uri="{FF2B5EF4-FFF2-40B4-BE49-F238E27FC236}">
                <a16:creationId xmlns:a16="http://schemas.microsoft.com/office/drawing/2014/main" id="{144B07E8-E9C0-44D6-8CE5-CCFC4503456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Rechteck 5">
            <a:extLst>
              <a:ext uri="{FF2B5EF4-FFF2-40B4-BE49-F238E27FC236}">
                <a16:creationId xmlns:a16="http://schemas.microsoft.com/office/drawing/2014/main" id="{4CAF85A1-C9A8-5C24-09DB-581BA70F79DD}"/>
              </a:ext>
            </a:extLst>
          </p:cNvPr>
          <p:cNvSpPr/>
          <p:nvPr/>
        </p:nvSpPr>
        <p:spPr>
          <a:xfrm>
            <a:off x="944141" y="3933056"/>
            <a:ext cx="725571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86EF4D4-821D-A9C8-591A-BBBA44ACD109}"/>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Einführung in die Pädagogik und Didaktik</a:t>
            </a:r>
            <a:endParaRPr lang="de-DE" dirty="0"/>
          </a:p>
        </p:txBody>
      </p:sp>
      <p:sp>
        <p:nvSpPr>
          <p:cNvPr id="7" name="Inhaltsplatzhalter 2">
            <a:extLst>
              <a:ext uri="{FF2B5EF4-FFF2-40B4-BE49-F238E27FC236}">
                <a16:creationId xmlns:a16="http://schemas.microsoft.com/office/drawing/2014/main" id="{935FF6C8-7E50-69A2-5DBE-FACD0A23EE0F}"/>
              </a:ext>
            </a:extLst>
          </p:cNvPr>
          <p:cNvSpPr>
            <a:spLocks noGrp="1"/>
          </p:cNvSpPr>
          <p:nvPr>
            <p:ph idx="1"/>
          </p:nvPr>
        </p:nvSpPr>
        <p:spPr>
          <a:xfrm>
            <a:off x="584101" y="1628800"/>
            <a:ext cx="7975798" cy="4116115"/>
          </a:xfrm>
        </p:spPr>
        <p:txBody>
          <a:bodyPr>
            <a:normAutofit/>
          </a:bodyPr>
          <a:lstStyle/>
          <a:p>
            <a:r>
              <a:rPr lang="de-DE" sz="2400" dirty="0">
                <a:solidFill>
                  <a:srgbClr val="002060"/>
                </a:solidFill>
                <a:latin typeface="+mn-lt"/>
              </a:rPr>
              <a:t>Inhalte der Veranstaltung</a:t>
            </a:r>
            <a:endParaRPr lang="de-DE" sz="2800" dirty="0">
              <a:solidFill>
                <a:srgbClr val="002060"/>
              </a:solidFill>
              <a:latin typeface="+mn-lt"/>
            </a:endParaRPr>
          </a:p>
        </p:txBody>
      </p:sp>
    </p:spTree>
    <p:extLst>
      <p:ext uri="{BB962C8B-B14F-4D97-AF65-F5344CB8AC3E}">
        <p14:creationId xmlns:p14="http://schemas.microsoft.com/office/powerpoint/2010/main" val="34182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957A7-94E7-4EE1-91A0-F7546DC36D28}"/>
              </a:ext>
            </a:extLst>
          </p:cNvPr>
          <p:cNvSpPr>
            <a:spLocks noGrp="1"/>
          </p:cNvSpPr>
          <p:nvPr>
            <p:ph idx="1"/>
          </p:nvPr>
        </p:nvSpPr>
        <p:spPr>
          <a:xfrm>
            <a:off x="467544" y="1772816"/>
            <a:ext cx="8496944" cy="4116115"/>
          </a:xfrm>
        </p:spPr>
        <p:txBody>
          <a:bodyPr/>
          <a:lstStyle/>
          <a:p>
            <a:r>
              <a:rPr lang="de-DE" sz="2400" b="1" dirty="0">
                <a:solidFill>
                  <a:srgbClr val="0D2C5A"/>
                </a:solidFill>
                <a:latin typeface="+mn-lt"/>
              </a:rPr>
              <a:t>Soziale Perspektivübernahme umfasst:</a:t>
            </a:r>
          </a:p>
          <a:p>
            <a:endParaRPr lang="de-DE" dirty="0">
              <a:latin typeface="+mn-lt"/>
            </a:endParaRPr>
          </a:p>
          <a:p>
            <a:r>
              <a:rPr lang="de-DE" dirty="0">
                <a:solidFill>
                  <a:srgbClr val="0D2C5A"/>
                </a:solidFill>
                <a:latin typeface="+mn-lt"/>
              </a:rPr>
              <a:t>„nicht nur die Art, in der soziales oder psychologisches Wissen der einen</a:t>
            </a:r>
          </a:p>
          <a:p>
            <a:r>
              <a:rPr lang="de-DE" dirty="0">
                <a:solidFill>
                  <a:srgbClr val="0D2C5A"/>
                </a:solidFill>
                <a:latin typeface="+mn-lt"/>
              </a:rPr>
              <a:t>vom Standpunkt einer anderen Person gesehen werden mag, wie dies der</a:t>
            </a:r>
          </a:p>
          <a:p>
            <a:r>
              <a:rPr lang="de-DE" dirty="0">
                <a:solidFill>
                  <a:srgbClr val="0D2C5A"/>
                </a:solidFill>
                <a:latin typeface="+mn-lt"/>
              </a:rPr>
              <a:t>Begriff der Rollenübernahme tut, sondern umfasst wesentlich das sich</a:t>
            </a:r>
          </a:p>
          <a:p>
            <a:r>
              <a:rPr lang="de-DE" dirty="0">
                <a:solidFill>
                  <a:srgbClr val="0D2C5A"/>
                </a:solidFill>
                <a:latin typeface="+mn-lt"/>
              </a:rPr>
              <a:t>entwickelnde Verständnis dafür, wie verschiedene Blickwinkel zueinander</a:t>
            </a:r>
          </a:p>
          <a:p>
            <a:r>
              <a:rPr lang="de-DE" dirty="0">
                <a:solidFill>
                  <a:srgbClr val="0D2C5A"/>
                </a:solidFill>
                <a:latin typeface="+mn-lt"/>
              </a:rPr>
              <a:t>in Beziehung stehen und miteinander koordiniert werden.“ </a:t>
            </a:r>
            <a:r>
              <a:rPr lang="de-DE" sz="1400" dirty="0">
                <a:solidFill>
                  <a:srgbClr val="0D2C5A"/>
                </a:solidFill>
                <a:latin typeface="+mn-lt"/>
              </a:rPr>
              <a:t>(Selman 1984, S. 30)</a:t>
            </a:r>
          </a:p>
          <a:p>
            <a:endParaRPr lang="de-DE" sz="1400" dirty="0">
              <a:solidFill>
                <a:srgbClr val="0D2C5A"/>
              </a:solidFill>
              <a:latin typeface="+mn-lt"/>
            </a:endParaRPr>
          </a:p>
          <a:p>
            <a:pPr marL="457200" indent="-457200">
              <a:buFont typeface="Arial" panose="020B0604020202020204" pitchFamily="34" charset="0"/>
              <a:buChar char="•"/>
            </a:pPr>
            <a:r>
              <a:rPr lang="de-DE" dirty="0">
                <a:solidFill>
                  <a:srgbClr val="0D2C5A"/>
                </a:solidFill>
                <a:latin typeface="+mn-lt"/>
              </a:rPr>
              <a:t>Entwickelt sich in einer Stufenabfolge</a:t>
            </a:r>
          </a:p>
          <a:p>
            <a:pPr marL="457200" indent="-457200">
              <a:buFont typeface="Arial" panose="020B0604020202020204" pitchFamily="34" charset="0"/>
              <a:buChar char="•"/>
            </a:pPr>
            <a:r>
              <a:rPr lang="de-DE" dirty="0">
                <a:solidFill>
                  <a:srgbClr val="0D2C5A"/>
                </a:solidFill>
                <a:latin typeface="+mn-lt"/>
              </a:rPr>
              <a:t>Berücksichtigt dynamische Aspekte interpersonaler Beziehungen</a:t>
            </a:r>
          </a:p>
          <a:p>
            <a:endParaRPr lang="de-DE" dirty="0">
              <a:solidFill>
                <a:srgbClr val="0D2C5A"/>
              </a:solidFill>
              <a:latin typeface="+mn-lt"/>
            </a:endParaRPr>
          </a:p>
        </p:txBody>
      </p:sp>
      <p:sp>
        <p:nvSpPr>
          <p:cNvPr id="4" name="Foliennummernplatzhalter 3">
            <a:extLst>
              <a:ext uri="{FF2B5EF4-FFF2-40B4-BE49-F238E27FC236}">
                <a16:creationId xmlns:a16="http://schemas.microsoft.com/office/drawing/2014/main" id="{49947294-4DA9-48C7-922F-78E5CB164253}"/>
              </a:ext>
            </a:extLst>
          </p:cNvPr>
          <p:cNvSpPr>
            <a:spLocks noGrp="1"/>
          </p:cNvSpPr>
          <p:nvPr>
            <p:ph type="sldNum" sz="quarter" idx="4"/>
          </p:nvPr>
        </p:nvSpPr>
        <p:spPr/>
        <p:txBody>
          <a:bodyPr/>
          <a:lstStyle/>
          <a:p>
            <a:fld id="{80820C91-F7CE-483F-AA17-44F7CB82C640}" type="slidenum">
              <a:rPr lang="de-DE" smtClean="0"/>
              <a:pPr/>
              <a:t>20</a:t>
            </a:fld>
            <a:endParaRPr lang="de-DE" dirty="0"/>
          </a:p>
        </p:txBody>
      </p:sp>
      <p:sp>
        <p:nvSpPr>
          <p:cNvPr id="5" name="Fußzeilenplatzhalter 4">
            <a:extLst>
              <a:ext uri="{FF2B5EF4-FFF2-40B4-BE49-F238E27FC236}">
                <a16:creationId xmlns:a16="http://schemas.microsoft.com/office/drawing/2014/main" id="{209D4440-EE44-45AC-8D21-D471AB50D14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2">
            <a:extLst>
              <a:ext uri="{FF2B5EF4-FFF2-40B4-BE49-F238E27FC236}">
                <a16:creationId xmlns:a16="http://schemas.microsoft.com/office/drawing/2014/main" id="{23EB88A4-B449-4DD8-B7DD-6073AE29749C}"/>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1883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957A7-94E7-4EE1-91A0-F7546DC36D28}"/>
              </a:ext>
            </a:extLst>
          </p:cNvPr>
          <p:cNvSpPr>
            <a:spLocks noGrp="1"/>
          </p:cNvSpPr>
          <p:nvPr>
            <p:ph idx="1"/>
          </p:nvPr>
        </p:nvSpPr>
        <p:spPr>
          <a:xfrm>
            <a:off x="467544" y="1772816"/>
            <a:ext cx="8496944" cy="4116115"/>
          </a:xfrm>
        </p:spPr>
        <p:txBody>
          <a:bodyPr/>
          <a:lstStyle/>
          <a:p>
            <a:r>
              <a:rPr lang="de-DE" sz="2400" b="1" dirty="0">
                <a:solidFill>
                  <a:srgbClr val="0D2C5A"/>
                </a:solidFill>
                <a:latin typeface="+mn-lt"/>
              </a:rPr>
              <a:t>Soziale Perspektivübernahme von Selman</a:t>
            </a:r>
          </a:p>
          <a:p>
            <a:endParaRPr lang="de-DE" sz="2400" b="1" dirty="0">
              <a:solidFill>
                <a:srgbClr val="0D2C5A"/>
              </a:solidFill>
              <a:latin typeface="+mn-lt"/>
            </a:endParaRPr>
          </a:p>
          <a:p>
            <a:endParaRPr lang="de-DE" sz="2200" dirty="0">
              <a:solidFill>
                <a:srgbClr val="0D2C5A"/>
              </a:solidFill>
              <a:latin typeface="+mn-lt"/>
            </a:endParaRPr>
          </a:p>
        </p:txBody>
      </p:sp>
      <p:sp>
        <p:nvSpPr>
          <p:cNvPr id="4" name="Foliennummernplatzhalter 3">
            <a:extLst>
              <a:ext uri="{FF2B5EF4-FFF2-40B4-BE49-F238E27FC236}">
                <a16:creationId xmlns:a16="http://schemas.microsoft.com/office/drawing/2014/main" id="{49947294-4DA9-48C7-922F-78E5CB164253}"/>
              </a:ext>
            </a:extLst>
          </p:cNvPr>
          <p:cNvSpPr>
            <a:spLocks noGrp="1"/>
          </p:cNvSpPr>
          <p:nvPr>
            <p:ph type="sldNum" sz="quarter" idx="4"/>
          </p:nvPr>
        </p:nvSpPr>
        <p:spPr/>
        <p:txBody>
          <a:bodyPr/>
          <a:lstStyle/>
          <a:p>
            <a:fld id="{80820C91-F7CE-483F-AA17-44F7CB82C640}" type="slidenum">
              <a:rPr lang="de-DE" smtClean="0"/>
              <a:pPr/>
              <a:t>21</a:t>
            </a:fld>
            <a:endParaRPr lang="de-DE" dirty="0"/>
          </a:p>
        </p:txBody>
      </p:sp>
      <p:sp>
        <p:nvSpPr>
          <p:cNvPr id="5" name="Fußzeilenplatzhalter 4">
            <a:extLst>
              <a:ext uri="{FF2B5EF4-FFF2-40B4-BE49-F238E27FC236}">
                <a16:creationId xmlns:a16="http://schemas.microsoft.com/office/drawing/2014/main" id="{209D4440-EE44-45AC-8D21-D471AB50D14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6" name="Tabelle 6">
            <a:extLst>
              <a:ext uri="{FF2B5EF4-FFF2-40B4-BE49-F238E27FC236}">
                <a16:creationId xmlns:a16="http://schemas.microsoft.com/office/drawing/2014/main" id="{192872B9-80F6-4037-BCF6-7AF0C62241C7}"/>
              </a:ext>
            </a:extLst>
          </p:cNvPr>
          <p:cNvGraphicFramePr>
            <a:graphicFrameLocks noGrp="1"/>
          </p:cNvGraphicFramePr>
          <p:nvPr>
            <p:extLst/>
          </p:nvPr>
        </p:nvGraphicFramePr>
        <p:xfrm>
          <a:off x="539552" y="2348880"/>
          <a:ext cx="7632848" cy="3845560"/>
        </p:xfrm>
        <a:graphic>
          <a:graphicData uri="http://schemas.openxmlformats.org/drawingml/2006/table">
            <a:tbl>
              <a:tblPr firstRow="1" bandRow="1">
                <a:tableStyleId>{F5AB1C69-6EDB-4FF4-983F-18BD219EF322}</a:tableStyleId>
              </a:tblPr>
              <a:tblGrid>
                <a:gridCol w="3816424">
                  <a:extLst>
                    <a:ext uri="{9D8B030D-6E8A-4147-A177-3AD203B41FA5}">
                      <a16:colId xmlns:a16="http://schemas.microsoft.com/office/drawing/2014/main" val="934216500"/>
                    </a:ext>
                  </a:extLst>
                </a:gridCol>
                <a:gridCol w="3816424">
                  <a:extLst>
                    <a:ext uri="{9D8B030D-6E8A-4147-A177-3AD203B41FA5}">
                      <a16:colId xmlns:a16="http://schemas.microsoft.com/office/drawing/2014/main" val="2964281384"/>
                    </a:ext>
                  </a:extLst>
                </a:gridCol>
              </a:tblGrid>
              <a:tr h="370840">
                <a:tc>
                  <a:txBody>
                    <a:bodyPr/>
                    <a:lstStyle/>
                    <a:p>
                      <a:r>
                        <a:rPr lang="de-DE" dirty="0"/>
                        <a:t>Ungefähre Altersangabe</a:t>
                      </a:r>
                    </a:p>
                  </a:txBody>
                  <a:tcPr/>
                </a:tc>
                <a:tc>
                  <a:txBody>
                    <a:bodyPr/>
                    <a:lstStyle/>
                    <a:p>
                      <a:r>
                        <a:rPr lang="de-DE" dirty="0"/>
                        <a:t>Stadium</a:t>
                      </a:r>
                    </a:p>
                  </a:txBody>
                  <a:tcPr/>
                </a:tc>
                <a:extLst>
                  <a:ext uri="{0D108BD9-81ED-4DB2-BD59-A6C34878D82A}">
                    <a16:rowId xmlns:a16="http://schemas.microsoft.com/office/drawing/2014/main" val="1483598746"/>
                  </a:ext>
                </a:extLst>
              </a:tr>
              <a:tr h="370840">
                <a:tc>
                  <a:txBody>
                    <a:bodyPr/>
                    <a:lstStyle/>
                    <a:p>
                      <a:r>
                        <a:rPr lang="de-DE" dirty="0">
                          <a:solidFill>
                            <a:srgbClr val="0D2C5A"/>
                          </a:solidFill>
                        </a:rPr>
                        <a:t>Niveau 0</a:t>
                      </a:r>
                    </a:p>
                    <a:p>
                      <a:r>
                        <a:rPr lang="de-DE" dirty="0">
                          <a:solidFill>
                            <a:srgbClr val="0D2C5A"/>
                          </a:solidFill>
                        </a:rPr>
                        <a:t>3 bis 8 Jahre</a:t>
                      </a:r>
                    </a:p>
                  </a:txBody>
                  <a:tcPr/>
                </a:tc>
                <a:tc>
                  <a:txBody>
                    <a:bodyPr/>
                    <a:lstStyle/>
                    <a:p>
                      <a:r>
                        <a:rPr lang="de-DE" dirty="0">
                          <a:solidFill>
                            <a:srgbClr val="0D2C5A"/>
                          </a:solidFill>
                        </a:rPr>
                        <a:t>Undifferenzierte und egozentrische Perspektivübernahme</a:t>
                      </a:r>
                    </a:p>
                  </a:txBody>
                  <a:tcPr/>
                </a:tc>
                <a:extLst>
                  <a:ext uri="{0D108BD9-81ED-4DB2-BD59-A6C34878D82A}">
                    <a16:rowId xmlns:a16="http://schemas.microsoft.com/office/drawing/2014/main" val="3081352975"/>
                  </a:ext>
                </a:extLst>
              </a:tr>
              <a:tr h="370840">
                <a:tc>
                  <a:txBody>
                    <a:bodyPr/>
                    <a:lstStyle/>
                    <a:p>
                      <a:r>
                        <a:rPr lang="de-DE" dirty="0">
                          <a:solidFill>
                            <a:srgbClr val="0D2C5A"/>
                          </a:solidFill>
                        </a:rPr>
                        <a:t>Niveau 1</a:t>
                      </a:r>
                    </a:p>
                    <a:p>
                      <a:r>
                        <a:rPr lang="de-DE" dirty="0">
                          <a:solidFill>
                            <a:srgbClr val="0D2C5A"/>
                          </a:solidFill>
                        </a:rPr>
                        <a:t>4 bis 9 Jahre</a:t>
                      </a:r>
                    </a:p>
                  </a:txBody>
                  <a:tcPr/>
                </a:tc>
                <a:tc>
                  <a:txBody>
                    <a:bodyPr/>
                    <a:lstStyle/>
                    <a:p>
                      <a:r>
                        <a:rPr lang="de-DE" dirty="0">
                          <a:solidFill>
                            <a:srgbClr val="0D2C5A"/>
                          </a:solidFill>
                        </a:rPr>
                        <a:t>Differenzierte und subjektive Perspektivübernahme</a:t>
                      </a:r>
                    </a:p>
                  </a:txBody>
                  <a:tcPr/>
                </a:tc>
                <a:extLst>
                  <a:ext uri="{0D108BD9-81ED-4DB2-BD59-A6C34878D82A}">
                    <a16:rowId xmlns:a16="http://schemas.microsoft.com/office/drawing/2014/main" val="2926907905"/>
                  </a:ext>
                </a:extLst>
              </a:tr>
              <a:tr h="370840">
                <a:tc>
                  <a:txBody>
                    <a:bodyPr/>
                    <a:lstStyle/>
                    <a:p>
                      <a:r>
                        <a:rPr lang="de-DE" dirty="0">
                          <a:solidFill>
                            <a:srgbClr val="0D2C5A"/>
                          </a:solidFill>
                        </a:rPr>
                        <a:t>Niveau 2</a:t>
                      </a:r>
                    </a:p>
                    <a:p>
                      <a:r>
                        <a:rPr lang="de-DE" dirty="0">
                          <a:solidFill>
                            <a:srgbClr val="0D2C5A"/>
                          </a:solidFill>
                        </a:rPr>
                        <a:t>6 bis 12 Jahre</a:t>
                      </a:r>
                    </a:p>
                  </a:txBody>
                  <a:tcPr/>
                </a:tc>
                <a:tc>
                  <a:txBody>
                    <a:bodyPr/>
                    <a:lstStyle/>
                    <a:p>
                      <a:r>
                        <a:rPr lang="de-DE" dirty="0">
                          <a:solidFill>
                            <a:srgbClr val="0D2C5A"/>
                          </a:solidFill>
                        </a:rPr>
                        <a:t>Selbstreflektierte/zweite Person- und reziproke Perspektivübernahme</a:t>
                      </a:r>
                    </a:p>
                  </a:txBody>
                  <a:tcPr/>
                </a:tc>
                <a:extLst>
                  <a:ext uri="{0D108BD9-81ED-4DB2-BD59-A6C34878D82A}">
                    <a16:rowId xmlns:a16="http://schemas.microsoft.com/office/drawing/2014/main" val="859583637"/>
                  </a:ext>
                </a:extLst>
              </a:tr>
              <a:tr h="370840">
                <a:tc>
                  <a:txBody>
                    <a:bodyPr/>
                    <a:lstStyle/>
                    <a:p>
                      <a:r>
                        <a:rPr lang="de-DE" dirty="0">
                          <a:solidFill>
                            <a:srgbClr val="0D2C5A"/>
                          </a:solidFill>
                        </a:rPr>
                        <a:t>Niveau 3</a:t>
                      </a:r>
                    </a:p>
                    <a:p>
                      <a:r>
                        <a:rPr lang="de-DE" dirty="0">
                          <a:solidFill>
                            <a:srgbClr val="0D2C5A"/>
                          </a:solidFill>
                        </a:rPr>
                        <a:t>10 – 15 Jahre</a:t>
                      </a:r>
                    </a:p>
                  </a:txBody>
                  <a:tcPr/>
                </a:tc>
                <a:tc>
                  <a:txBody>
                    <a:bodyPr/>
                    <a:lstStyle/>
                    <a:p>
                      <a:r>
                        <a:rPr lang="de-DE" dirty="0">
                          <a:solidFill>
                            <a:srgbClr val="0D2C5A"/>
                          </a:solidFill>
                        </a:rPr>
                        <a:t>Dritte Person und gegenseitige Perspektivübernahme</a:t>
                      </a:r>
                    </a:p>
                  </a:txBody>
                  <a:tcPr/>
                </a:tc>
                <a:extLst>
                  <a:ext uri="{0D108BD9-81ED-4DB2-BD59-A6C34878D82A}">
                    <a16:rowId xmlns:a16="http://schemas.microsoft.com/office/drawing/2014/main" val="1673236303"/>
                  </a:ext>
                </a:extLst>
              </a:tr>
              <a:tr h="370840">
                <a:tc>
                  <a:txBody>
                    <a:bodyPr/>
                    <a:lstStyle/>
                    <a:p>
                      <a:r>
                        <a:rPr lang="de-DE" dirty="0">
                          <a:solidFill>
                            <a:srgbClr val="0D2C5A"/>
                          </a:solidFill>
                        </a:rPr>
                        <a:t>Niveau 4</a:t>
                      </a:r>
                    </a:p>
                    <a:p>
                      <a:r>
                        <a:rPr lang="de-DE" dirty="0">
                          <a:solidFill>
                            <a:srgbClr val="0D2C5A"/>
                          </a:solidFill>
                        </a:rPr>
                        <a:t>ab 12 Jahre </a:t>
                      </a:r>
                    </a:p>
                  </a:txBody>
                  <a:tcPr/>
                </a:tc>
                <a:tc>
                  <a:txBody>
                    <a:bodyPr/>
                    <a:lstStyle/>
                    <a:p>
                      <a:r>
                        <a:rPr lang="de-DE" dirty="0">
                          <a:solidFill>
                            <a:srgbClr val="0D2C5A"/>
                          </a:solidFill>
                        </a:rPr>
                        <a:t>Tiefpsychologische und gesellschaftlich-symbolische Perspektivübernahme</a:t>
                      </a:r>
                    </a:p>
                  </a:txBody>
                  <a:tcPr/>
                </a:tc>
                <a:extLst>
                  <a:ext uri="{0D108BD9-81ED-4DB2-BD59-A6C34878D82A}">
                    <a16:rowId xmlns:a16="http://schemas.microsoft.com/office/drawing/2014/main" val="3079050154"/>
                  </a:ext>
                </a:extLst>
              </a:tr>
            </a:tbl>
          </a:graphicData>
        </a:graphic>
      </p:graphicFrame>
      <p:sp>
        <p:nvSpPr>
          <p:cNvPr id="9" name="Titel 2">
            <a:extLst>
              <a:ext uri="{FF2B5EF4-FFF2-40B4-BE49-F238E27FC236}">
                <a16:creationId xmlns:a16="http://schemas.microsoft.com/office/drawing/2014/main" id="{3D6C1846-5B48-49A0-9DF1-0F1EA2A7E334}"/>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61362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957A7-94E7-4EE1-91A0-F7546DC36D28}"/>
              </a:ext>
            </a:extLst>
          </p:cNvPr>
          <p:cNvSpPr>
            <a:spLocks noGrp="1"/>
          </p:cNvSpPr>
          <p:nvPr>
            <p:ph idx="1"/>
          </p:nvPr>
        </p:nvSpPr>
        <p:spPr>
          <a:xfrm>
            <a:off x="102234" y="1556792"/>
            <a:ext cx="8496944" cy="4116115"/>
          </a:xfrm>
        </p:spPr>
        <p:txBody>
          <a:bodyPr/>
          <a:lstStyle/>
          <a:p>
            <a:r>
              <a:rPr lang="de-DE" sz="2400" b="1" dirty="0">
                <a:solidFill>
                  <a:srgbClr val="0D2C5A"/>
                </a:solidFill>
                <a:latin typeface="+mn-lt"/>
              </a:rPr>
              <a:t>Soziale Perspektivübernahme von Selman 1984, S. 50</a:t>
            </a:r>
          </a:p>
          <a:p>
            <a:endParaRPr lang="de-DE" sz="2400" b="1" dirty="0">
              <a:solidFill>
                <a:srgbClr val="0D2C5A"/>
              </a:solidFill>
              <a:latin typeface="+mn-lt"/>
            </a:endParaRPr>
          </a:p>
          <a:p>
            <a:endParaRPr lang="de-DE" sz="2200" dirty="0">
              <a:solidFill>
                <a:srgbClr val="0D2C5A"/>
              </a:solidFill>
              <a:latin typeface="+mn-lt"/>
            </a:endParaRPr>
          </a:p>
        </p:txBody>
      </p:sp>
      <p:sp>
        <p:nvSpPr>
          <p:cNvPr id="4" name="Foliennummernplatzhalter 3">
            <a:extLst>
              <a:ext uri="{FF2B5EF4-FFF2-40B4-BE49-F238E27FC236}">
                <a16:creationId xmlns:a16="http://schemas.microsoft.com/office/drawing/2014/main" id="{49947294-4DA9-48C7-922F-78E5CB164253}"/>
              </a:ext>
            </a:extLst>
          </p:cNvPr>
          <p:cNvSpPr>
            <a:spLocks noGrp="1"/>
          </p:cNvSpPr>
          <p:nvPr>
            <p:ph type="sldNum" sz="quarter" idx="4"/>
          </p:nvPr>
        </p:nvSpPr>
        <p:spPr/>
        <p:txBody>
          <a:bodyPr/>
          <a:lstStyle/>
          <a:p>
            <a:fld id="{80820C91-F7CE-483F-AA17-44F7CB82C640}" type="slidenum">
              <a:rPr lang="de-DE" smtClean="0"/>
              <a:pPr/>
              <a:t>22</a:t>
            </a:fld>
            <a:endParaRPr lang="de-DE" dirty="0"/>
          </a:p>
        </p:txBody>
      </p:sp>
      <p:sp>
        <p:nvSpPr>
          <p:cNvPr id="5" name="Fußzeilenplatzhalter 4">
            <a:extLst>
              <a:ext uri="{FF2B5EF4-FFF2-40B4-BE49-F238E27FC236}">
                <a16:creationId xmlns:a16="http://schemas.microsoft.com/office/drawing/2014/main" id="{209D4440-EE44-45AC-8D21-D471AB50D14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6" name="Tabelle 6">
            <a:extLst>
              <a:ext uri="{FF2B5EF4-FFF2-40B4-BE49-F238E27FC236}">
                <a16:creationId xmlns:a16="http://schemas.microsoft.com/office/drawing/2014/main" id="{192872B9-80F6-4037-BCF6-7AF0C62241C7}"/>
              </a:ext>
            </a:extLst>
          </p:cNvPr>
          <p:cNvGraphicFramePr>
            <a:graphicFrameLocks noGrp="1"/>
          </p:cNvGraphicFramePr>
          <p:nvPr>
            <p:extLst/>
          </p:nvPr>
        </p:nvGraphicFramePr>
        <p:xfrm>
          <a:off x="179512" y="1988840"/>
          <a:ext cx="7632848" cy="1010920"/>
        </p:xfrm>
        <a:graphic>
          <a:graphicData uri="http://schemas.openxmlformats.org/drawingml/2006/table">
            <a:tbl>
              <a:tblPr firstRow="1" bandRow="1">
                <a:tableStyleId>{F5AB1C69-6EDB-4FF4-983F-18BD219EF322}</a:tableStyleId>
              </a:tblPr>
              <a:tblGrid>
                <a:gridCol w="3816424">
                  <a:extLst>
                    <a:ext uri="{9D8B030D-6E8A-4147-A177-3AD203B41FA5}">
                      <a16:colId xmlns:a16="http://schemas.microsoft.com/office/drawing/2014/main" val="934216500"/>
                    </a:ext>
                  </a:extLst>
                </a:gridCol>
                <a:gridCol w="3816424">
                  <a:extLst>
                    <a:ext uri="{9D8B030D-6E8A-4147-A177-3AD203B41FA5}">
                      <a16:colId xmlns:a16="http://schemas.microsoft.com/office/drawing/2014/main" val="2964281384"/>
                    </a:ext>
                  </a:extLst>
                </a:gridCol>
              </a:tblGrid>
              <a:tr h="370840">
                <a:tc>
                  <a:txBody>
                    <a:bodyPr/>
                    <a:lstStyle/>
                    <a:p>
                      <a:r>
                        <a:rPr lang="de-DE" dirty="0"/>
                        <a:t>Ungefähre Altersangabe</a:t>
                      </a:r>
                    </a:p>
                  </a:txBody>
                  <a:tcPr/>
                </a:tc>
                <a:tc>
                  <a:txBody>
                    <a:bodyPr/>
                    <a:lstStyle/>
                    <a:p>
                      <a:r>
                        <a:rPr lang="de-DE" dirty="0"/>
                        <a:t>Stadium</a:t>
                      </a:r>
                    </a:p>
                  </a:txBody>
                  <a:tcPr/>
                </a:tc>
                <a:extLst>
                  <a:ext uri="{0D108BD9-81ED-4DB2-BD59-A6C34878D82A}">
                    <a16:rowId xmlns:a16="http://schemas.microsoft.com/office/drawing/2014/main" val="1483598746"/>
                  </a:ext>
                </a:extLst>
              </a:tr>
              <a:tr h="370840">
                <a:tc>
                  <a:txBody>
                    <a:bodyPr/>
                    <a:lstStyle/>
                    <a:p>
                      <a:r>
                        <a:rPr lang="de-DE" dirty="0">
                          <a:solidFill>
                            <a:srgbClr val="0D2C5A"/>
                          </a:solidFill>
                        </a:rPr>
                        <a:t>Niveau 0</a:t>
                      </a:r>
                    </a:p>
                    <a:p>
                      <a:r>
                        <a:rPr lang="de-DE" dirty="0">
                          <a:solidFill>
                            <a:srgbClr val="0D2C5A"/>
                          </a:solidFill>
                        </a:rPr>
                        <a:t>3 bis 8 Jahre</a:t>
                      </a:r>
                    </a:p>
                  </a:txBody>
                  <a:tcPr/>
                </a:tc>
                <a:tc>
                  <a:txBody>
                    <a:bodyPr/>
                    <a:lstStyle/>
                    <a:p>
                      <a:r>
                        <a:rPr lang="de-DE" dirty="0">
                          <a:solidFill>
                            <a:srgbClr val="0D2C5A"/>
                          </a:solidFill>
                        </a:rPr>
                        <a:t>Undifferenzierte und egozentrische Perspektivübernahme</a:t>
                      </a:r>
                    </a:p>
                  </a:txBody>
                  <a:tcPr/>
                </a:tc>
                <a:extLst>
                  <a:ext uri="{0D108BD9-81ED-4DB2-BD59-A6C34878D82A}">
                    <a16:rowId xmlns:a16="http://schemas.microsoft.com/office/drawing/2014/main" val="3081352975"/>
                  </a:ext>
                </a:extLst>
              </a:tr>
            </a:tbl>
          </a:graphicData>
        </a:graphic>
      </p:graphicFrame>
      <p:sp>
        <p:nvSpPr>
          <p:cNvPr id="8" name="Textfeld 7">
            <a:extLst>
              <a:ext uri="{FF2B5EF4-FFF2-40B4-BE49-F238E27FC236}">
                <a16:creationId xmlns:a16="http://schemas.microsoft.com/office/drawing/2014/main" id="{13CC2990-D3C3-478B-80B1-41FC1193039D}"/>
              </a:ext>
            </a:extLst>
          </p:cNvPr>
          <p:cNvSpPr txBox="1"/>
          <p:nvPr/>
        </p:nvSpPr>
        <p:spPr>
          <a:xfrm>
            <a:off x="179512" y="3140968"/>
            <a:ext cx="7632848" cy="3139321"/>
          </a:xfrm>
          <a:prstGeom prst="rect">
            <a:avLst/>
          </a:prstGeom>
          <a:noFill/>
        </p:spPr>
        <p:txBody>
          <a:bodyPr wrap="square" rtlCol="0">
            <a:spAutoFit/>
          </a:bodyPr>
          <a:lstStyle/>
          <a:p>
            <a:r>
              <a:rPr lang="de-DE" dirty="0">
                <a:solidFill>
                  <a:srgbClr val="0D2C5A"/>
                </a:solidFill>
              </a:rPr>
              <a:t>Das Kind</a:t>
            </a:r>
          </a:p>
          <a:p>
            <a:pPr marL="742950" lvl="1" indent="-285750">
              <a:buFont typeface="Arial" panose="020B0604020202020204" pitchFamily="34" charset="0"/>
              <a:buChar char="•"/>
            </a:pPr>
            <a:r>
              <a:rPr lang="de-DE" dirty="0">
                <a:solidFill>
                  <a:srgbClr val="0D2C5A"/>
                </a:solidFill>
              </a:rPr>
              <a:t>Kann bestimmte Gefühle und Gedanken bei anderen erkennen</a:t>
            </a:r>
          </a:p>
          <a:p>
            <a:pPr marL="742950" lvl="1" indent="-285750">
              <a:buFont typeface="Arial" panose="020B0604020202020204" pitchFamily="34" charset="0"/>
              <a:buChar char="•"/>
            </a:pPr>
            <a:r>
              <a:rPr lang="de-DE" dirty="0">
                <a:solidFill>
                  <a:srgbClr val="0D2C5A"/>
                </a:solidFill>
              </a:rPr>
              <a:t>Unterscheidet Perspektive anderer Personen noch nicht von der eigenen</a:t>
            </a:r>
          </a:p>
          <a:p>
            <a:pPr marL="742950" lvl="1" indent="-285750">
              <a:buFont typeface="Arial" panose="020B0604020202020204" pitchFamily="34" charset="0"/>
              <a:buChar char="•"/>
            </a:pPr>
            <a:r>
              <a:rPr lang="de-DE" dirty="0">
                <a:solidFill>
                  <a:srgbClr val="0D2C5A"/>
                </a:solidFill>
              </a:rPr>
              <a:t>Versteht nicht, dass andere Kinder Gefühle und Absichten anders wahrnehmen könnten als es selbst</a:t>
            </a:r>
          </a:p>
          <a:p>
            <a:pPr marL="742950" lvl="1" indent="-285750">
              <a:buFont typeface="Arial" panose="020B0604020202020204" pitchFamily="34" charset="0"/>
              <a:buChar char="•"/>
            </a:pPr>
            <a:r>
              <a:rPr lang="de-DE" dirty="0">
                <a:solidFill>
                  <a:srgbClr val="0D2C5A"/>
                </a:solidFill>
              </a:rPr>
              <a:t>Kann nicht deutlich zwischen physischen und psychischen Eigenschaften von Menschen unterscheiden</a:t>
            </a:r>
          </a:p>
          <a:p>
            <a:pPr marL="742950" lvl="1" indent="-285750">
              <a:buFont typeface="Arial" panose="020B0604020202020204" pitchFamily="34" charset="0"/>
              <a:buChar char="•"/>
            </a:pPr>
            <a:r>
              <a:rPr lang="de-DE" dirty="0">
                <a:solidFill>
                  <a:srgbClr val="0D2C5A"/>
                </a:solidFill>
              </a:rPr>
              <a:t>Verwechselt daher äußere Aspekte einer Handlung mit Gefühlen</a:t>
            </a:r>
          </a:p>
          <a:p>
            <a:pPr marL="742950" lvl="1" indent="-285750">
              <a:buFont typeface="Arial" panose="020B0604020202020204" pitchFamily="34" charset="0"/>
              <a:buChar char="•"/>
            </a:pPr>
            <a:r>
              <a:rPr lang="de-DE" dirty="0">
                <a:solidFill>
                  <a:srgbClr val="0D2C5A"/>
                </a:solidFill>
              </a:rPr>
              <a:t>Kann absichtliches und unabsichtliches Verhalten nicht deutlich voneinander unterscheiden</a:t>
            </a:r>
          </a:p>
        </p:txBody>
      </p:sp>
      <p:sp>
        <p:nvSpPr>
          <p:cNvPr id="10" name="Titel 2">
            <a:extLst>
              <a:ext uri="{FF2B5EF4-FFF2-40B4-BE49-F238E27FC236}">
                <a16:creationId xmlns:a16="http://schemas.microsoft.com/office/drawing/2014/main" id="{BED50D21-137C-4015-87B7-3689E8FCF519}"/>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271633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957A7-94E7-4EE1-91A0-F7546DC36D28}"/>
              </a:ext>
            </a:extLst>
          </p:cNvPr>
          <p:cNvSpPr>
            <a:spLocks noGrp="1"/>
          </p:cNvSpPr>
          <p:nvPr>
            <p:ph idx="1"/>
          </p:nvPr>
        </p:nvSpPr>
        <p:spPr>
          <a:xfrm>
            <a:off x="102234" y="1556792"/>
            <a:ext cx="8496944" cy="4116115"/>
          </a:xfrm>
        </p:spPr>
        <p:txBody>
          <a:bodyPr/>
          <a:lstStyle/>
          <a:p>
            <a:r>
              <a:rPr lang="de-DE" sz="2400" b="1" dirty="0">
                <a:solidFill>
                  <a:srgbClr val="0D2C5A"/>
                </a:solidFill>
                <a:latin typeface="+mn-lt"/>
              </a:rPr>
              <a:t>Soziale Perspektivübernahme von Selman 1984, S. 51</a:t>
            </a:r>
          </a:p>
          <a:p>
            <a:endParaRPr lang="de-DE" sz="2400" b="1" dirty="0">
              <a:solidFill>
                <a:srgbClr val="0D2C5A"/>
              </a:solidFill>
              <a:latin typeface="+mn-lt"/>
            </a:endParaRPr>
          </a:p>
          <a:p>
            <a:endParaRPr lang="de-DE" sz="2200" dirty="0">
              <a:solidFill>
                <a:srgbClr val="0D2C5A"/>
              </a:solidFill>
              <a:latin typeface="+mn-lt"/>
            </a:endParaRPr>
          </a:p>
        </p:txBody>
      </p:sp>
      <p:sp>
        <p:nvSpPr>
          <p:cNvPr id="4" name="Foliennummernplatzhalter 3">
            <a:extLst>
              <a:ext uri="{FF2B5EF4-FFF2-40B4-BE49-F238E27FC236}">
                <a16:creationId xmlns:a16="http://schemas.microsoft.com/office/drawing/2014/main" id="{49947294-4DA9-48C7-922F-78E5CB164253}"/>
              </a:ext>
            </a:extLst>
          </p:cNvPr>
          <p:cNvSpPr>
            <a:spLocks noGrp="1"/>
          </p:cNvSpPr>
          <p:nvPr>
            <p:ph type="sldNum" sz="quarter" idx="4"/>
          </p:nvPr>
        </p:nvSpPr>
        <p:spPr/>
        <p:txBody>
          <a:bodyPr/>
          <a:lstStyle/>
          <a:p>
            <a:fld id="{80820C91-F7CE-483F-AA17-44F7CB82C640}" type="slidenum">
              <a:rPr lang="de-DE" smtClean="0"/>
              <a:pPr/>
              <a:t>23</a:t>
            </a:fld>
            <a:endParaRPr lang="de-DE" dirty="0"/>
          </a:p>
        </p:txBody>
      </p:sp>
      <p:sp>
        <p:nvSpPr>
          <p:cNvPr id="5" name="Fußzeilenplatzhalter 4">
            <a:extLst>
              <a:ext uri="{FF2B5EF4-FFF2-40B4-BE49-F238E27FC236}">
                <a16:creationId xmlns:a16="http://schemas.microsoft.com/office/drawing/2014/main" id="{209D4440-EE44-45AC-8D21-D471AB50D14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6" name="Tabelle 6">
            <a:extLst>
              <a:ext uri="{FF2B5EF4-FFF2-40B4-BE49-F238E27FC236}">
                <a16:creationId xmlns:a16="http://schemas.microsoft.com/office/drawing/2014/main" id="{192872B9-80F6-4037-BCF6-7AF0C62241C7}"/>
              </a:ext>
            </a:extLst>
          </p:cNvPr>
          <p:cNvGraphicFramePr>
            <a:graphicFrameLocks noGrp="1"/>
          </p:cNvGraphicFramePr>
          <p:nvPr>
            <p:extLst/>
          </p:nvPr>
        </p:nvGraphicFramePr>
        <p:xfrm>
          <a:off x="179512" y="1988840"/>
          <a:ext cx="7632848" cy="1010920"/>
        </p:xfrm>
        <a:graphic>
          <a:graphicData uri="http://schemas.openxmlformats.org/drawingml/2006/table">
            <a:tbl>
              <a:tblPr firstRow="1" bandRow="1">
                <a:tableStyleId>{F5AB1C69-6EDB-4FF4-983F-18BD219EF322}</a:tableStyleId>
              </a:tblPr>
              <a:tblGrid>
                <a:gridCol w="3816424">
                  <a:extLst>
                    <a:ext uri="{9D8B030D-6E8A-4147-A177-3AD203B41FA5}">
                      <a16:colId xmlns:a16="http://schemas.microsoft.com/office/drawing/2014/main" val="934216500"/>
                    </a:ext>
                  </a:extLst>
                </a:gridCol>
                <a:gridCol w="3816424">
                  <a:extLst>
                    <a:ext uri="{9D8B030D-6E8A-4147-A177-3AD203B41FA5}">
                      <a16:colId xmlns:a16="http://schemas.microsoft.com/office/drawing/2014/main" val="2964281384"/>
                    </a:ext>
                  </a:extLst>
                </a:gridCol>
              </a:tblGrid>
              <a:tr h="370840">
                <a:tc>
                  <a:txBody>
                    <a:bodyPr/>
                    <a:lstStyle/>
                    <a:p>
                      <a:r>
                        <a:rPr lang="de-DE" dirty="0"/>
                        <a:t>Ungefähre Altersangabe</a:t>
                      </a:r>
                    </a:p>
                  </a:txBody>
                  <a:tcPr/>
                </a:tc>
                <a:tc>
                  <a:txBody>
                    <a:bodyPr/>
                    <a:lstStyle/>
                    <a:p>
                      <a:r>
                        <a:rPr lang="de-DE" dirty="0"/>
                        <a:t>Stadium</a:t>
                      </a:r>
                    </a:p>
                  </a:txBody>
                  <a:tcPr/>
                </a:tc>
                <a:extLst>
                  <a:ext uri="{0D108BD9-81ED-4DB2-BD59-A6C34878D82A}">
                    <a16:rowId xmlns:a16="http://schemas.microsoft.com/office/drawing/2014/main" val="1483598746"/>
                  </a:ext>
                </a:extLst>
              </a:tr>
              <a:tr h="370840">
                <a:tc>
                  <a:txBody>
                    <a:bodyPr/>
                    <a:lstStyle/>
                    <a:p>
                      <a:r>
                        <a:rPr lang="de-DE" dirty="0">
                          <a:solidFill>
                            <a:srgbClr val="0D2C5A"/>
                          </a:solidFill>
                        </a:rPr>
                        <a:t>Niveau 1</a:t>
                      </a:r>
                    </a:p>
                    <a:p>
                      <a:r>
                        <a:rPr lang="de-DE" dirty="0">
                          <a:solidFill>
                            <a:srgbClr val="0D2C5A"/>
                          </a:solidFill>
                        </a:rPr>
                        <a:t>4 bis 9 Jahre</a:t>
                      </a:r>
                    </a:p>
                  </a:txBody>
                  <a:tcPr/>
                </a:tc>
                <a:tc>
                  <a:txBody>
                    <a:bodyPr/>
                    <a:lstStyle/>
                    <a:p>
                      <a:r>
                        <a:rPr lang="de-DE" dirty="0">
                          <a:solidFill>
                            <a:srgbClr val="0D2C5A"/>
                          </a:solidFill>
                        </a:rPr>
                        <a:t>differenzierte und subjektive Perspektivübernahme</a:t>
                      </a:r>
                    </a:p>
                  </a:txBody>
                  <a:tcPr/>
                </a:tc>
                <a:extLst>
                  <a:ext uri="{0D108BD9-81ED-4DB2-BD59-A6C34878D82A}">
                    <a16:rowId xmlns:a16="http://schemas.microsoft.com/office/drawing/2014/main" val="3081352975"/>
                  </a:ext>
                </a:extLst>
              </a:tr>
            </a:tbl>
          </a:graphicData>
        </a:graphic>
      </p:graphicFrame>
      <p:sp>
        <p:nvSpPr>
          <p:cNvPr id="8" name="Textfeld 7">
            <a:extLst>
              <a:ext uri="{FF2B5EF4-FFF2-40B4-BE49-F238E27FC236}">
                <a16:creationId xmlns:a16="http://schemas.microsoft.com/office/drawing/2014/main" id="{13CC2990-D3C3-478B-80B1-41FC1193039D}"/>
              </a:ext>
            </a:extLst>
          </p:cNvPr>
          <p:cNvSpPr txBox="1"/>
          <p:nvPr/>
        </p:nvSpPr>
        <p:spPr>
          <a:xfrm>
            <a:off x="179512" y="3140968"/>
            <a:ext cx="7632848" cy="2308324"/>
          </a:xfrm>
          <a:prstGeom prst="rect">
            <a:avLst/>
          </a:prstGeom>
          <a:noFill/>
        </p:spPr>
        <p:txBody>
          <a:bodyPr wrap="square" rtlCol="0">
            <a:spAutoFit/>
          </a:bodyPr>
          <a:lstStyle/>
          <a:p>
            <a:r>
              <a:rPr lang="de-DE" dirty="0">
                <a:solidFill>
                  <a:srgbClr val="0D2C5A"/>
                </a:solidFill>
              </a:rPr>
              <a:t>Das Kind</a:t>
            </a:r>
          </a:p>
          <a:p>
            <a:pPr marL="742950" lvl="1" indent="-285750">
              <a:buFont typeface="Arial" panose="020B0604020202020204" pitchFamily="34" charset="0"/>
              <a:buChar char="•"/>
            </a:pPr>
            <a:r>
              <a:rPr lang="de-DE" dirty="0">
                <a:solidFill>
                  <a:srgbClr val="0D2C5A"/>
                </a:solidFill>
              </a:rPr>
              <a:t>kann Gedanken und Gefühle anderer Kinder von seinen eigenen unterscheiden</a:t>
            </a:r>
          </a:p>
          <a:p>
            <a:pPr marL="742950" lvl="1" indent="-285750">
              <a:buFont typeface="Arial" panose="020B0604020202020204" pitchFamily="34" charset="0"/>
              <a:buChar char="•"/>
            </a:pPr>
            <a:r>
              <a:rPr lang="de-DE" dirty="0">
                <a:solidFill>
                  <a:srgbClr val="0D2C5A"/>
                </a:solidFill>
              </a:rPr>
              <a:t>kann zwischen physischen und psychischen Merkmalen von Menschen differenzieren</a:t>
            </a:r>
          </a:p>
          <a:p>
            <a:pPr marL="742950" lvl="1" indent="-285750">
              <a:buFont typeface="Arial" panose="020B0604020202020204" pitchFamily="34" charset="0"/>
              <a:buChar char="•"/>
            </a:pPr>
            <a:r>
              <a:rPr lang="de-DE" dirty="0">
                <a:solidFill>
                  <a:srgbClr val="0D2C5A"/>
                </a:solidFill>
              </a:rPr>
              <a:t>kann beabsichtigte und unbeabsichtigte Handlungen voneinander unterscheiden</a:t>
            </a:r>
          </a:p>
          <a:p>
            <a:pPr marL="742950" lvl="1" indent="-285750">
              <a:buFont typeface="Arial" panose="020B0604020202020204" pitchFamily="34" charset="0"/>
              <a:buChar char="•"/>
            </a:pPr>
            <a:r>
              <a:rPr lang="de-DE" dirty="0">
                <a:solidFill>
                  <a:srgbClr val="0D2C5A"/>
                </a:solidFill>
              </a:rPr>
              <a:t>sieht Vorgänge wie Denken, Meinen und Fühlen jedoch als einheitlich   </a:t>
            </a:r>
          </a:p>
        </p:txBody>
      </p:sp>
      <p:sp>
        <p:nvSpPr>
          <p:cNvPr id="10" name="Titel 2">
            <a:extLst>
              <a:ext uri="{FF2B5EF4-FFF2-40B4-BE49-F238E27FC236}">
                <a16:creationId xmlns:a16="http://schemas.microsoft.com/office/drawing/2014/main" id="{DC24C7A9-B252-4311-91D3-6EBDFC33E744}"/>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375981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957A7-94E7-4EE1-91A0-F7546DC36D28}"/>
              </a:ext>
            </a:extLst>
          </p:cNvPr>
          <p:cNvSpPr>
            <a:spLocks noGrp="1"/>
          </p:cNvSpPr>
          <p:nvPr>
            <p:ph idx="1"/>
          </p:nvPr>
        </p:nvSpPr>
        <p:spPr>
          <a:xfrm>
            <a:off x="102234" y="1556792"/>
            <a:ext cx="8496944" cy="4116115"/>
          </a:xfrm>
        </p:spPr>
        <p:txBody>
          <a:bodyPr/>
          <a:lstStyle/>
          <a:p>
            <a:r>
              <a:rPr lang="de-DE" sz="2400" b="1" dirty="0">
                <a:solidFill>
                  <a:srgbClr val="0D2C5A"/>
                </a:solidFill>
                <a:latin typeface="+mn-lt"/>
              </a:rPr>
              <a:t>Soziale Perspektivübernahme von Selman 1984, S. 51</a:t>
            </a:r>
          </a:p>
          <a:p>
            <a:endParaRPr lang="de-DE" sz="2400" b="1" dirty="0">
              <a:solidFill>
                <a:srgbClr val="0D2C5A"/>
              </a:solidFill>
              <a:latin typeface="+mn-lt"/>
            </a:endParaRPr>
          </a:p>
          <a:p>
            <a:endParaRPr lang="de-DE" sz="2200" dirty="0">
              <a:solidFill>
                <a:srgbClr val="0D2C5A"/>
              </a:solidFill>
              <a:latin typeface="+mn-lt"/>
            </a:endParaRPr>
          </a:p>
        </p:txBody>
      </p:sp>
      <p:sp>
        <p:nvSpPr>
          <p:cNvPr id="4" name="Foliennummernplatzhalter 3">
            <a:extLst>
              <a:ext uri="{FF2B5EF4-FFF2-40B4-BE49-F238E27FC236}">
                <a16:creationId xmlns:a16="http://schemas.microsoft.com/office/drawing/2014/main" id="{49947294-4DA9-48C7-922F-78E5CB164253}"/>
              </a:ext>
            </a:extLst>
          </p:cNvPr>
          <p:cNvSpPr>
            <a:spLocks noGrp="1"/>
          </p:cNvSpPr>
          <p:nvPr>
            <p:ph type="sldNum" sz="quarter" idx="4"/>
          </p:nvPr>
        </p:nvSpPr>
        <p:spPr/>
        <p:txBody>
          <a:bodyPr/>
          <a:lstStyle/>
          <a:p>
            <a:fld id="{80820C91-F7CE-483F-AA17-44F7CB82C640}" type="slidenum">
              <a:rPr lang="de-DE" smtClean="0"/>
              <a:pPr/>
              <a:t>24</a:t>
            </a:fld>
            <a:endParaRPr lang="de-DE" dirty="0"/>
          </a:p>
        </p:txBody>
      </p:sp>
      <p:sp>
        <p:nvSpPr>
          <p:cNvPr id="5" name="Fußzeilenplatzhalter 4">
            <a:extLst>
              <a:ext uri="{FF2B5EF4-FFF2-40B4-BE49-F238E27FC236}">
                <a16:creationId xmlns:a16="http://schemas.microsoft.com/office/drawing/2014/main" id="{209D4440-EE44-45AC-8D21-D471AB50D14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6" name="Tabelle 6">
            <a:extLst>
              <a:ext uri="{FF2B5EF4-FFF2-40B4-BE49-F238E27FC236}">
                <a16:creationId xmlns:a16="http://schemas.microsoft.com/office/drawing/2014/main" id="{192872B9-80F6-4037-BCF6-7AF0C62241C7}"/>
              </a:ext>
            </a:extLst>
          </p:cNvPr>
          <p:cNvGraphicFramePr>
            <a:graphicFrameLocks noGrp="1"/>
          </p:cNvGraphicFramePr>
          <p:nvPr>
            <p:extLst/>
          </p:nvPr>
        </p:nvGraphicFramePr>
        <p:xfrm>
          <a:off x="179512" y="1988840"/>
          <a:ext cx="7632848" cy="1010920"/>
        </p:xfrm>
        <a:graphic>
          <a:graphicData uri="http://schemas.openxmlformats.org/drawingml/2006/table">
            <a:tbl>
              <a:tblPr firstRow="1" bandRow="1">
                <a:tableStyleId>{F5AB1C69-6EDB-4FF4-983F-18BD219EF322}</a:tableStyleId>
              </a:tblPr>
              <a:tblGrid>
                <a:gridCol w="3816424">
                  <a:extLst>
                    <a:ext uri="{9D8B030D-6E8A-4147-A177-3AD203B41FA5}">
                      <a16:colId xmlns:a16="http://schemas.microsoft.com/office/drawing/2014/main" val="934216500"/>
                    </a:ext>
                  </a:extLst>
                </a:gridCol>
                <a:gridCol w="3816424">
                  <a:extLst>
                    <a:ext uri="{9D8B030D-6E8A-4147-A177-3AD203B41FA5}">
                      <a16:colId xmlns:a16="http://schemas.microsoft.com/office/drawing/2014/main" val="2964281384"/>
                    </a:ext>
                  </a:extLst>
                </a:gridCol>
              </a:tblGrid>
              <a:tr h="370840">
                <a:tc>
                  <a:txBody>
                    <a:bodyPr/>
                    <a:lstStyle/>
                    <a:p>
                      <a:r>
                        <a:rPr lang="de-DE" dirty="0"/>
                        <a:t>Ungefähre Altersangabe</a:t>
                      </a:r>
                    </a:p>
                  </a:txBody>
                  <a:tcPr/>
                </a:tc>
                <a:tc>
                  <a:txBody>
                    <a:bodyPr/>
                    <a:lstStyle/>
                    <a:p>
                      <a:r>
                        <a:rPr lang="de-DE" dirty="0"/>
                        <a:t>Stadium</a:t>
                      </a:r>
                    </a:p>
                  </a:txBody>
                  <a:tcPr/>
                </a:tc>
                <a:extLst>
                  <a:ext uri="{0D108BD9-81ED-4DB2-BD59-A6C34878D82A}">
                    <a16:rowId xmlns:a16="http://schemas.microsoft.com/office/drawing/2014/main" val="1483598746"/>
                  </a:ext>
                </a:extLst>
              </a:tr>
              <a:tr h="370840">
                <a:tc>
                  <a:txBody>
                    <a:bodyPr/>
                    <a:lstStyle/>
                    <a:p>
                      <a:r>
                        <a:rPr lang="de-DE" dirty="0">
                          <a:solidFill>
                            <a:srgbClr val="0D2C5A"/>
                          </a:solidFill>
                        </a:rPr>
                        <a:t>Niveau 2</a:t>
                      </a:r>
                    </a:p>
                    <a:p>
                      <a:r>
                        <a:rPr lang="de-DE" dirty="0">
                          <a:solidFill>
                            <a:srgbClr val="0D2C5A"/>
                          </a:solidFill>
                        </a:rPr>
                        <a:t>6 bis 12 Jahre</a:t>
                      </a:r>
                    </a:p>
                  </a:txBody>
                  <a:tcPr/>
                </a:tc>
                <a:tc>
                  <a:txBody>
                    <a:bodyPr/>
                    <a:lstStyle/>
                    <a:p>
                      <a:r>
                        <a:rPr lang="de-DE" dirty="0">
                          <a:solidFill>
                            <a:srgbClr val="0D2C5A"/>
                          </a:solidFill>
                        </a:rPr>
                        <a:t>Selbstreflektierte/zweite Person- und reziproke Perspektivübernahme</a:t>
                      </a:r>
                    </a:p>
                  </a:txBody>
                  <a:tcPr/>
                </a:tc>
                <a:extLst>
                  <a:ext uri="{0D108BD9-81ED-4DB2-BD59-A6C34878D82A}">
                    <a16:rowId xmlns:a16="http://schemas.microsoft.com/office/drawing/2014/main" val="3081352975"/>
                  </a:ext>
                </a:extLst>
              </a:tr>
            </a:tbl>
          </a:graphicData>
        </a:graphic>
      </p:graphicFrame>
      <p:sp>
        <p:nvSpPr>
          <p:cNvPr id="8" name="Textfeld 7">
            <a:extLst>
              <a:ext uri="{FF2B5EF4-FFF2-40B4-BE49-F238E27FC236}">
                <a16:creationId xmlns:a16="http://schemas.microsoft.com/office/drawing/2014/main" id="{13CC2990-D3C3-478B-80B1-41FC1193039D}"/>
              </a:ext>
            </a:extLst>
          </p:cNvPr>
          <p:cNvSpPr txBox="1"/>
          <p:nvPr/>
        </p:nvSpPr>
        <p:spPr>
          <a:xfrm>
            <a:off x="179512" y="3140968"/>
            <a:ext cx="7632848" cy="2031325"/>
          </a:xfrm>
          <a:prstGeom prst="rect">
            <a:avLst/>
          </a:prstGeom>
          <a:noFill/>
        </p:spPr>
        <p:txBody>
          <a:bodyPr wrap="square" rtlCol="0">
            <a:spAutoFit/>
          </a:bodyPr>
          <a:lstStyle/>
          <a:p>
            <a:r>
              <a:rPr lang="de-DE" dirty="0">
                <a:solidFill>
                  <a:srgbClr val="0D2C5A"/>
                </a:solidFill>
              </a:rPr>
              <a:t>Das Kind</a:t>
            </a:r>
          </a:p>
          <a:p>
            <a:pPr marL="742950" lvl="1" indent="-285750">
              <a:buFont typeface="Arial" panose="020B0604020202020204" pitchFamily="34" charset="0"/>
              <a:buChar char="•"/>
            </a:pPr>
            <a:r>
              <a:rPr lang="de-DE" dirty="0">
                <a:solidFill>
                  <a:srgbClr val="0D2C5A"/>
                </a:solidFill>
              </a:rPr>
              <a:t>ist dazu fähig, eigene Gedanken und Gefühle zu reflektieren und sie aus der Perspektive der zweiten Person zu sehen</a:t>
            </a:r>
          </a:p>
          <a:p>
            <a:pPr marL="742950" lvl="1" indent="-285750">
              <a:buFont typeface="Arial" panose="020B0604020202020204" pitchFamily="34" charset="0"/>
              <a:buChar char="•"/>
            </a:pPr>
            <a:r>
              <a:rPr lang="de-DE" dirty="0">
                <a:solidFill>
                  <a:srgbClr val="0D2C5A"/>
                </a:solidFill>
              </a:rPr>
              <a:t>kann die Perspektiven anderer über seinen eigenen Gefühlszustand antizipieren</a:t>
            </a:r>
          </a:p>
          <a:p>
            <a:pPr marL="742950" lvl="1" indent="-285750">
              <a:buFont typeface="Arial" panose="020B0604020202020204" pitchFamily="34" charset="0"/>
              <a:buChar char="•"/>
            </a:pPr>
            <a:r>
              <a:rPr lang="de-DE" dirty="0">
                <a:solidFill>
                  <a:srgbClr val="0D2C5A"/>
                </a:solidFill>
              </a:rPr>
              <a:t>erkennt, dass diese Antizipation wiederum seine Wahrnehmung der anderen beeinflusst   </a:t>
            </a:r>
          </a:p>
        </p:txBody>
      </p:sp>
      <p:sp>
        <p:nvSpPr>
          <p:cNvPr id="10" name="Titel 2">
            <a:extLst>
              <a:ext uri="{FF2B5EF4-FFF2-40B4-BE49-F238E27FC236}">
                <a16:creationId xmlns:a16="http://schemas.microsoft.com/office/drawing/2014/main" id="{F3EF9729-7764-4D12-9BF9-86925BEA4AA0}"/>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26259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291DA5-E1A3-4A36-A499-3224209A12E7}"/>
              </a:ext>
            </a:extLst>
          </p:cNvPr>
          <p:cNvSpPr>
            <a:spLocks noGrp="1"/>
          </p:cNvSpPr>
          <p:nvPr>
            <p:ph idx="1"/>
          </p:nvPr>
        </p:nvSpPr>
        <p:spPr>
          <a:xfrm>
            <a:off x="584101" y="2204864"/>
            <a:ext cx="7975798" cy="3833879"/>
          </a:xfrm>
        </p:spPr>
        <p:txBody>
          <a:bodyPr>
            <a:normAutofit/>
          </a:bodyPr>
          <a:lstStyle/>
          <a:p>
            <a:pPr>
              <a:buFont typeface="Arial" panose="020B0604020202020204" pitchFamily="34" charset="0"/>
              <a:buChar char="•"/>
            </a:pPr>
            <a:r>
              <a:rPr lang="de-DE" sz="2200" dirty="0">
                <a:solidFill>
                  <a:srgbClr val="0D2C5A"/>
                </a:solidFill>
                <a:latin typeface="+mn-lt"/>
              </a:rPr>
              <a:t>gewollte Fokussierung der Aufmerksamkeit auf ein Thema</a:t>
            </a:r>
          </a:p>
          <a:p>
            <a:pPr>
              <a:buFont typeface="Arial" panose="020B0604020202020204" pitchFamily="34" charset="0"/>
              <a:buChar char="•"/>
            </a:pPr>
            <a:r>
              <a:rPr lang="de-DE" sz="2200" dirty="0">
                <a:solidFill>
                  <a:srgbClr val="0D2C5A"/>
                </a:solidFill>
                <a:latin typeface="+mn-lt"/>
              </a:rPr>
              <a:t>Je besser oder höher die Konzentrationsfähigkeit ist, desto länger ist ein Mensch in der Lage, sich auf dieses Ziel zu fokussieren</a:t>
            </a:r>
          </a:p>
          <a:p>
            <a:pPr>
              <a:buFont typeface="Arial" panose="020B0604020202020204" pitchFamily="34" charset="0"/>
              <a:buChar char="•"/>
            </a:pPr>
            <a:r>
              <a:rPr lang="de-DE" sz="2200" dirty="0">
                <a:solidFill>
                  <a:srgbClr val="0D2C5A"/>
                </a:solidFill>
                <a:latin typeface="+mn-lt"/>
              </a:rPr>
              <a:t>bei Kindern: hält im Durchschnitt etwa doppelt so viele Minuten an, wie das Kindesalter in Jahren zählt</a:t>
            </a:r>
          </a:p>
        </p:txBody>
      </p:sp>
      <p:sp>
        <p:nvSpPr>
          <p:cNvPr id="4" name="Foliennummernplatzhalter 3">
            <a:extLst>
              <a:ext uri="{FF2B5EF4-FFF2-40B4-BE49-F238E27FC236}">
                <a16:creationId xmlns:a16="http://schemas.microsoft.com/office/drawing/2014/main" id="{CB49D3B8-FF5C-495A-B598-B855E5B35FB3}"/>
              </a:ext>
            </a:extLst>
          </p:cNvPr>
          <p:cNvSpPr>
            <a:spLocks noGrp="1"/>
          </p:cNvSpPr>
          <p:nvPr>
            <p:ph type="sldNum" sz="quarter" idx="4"/>
          </p:nvPr>
        </p:nvSpPr>
        <p:spPr/>
        <p:txBody>
          <a:bodyPr/>
          <a:lstStyle/>
          <a:p>
            <a:fld id="{80820C91-F7CE-483F-AA17-44F7CB82C640}" type="slidenum">
              <a:rPr lang="de-DE" smtClean="0"/>
              <a:pPr/>
              <a:t>25</a:t>
            </a:fld>
            <a:endParaRPr lang="de-DE" dirty="0"/>
          </a:p>
        </p:txBody>
      </p:sp>
      <p:sp>
        <p:nvSpPr>
          <p:cNvPr id="5" name="Fußzeilenplatzhalter 4">
            <a:extLst>
              <a:ext uri="{FF2B5EF4-FFF2-40B4-BE49-F238E27FC236}">
                <a16:creationId xmlns:a16="http://schemas.microsoft.com/office/drawing/2014/main" id="{AA512A15-B0EC-412B-AB0D-C1362D516D6A}"/>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11" name="Tabelle 10">
            <a:extLst>
              <a:ext uri="{FF2B5EF4-FFF2-40B4-BE49-F238E27FC236}">
                <a16:creationId xmlns:a16="http://schemas.microsoft.com/office/drawing/2014/main" id="{6BE08AC0-1ACB-40A4-B98B-145A89E3198E}"/>
              </a:ext>
            </a:extLst>
          </p:cNvPr>
          <p:cNvGraphicFramePr>
            <a:graphicFrameLocks noGrp="1"/>
          </p:cNvGraphicFramePr>
          <p:nvPr>
            <p:extLst>
              <p:ext uri="{D42A27DB-BD31-4B8C-83A1-F6EECF244321}">
                <p14:modId xmlns:p14="http://schemas.microsoft.com/office/powerpoint/2010/main" val="1906751959"/>
              </p:ext>
            </p:extLst>
          </p:nvPr>
        </p:nvGraphicFramePr>
        <p:xfrm>
          <a:off x="1489942" y="4297328"/>
          <a:ext cx="6164115" cy="1806824"/>
        </p:xfrm>
        <a:graphic>
          <a:graphicData uri="http://schemas.openxmlformats.org/drawingml/2006/table">
            <a:tbl>
              <a:tblPr>
                <a:tableStyleId>{8799B23B-EC83-4686-B30A-512413B5E67A}</a:tableStyleId>
              </a:tblPr>
              <a:tblGrid>
                <a:gridCol w="1426878">
                  <a:extLst>
                    <a:ext uri="{9D8B030D-6E8A-4147-A177-3AD203B41FA5}">
                      <a16:colId xmlns:a16="http://schemas.microsoft.com/office/drawing/2014/main" val="4188553800"/>
                    </a:ext>
                  </a:extLst>
                </a:gridCol>
                <a:gridCol w="4737237">
                  <a:extLst>
                    <a:ext uri="{9D8B030D-6E8A-4147-A177-3AD203B41FA5}">
                      <a16:colId xmlns:a16="http://schemas.microsoft.com/office/drawing/2014/main" val="2457303884"/>
                    </a:ext>
                  </a:extLst>
                </a:gridCol>
              </a:tblGrid>
              <a:tr h="366824">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Alter in Jahren </a:t>
                      </a:r>
                      <a:endParaRPr kumimoji="0" lang="de-DE" altLang="de-DE" sz="1600" b="0" i="0" u="none" strike="noStrike" cap="none" normalizeH="0" baseline="0" dirty="0">
                        <a:ln>
                          <a:noFill/>
                        </a:ln>
                        <a:solidFill>
                          <a:srgbClr val="0D2C5A"/>
                        </a:solidFill>
                        <a:effectLst/>
                        <a:latin typeface="+mn-lt"/>
                      </a:endParaRPr>
                    </a:p>
                  </a:txBody>
                  <a:tcPr horzOverflow="overflow">
                    <a:solidFill>
                      <a:schemeClr val="accent3">
                        <a:lumMod val="40000"/>
                        <a:lumOff val="60000"/>
                      </a:schemeClr>
                    </a:solidFill>
                  </a:tcPr>
                </a:tc>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Dauer der Konzentration im durchschnitt</a:t>
                      </a:r>
                      <a:endParaRPr kumimoji="0" lang="de-DE" altLang="de-DE" sz="1600" b="0" i="0" u="none" strike="noStrike" cap="none" normalizeH="0" baseline="0" dirty="0">
                        <a:ln>
                          <a:noFill/>
                        </a:ln>
                        <a:solidFill>
                          <a:srgbClr val="0D2C5A"/>
                        </a:solidFill>
                        <a:effectLst/>
                        <a:latin typeface="+mn-lt"/>
                      </a:endParaRPr>
                    </a:p>
                  </a:txBody>
                  <a:tcPr horzOverflow="overflow">
                    <a:solidFill>
                      <a:schemeClr val="accent3">
                        <a:lumMod val="40000"/>
                        <a:lumOff val="60000"/>
                      </a:schemeClr>
                    </a:solidFill>
                  </a:tcPr>
                </a:tc>
                <a:extLst>
                  <a:ext uri="{0D108BD9-81ED-4DB2-BD59-A6C34878D82A}">
                    <a16:rowId xmlns:a16="http://schemas.microsoft.com/office/drawing/2014/main" val="3708735307"/>
                  </a:ext>
                </a:extLst>
              </a:tr>
              <a:tr h="360000">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5 bis 7</a:t>
                      </a:r>
                      <a:endParaRPr kumimoji="0" lang="de-DE" altLang="de-DE" sz="1600" b="0" i="0" u="none" strike="noStrike" cap="none" normalizeH="0" baseline="0" dirty="0">
                        <a:ln>
                          <a:noFill/>
                        </a:ln>
                        <a:solidFill>
                          <a:srgbClr val="0D2C5A"/>
                        </a:solidFill>
                        <a:effectLst/>
                        <a:latin typeface="+mn-lt"/>
                      </a:endParaRPr>
                    </a:p>
                  </a:txBody>
                  <a:tcPr horzOverflow="overflow"/>
                </a:tc>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bis 15 Minuten</a:t>
                      </a:r>
                      <a:endParaRPr kumimoji="0" lang="de-DE" altLang="de-DE" sz="1600" b="0" i="0" u="none" strike="noStrike" cap="none" normalizeH="0" baseline="0" dirty="0">
                        <a:ln>
                          <a:noFill/>
                        </a:ln>
                        <a:solidFill>
                          <a:srgbClr val="0D2C5A"/>
                        </a:solidFill>
                        <a:effectLst/>
                        <a:latin typeface="+mn-lt"/>
                      </a:endParaRPr>
                    </a:p>
                  </a:txBody>
                  <a:tcPr horzOverflow="overflow"/>
                </a:tc>
                <a:extLst>
                  <a:ext uri="{0D108BD9-81ED-4DB2-BD59-A6C34878D82A}">
                    <a16:rowId xmlns:a16="http://schemas.microsoft.com/office/drawing/2014/main" val="449152669"/>
                  </a:ext>
                </a:extLst>
              </a:tr>
              <a:tr h="360000">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7 bis 10</a:t>
                      </a:r>
                      <a:endParaRPr kumimoji="0" lang="de-DE" altLang="de-DE" sz="1600" b="0" i="0" u="none" strike="noStrike" cap="none" normalizeH="0" baseline="0" dirty="0">
                        <a:ln>
                          <a:noFill/>
                        </a:ln>
                        <a:solidFill>
                          <a:srgbClr val="0D2C5A"/>
                        </a:solidFill>
                        <a:effectLst/>
                        <a:latin typeface="+mn-lt"/>
                      </a:endParaRPr>
                    </a:p>
                  </a:txBody>
                  <a:tcPr horzOverflow="overflow">
                    <a:solidFill>
                      <a:schemeClr val="accent3">
                        <a:lumMod val="20000"/>
                        <a:lumOff val="80000"/>
                      </a:schemeClr>
                    </a:solidFill>
                  </a:tcPr>
                </a:tc>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bis 20 Minuten</a:t>
                      </a:r>
                      <a:endParaRPr kumimoji="0" lang="de-DE" altLang="de-DE" sz="1600" b="0" i="0" u="none" strike="noStrike" cap="none" normalizeH="0" baseline="0" dirty="0">
                        <a:ln>
                          <a:noFill/>
                        </a:ln>
                        <a:solidFill>
                          <a:srgbClr val="0D2C5A"/>
                        </a:solidFill>
                        <a:effectLst/>
                        <a:latin typeface="+mn-lt"/>
                      </a:endParaRPr>
                    </a:p>
                  </a:txBody>
                  <a:tcPr horzOverflow="overflow">
                    <a:solidFill>
                      <a:schemeClr val="accent3">
                        <a:lumMod val="20000"/>
                        <a:lumOff val="80000"/>
                      </a:schemeClr>
                    </a:solidFill>
                  </a:tcPr>
                </a:tc>
                <a:extLst>
                  <a:ext uri="{0D108BD9-81ED-4DB2-BD59-A6C34878D82A}">
                    <a16:rowId xmlns:a16="http://schemas.microsoft.com/office/drawing/2014/main" val="1376606002"/>
                  </a:ext>
                </a:extLst>
              </a:tr>
              <a:tr h="360000">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a:ln>
                            <a:noFill/>
                          </a:ln>
                          <a:solidFill>
                            <a:srgbClr val="0D2C5A"/>
                          </a:solidFill>
                          <a:effectLst/>
                        </a:rPr>
                        <a:t>10 bis 12</a:t>
                      </a:r>
                      <a:endParaRPr kumimoji="0" lang="de-DE" altLang="de-DE" sz="1600" b="0" i="0" u="none" strike="noStrike" cap="none" normalizeH="0" baseline="0">
                        <a:ln>
                          <a:noFill/>
                        </a:ln>
                        <a:solidFill>
                          <a:srgbClr val="0D2C5A"/>
                        </a:solidFill>
                        <a:effectLst/>
                        <a:latin typeface="+mn-lt"/>
                      </a:endParaRPr>
                    </a:p>
                  </a:txBody>
                  <a:tcPr horzOverflow="overflow"/>
                </a:tc>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bis 25 Minuten</a:t>
                      </a:r>
                      <a:endParaRPr kumimoji="0" lang="de-DE" altLang="de-DE" sz="1600" b="0" i="0" u="none" strike="noStrike" cap="none" normalizeH="0" baseline="0" dirty="0">
                        <a:ln>
                          <a:noFill/>
                        </a:ln>
                        <a:solidFill>
                          <a:srgbClr val="0D2C5A"/>
                        </a:solidFill>
                        <a:effectLst/>
                        <a:latin typeface="+mn-lt"/>
                      </a:endParaRPr>
                    </a:p>
                  </a:txBody>
                  <a:tcPr horzOverflow="overflow"/>
                </a:tc>
                <a:extLst>
                  <a:ext uri="{0D108BD9-81ED-4DB2-BD59-A6C34878D82A}">
                    <a16:rowId xmlns:a16="http://schemas.microsoft.com/office/drawing/2014/main" val="1201792858"/>
                  </a:ext>
                </a:extLst>
              </a:tr>
              <a:tr h="360000">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12 bis 16</a:t>
                      </a:r>
                      <a:endParaRPr kumimoji="0" lang="de-DE" altLang="de-DE" sz="1600" b="0" i="0" u="none" strike="noStrike" cap="none" normalizeH="0" baseline="0" dirty="0">
                        <a:ln>
                          <a:noFill/>
                        </a:ln>
                        <a:solidFill>
                          <a:srgbClr val="0D2C5A"/>
                        </a:solidFill>
                        <a:effectLst/>
                        <a:latin typeface="+mn-lt"/>
                      </a:endParaRPr>
                    </a:p>
                  </a:txBody>
                  <a:tcPr horzOverflow="overflow"/>
                </a:tc>
                <a:tc>
                  <a:txBody>
                    <a:bodyPr/>
                    <a:lstStyle>
                      <a:lvl1pPr>
                        <a:spcBef>
                          <a:spcPct val="20000"/>
                        </a:spcBef>
                        <a:buClr>
                          <a:schemeClr val="accent2"/>
                        </a:buClr>
                        <a:buFont typeface="Wingdings" panose="05000000000000000000" pitchFamily="2" charset="2"/>
                        <a:defRPr sz="2800">
                          <a:solidFill>
                            <a:schemeClr val="tx1"/>
                          </a:solidFill>
                          <a:latin typeface="Kabel Ult BT" pitchFamily="34" charset="0"/>
                        </a:defRPr>
                      </a:lvl1pPr>
                      <a:lvl2pPr>
                        <a:spcBef>
                          <a:spcPct val="20000"/>
                        </a:spcBef>
                        <a:buClr>
                          <a:schemeClr val="accent2"/>
                        </a:buClr>
                        <a:buSzPct val="55000"/>
                        <a:buFont typeface="Wingdings" panose="05000000000000000000" pitchFamily="2" charset="2"/>
                        <a:defRPr sz="2400">
                          <a:solidFill>
                            <a:schemeClr val="tx1"/>
                          </a:solidFill>
                          <a:latin typeface="Kabel Ult BT" pitchFamily="34" charset="0"/>
                        </a:defRPr>
                      </a:lvl2pPr>
                      <a:lvl3pPr marL="857250">
                        <a:spcBef>
                          <a:spcPct val="20000"/>
                        </a:spcBef>
                        <a:buClr>
                          <a:schemeClr val="accent2"/>
                        </a:buClr>
                        <a:buSzPct val="65000"/>
                        <a:buFont typeface="Wingdings" panose="05000000000000000000" pitchFamily="2" charset="2"/>
                        <a:defRPr sz="2000">
                          <a:solidFill>
                            <a:schemeClr val="tx1"/>
                          </a:solidFill>
                          <a:latin typeface="Kabel Ult BT" pitchFamily="34" charset="0"/>
                        </a:defRPr>
                      </a:lvl3pPr>
                      <a:lvl4pPr marL="1200150">
                        <a:spcBef>
                          <a:spcPct val="20000"/>
                        </a:spcBef>
                        <a:buClr>
                          <a:schemeClr val="accent2"/>
                        </a:buClr>
                        <a:buSzPct val="85000"/>
                        <a:buFont typeface="Wingdings" panose="05000000000000000000" pitchFamily="2" charset="2"/>
                        <a:defRPr>
                          <a:solidFill>
                            <a:schemeClr val="tx1"/>
                          </a:solidFill>
                          <a:latin typeface="Kabel Ult BT" pitchFamily="34"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Kabel Ult BT" pitchFamily="34"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Kabel Ult BT"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altLang="de-DE" sz="1600" b="0" u="none" strike="noStrike" cap="none" normalizeH="0" baseline="0" dirty="0">
                          <a:ln>
                            <a:noFill/>
                          </a:ln>
                          <a:solidFill>
                            <a:srgbClr val="0D2C5A"/>
                          </a:solidFill>
                          <a:effectLst/>
                        </a:rPr>
                        <a:t>etwa 30 Minuten</a:t>
                      </a:r>
                      <a:endParaRPr kumimoji="0" lang="de-DE" altLang="de-DE" sz="1600" b="0" i="0" u="none" strike="noStrike" cap="none" normalizeH="0" baseline="0" dirty="0">
                        <a:ln>
                          <a:noFill/>
                        </a:ln>
                        <a:solidFill>
                          <a:srgbClr val="0D2C5A"/>
                        </a:solidFill>
                        <a:effectLst/>
                        <a:latin typeface="+mn-lt"/>
                      </a:endParaRPr>
                    </a:p>
                  </a:txBody>
                  <a:tcPr horzOverflow="overflow"/>
                </a:tc>
                <a:extLst>
                  <a:ext uri="{0D108BD9-81ED-4DB2-BD59-A6C34878D82A}">
                    <a16:rowId xmlns:a16="http://schemas.microsoft.com/office/drawing/2014/main" val="833633450"/>
                  </a:ext>
                </a:extLst>
              </a:tr>
            </a:tbl>
          </a:graphicData>
        </a:graphic>
      </p:graphicFrame>
      <p:sp>
        <p:nvSpPr>
          <p:cNvPr id="6" name="Titel 1">
            <a:extLst>
              <a:ext uri="{FF2B5EF4-FFF2-40B4-BE49-F238E27FC236}">
                <a16:creationId xmlns:a16="http://schemas.microsoft.com/office/drawing/2014/main" id="{2868170A-FEDA-AE6F-E17A-83A9CBAC85B0}"/>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Konzentrationsfähigkeit</a:t>
            </a:r>
          </a:p>
        </p:txBody>
      </p:sp>
      <p:sp>
        <p:nvSpPr>
          <p:cNvPr id="9" name="Titel 2">
            <a:extLst>
              <a:ext uri="{FF2B5EF4-FFF2-40B4-BE49-F238E27FC236}">
                <a16:creationId xmlns:a16="http://schemas.microsoft.com/office/drawing/2014/main" id="{456A81C8-DAE9-4D34-99AB-B3FB1024B3B1}"/>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48347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FE87D42-D65D-4948-AAE2-EA2E4D302FE0}"/>
              </a:ext>
            </a:extLst>
          </p:cNvPr>
          <p:cNvSpPr>
            <a:spLocks noGrp="1"/>
          </p:cNvSpPr>
          <p:nvPr>
            <p:ph type="sldNum" sz="quarter" idx="4"/>
          </p:nvPr>
        </p:nvSpPr>
        <p:spPr/>
        <p:txBody>
          <a:bodyPr/>
          <a:lstStyle/>
          <a:p>
            <a:fld id="{80820C91-F7CE-483F-AA17-44F7CB82C640}" type="slidenum">
              <a:rPr lang="de-DE" smtClean="0"/>
              <a:pPr/>
              <a:t>26</a:t>
            </a:fld>
            <a:endParaRPr lang="de-DE" dirty="0"/>
          </a:p>
        </p:txBody>
      </p:sp>
      <p:sp>
        <p:nvSpPr>
          <p:cNvPr id="5" name="Fußzeilenplatzhalter 4">
            <a:extLst>
              <a:ext uri="{FF2B5EF4-FFF2-40B4-BE49-F238E27FC236}">
                <a16:creationId xmlns:a16="http://schemas.microsoft.com/office/drawing/2014/main" id="{FB00F541-07FC-4C15-8346-EB535AC6085A}"/>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9" name="Titel 1">
            <a:extLst>
              <a:ext uri="{FF2B5EF4-FFF2-40B4-BE49-F238E27FC236}">
                <a16:creationId xmlns:a16="http://schemas.microsoft.com/office/drawing/2014/main" id="{B8B2374F-3D8C-4EB0-8974-46639406BB3B}"/>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Sonderpädagogischer Förderbedarf</a:t>
            </a:r>
          </a:p>
        </p:txBody>
      </p:sp>
      <p:sp>
        <p:nvSpPr>
          <p:cNvPr id="8" name="Titel 2">
            <a:extLst>
              <a:ext uri="{FF2B5EF4-FFF2-40B4-BE49-F238E27FC236}">
                <a16:creationId xmlns:a16="http://schemas.microsoft.com/office/drawing/2014/main" id="{03BBACFF-4410-46B3-9A77-81A2949CF882}"/>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pic>
        <p:nvPicPr>
          <p:cNvPr id="10" name="Inhaltsplatzhalter 9">
            <a:extLst>
              <a:ext uri="{FF2B5EF4-FFF2-40B4-BE49-F238E27FC236}">
                <a16:creationId xmlns:a16="http://schemas.microsoft.com/office/drawing/2014/main" id="{E5100236-33E6-4ED8-98E8-BB08D319C959}"/>
              </a:ext>
            </a:extLst>
          </p:cNvPr>
          <p:cNvPicPr>
            <a:picLocks noGrp="1" noChangeAspect="1"/>
          </p:cNvPicPr>
          <p:nvPr>
            <p:ph idx="1"/>
          </p:nvPr>
        </p:nvPicPr>
        <p:blipFill rotWithShape="1">
          <a:blip r:embed="rId2"/>
          <a:srcRect b="14729"/>
          <a:stretch/>
        </p:blipFill>
        <p:spPr>
          <a:xfrm>
            <a:off x="912651" y="2061622"/>
            <a:ext cx="6827701" cy="4349067"/>
          </a:xfrm>
          <a:prstGeom prst="rect">
            <a:avLst/>
          </a:prstGeom>
        </p:spPr>
      </p:pic>
      <p:pic>
        <p:nvPicPr>
          <p:cNvPr id="11" name="Inhaltsplatzhalter 9">
            <a:extLst>
              <a:ext uri="{FF2B5EF4-FFF2-40B4-BE49-F238E27FC236}">
                <a16:creationId xmlns:a16="http://schemas.microsoft.com/office/drawing/2014/main" id="{E04FDF1B-3E33-4C1E-A514-B95D1C2F1129}"/>
              </a:ext>
            </a:extLst>
          </p:cNvPr>
          <p:cNvPicPr>
            <a:picLocks noChangeAspect="1"/>
          </p:cNvPicPr>
          <p:nvPr/>
        </p:nvPicPr>
        <p:blipFill rotWithShape="1">
          <a:blip r:embed="rId2"/>
          <a:srcRect t="86883"/>
          <a:stretch/>
        </p:blipFill>
        <p:spPr>
          <a:xfrm rot="16200000">
            <a:off x="5760389" y="4023086"/>
            <a:ext cx="4349067" cy="426138"/>
          </a:xfrm>
          <a:prstGeom prst="rect">
            <a:avLst/>
          </a:prstGeom>
        </p:spPr>
      </p:pic>
    </p:spTree>
    <p:extLst>
      <p:ext uri="{BB962C8B-B14F-4D97-AF65-F5344CB8AC3E}">
        <p14:creationId xmlns:p14="http://schemas.microsoft.com/office/powerpoint/2010/main" val="4245007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291DA5-E1A3-4A36-A499-3224209A12E7}"/>
              </a:ext>
            </a:extLst>
          </p:cNvPr>
          <p:cNvSpPr>
            <a:spLocks noGrp="1"/>
          </p:cNvSpPr>
          <p:nvPr>
            <p:ph idx="1"/>
          </p:nvPr>
        </p:nvSpPr>
        <p:spPr>
          <a:xfrm>
            <a:off x="584101" y="1844824"/>
            <a:ext cx="7975798" cy="4464496"/>
          </a:xfrm>
        </p:spPr>
        <p:txBody>
          <a:bodyPr>
            <a:normAutofit lnSpcReduction="10000"/>
          </a:bodyPr>
          <a:lstStyle/>
          <a:p>
            <a:pPr>
              <a:spcAft>
                <a:spcPts val="600"/>
              </a:spcAft>
            </a:pPr>
            <a:r>
              <a:rPr lang="de-DE" sz="2200" u="sng" dirty="0">
                <a:solidFill>
                  <a:srgbClr val="0D2C5A"/>
                </a:solidFill>
                <a:latin typeface="+mn-lt"/>
              </a:rPr>
              <a:t>Konsequenzen für Ihre Veranstaltungen:</a:t>
            </a:r>
          </a:p>
          <a:p>
            <a:r>
              <a:rPr lang="de-DE" sz="2200" b="1" dirty="0">
                <a:solidFill>
                  <a:srgbClr val="0D2C5A"/>
                </a:solidFill>
                <a:latin typeface="+mn-lt"/>
              </a:rPr>
              <a:t>Bis ca. 10. Lebensjahr</a:t>
            </a:r>
          </a:p>
          <a:p>
            <a:pPr>
              <a:buFont typeface="Arial" panose="020B0604020202020204" pitchFamily="34" charset="0"/>
              <a:buChar char="•"/>
            </a:pPr>
            <a:r>
              <a:rPr lang="de-DE" sz="2200" dirty="0">
                <a:solidFill>
                  <a:srgbClr val="0D2C5A"/>
                </a:solidFill>
                <a:latin typeface="+mn-lt"/>
              </a:rPr>
              <a:t>Kein abstraktes Denken</a:t>
            </a:r>
          </a:p>
          <a:p>
            <a:pPr>
              <a:buFont typeface="Arial" panose="020B0604020202020204" pitchFamily="34" charset="0"/>
              <a:buChar char="•"/>
            </a:pPr>
            <a:r>
              <a:rPr lang="de-DE" sz="2200" dirty="0">
                <a:solidFill>
                  <a:srgbClr val="0D2C5A"/>
                </a:solidFill>
                <a:latin typeface="+mn-lt"/>
              </a:rPr>
              <a:t>Denken ist auf konkret beobachtbare Inhalte bezogen</a:t>
            </a:r>
          </a:p>
          <a:p>
            <a:pPr lvl="1">
              <a:buFont typeface="Wingdings" panose="05000000000000000000" pitchFamily="2" charset="2"/>
              <a:buChar char="Ø"/>
            </a:pPr>
            <a:r>
              <a:rPr lang="de-DE" sz="2200" dirty="0">
                <a:solidFill>
                  <a:srgbClr val="0D2C5A"/>
                </a:solidFill>
              </a:rPr>
              <a:t>Beobachtung</a:t>
            </a:r>
          </a:p>
          <a:p>
            <a:pPr lvl="1">
              <a:buFont typeface="Wingdings" panose="05000000000000000000" pitchFamily="2" charset="2"/>
              <a:buChar char="Ø"/>
            </a:pPr>
            <a:r>
              <a:rPr lang="de-DE" sz="2200" dirty="0">
                <a:solidFill>
                  <a:srgbClr val="0D2C5A"/>
                </a:solidFill>
              </a:rPr>
              <a:t>Modell zum Veranschaulichen abstrakter Sachverhalte</a:t>
            </a:r>
          </a:p>
          <a:p>
            <a:pPr lvl="1">
              <a:spcAft>
                <a:spcPts val="600"/>
              </a:spcAft>
              <a:buFont typeface="Wingdings" panose="05000000000000000000" pitchFamily="2" charset="2"/>
              <a:buChar char="Ø"/>
            </a:pPr>
            <a:r>
              <a:rPr lang="de-DE" sz="2200" dirty="0">
                <a:solidFill>
                  <a:srgbClr val="0D2C5A"/>
                </a:solidFill>
              </a:rPr>
              <a:t>Filme zur Repräsentation des Abstrakten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200" b="1" i="0" u="none" strike="noStrike" kern="1200" cap="none" spc="0" normalizeH="0" baseline="0" noProof="0" dirty="0">
                <a:ln>
                  <a:noFill/>
                </a:ln>
                <a:solidFill>
                  <a:srgbClr val="0D2C5A"/>
                </a:solidFill>
                <a:effectLst/>
                <a:uLnTx/>
                <a:uFillTx/>
                <a:latin typeface="+mn-lt"/>
                <a:ea typeface="Verdana" pitchFamily="34" charset="0"/>
              </a:rPr>
              <a:t>Ab ca. 10./11. Lebensjahr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0D2C5A"/>
                </a:solidFill>
                <a:effectLst/>
                <a:uLnTx/>
                <a:uFillTx/>
                <a:latin typeface="+mn-lt"/>
                <a:ea typeface="Verdana" pitchFamily="34" charset="0"/>
              </a:rPr>
              <a:t>Hypothetisches und formal-logisches Denken</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0D2C5A"/>
                </a:solidFill>
                <a:effectLst/>
                <a:uLnTx/>
                <a:uFillTx/>
                <a:latin typeface="+mn-lt"/>
                <a:ea typeface="Verdana" pitchFamily="34" charset="0"/>
              </a:rPr>
              <a:t>bilden systematischer Hypothesen</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de-DE" sz="2200" b="0" i="0" u="none" strike="noStrike" kern="1200" cap="none" spc="0" normalizeH="0" baseline="0" noProof="0" dirty="0">
                <a:ln>
                  <a:noFill/>
                </a:ln>
                <a:solidFill>
                  <a:srgbClr val="0D2C5A"/>
                </a:solidFill>
                <a:effectLst/>
                <a:uLnTx/>
                <a:uFillTx/>
                <a:latin typeface="+mn-lt"/>
                <a:ea typeface="Verdana" pitchFamily="34" charset="0"/>
              </a:rPr>
              <a:t>Experimente sind nun möglich</a:t>
            </a:r>
          </a:p>
          <a:p>
            <a:pPr marL="57150" indent="0"/>
            <a:endParaRPr lang="de-DE" sz="2200" dirty="0">
              <a:solidFill>
                <a:srgbClr val="0D2C5A"/>
              </a:solidFill>
              <a:latin typeface="+mn-lt"/>
            </a:endParaRPr>
          </a:p>
        </p:txBody>
      </p:sp>
      <p:sp>
        <p:nvSpPr>
          <p:cNvPr id="4" name="Foliennummernplatzhalter 3">
            <a:extLst>
              <a:ext uri="{FF2B5EF4-FFF2-40B4-BE49-F238E27FC236}">
                <a16:creationId xmlns:a16="http://schemas.microsoft.com/office/drawing/2014/main" id="{CB49D3B8-FF5C-495A-B598-B855E5B35FB3}"/>
              </a:ext>
            </a:extLst>
          </p:cNvPr>
          <p:cNvSpPr>
            <a:spLocks noGrp="1"/>
          </p:cNvSpPr>
          <p:nvPr>
            <p:ph type="sldNum" sz="quarter" idx="4"/>
          </p:nvPr>
        </p:nvSpPr>
        <p:spPr/>
        <p:txBody>
          <a:bodyPr/>
          <a:lstStyle/>
          <a:p>
            <a:fld id="{80820C91-F7CE-483F-AA17-44F7CB82C640}" type="slidenum">
              <a:rPr lang="de-DE" smtClean="0"/>
              <a:pPr/>
              <a:t>27</a:t>
            </a:fld>
            <a:endParaRPr lang="de-DE" dirty="0"/>
          </a:p>
        </p:txBody>
      </p:sp>
      <p:sp>
        <p:nvSpPr>
          <p:cNvPr id="5" name="Fußzeilenplatzhalter 4">
            <a:extLst>
              <a:ext uri="{FF2B5EF4-FFF2-40B4-BE49-F238E27FC236}">
                <a16:creationId xmlns:a16="http://schemas.microsoft.com/office/drawing/2014/main" id="{AA512A15-B0EC-412B-AB0D-C1362D516D6A}"/>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2">
            <a:extLst>
              <a:ext uri="{FF2B5EF4-FFF2-40B4-BE49-F238E27FC236}">
                <a16:creationId xmlns:a16="http://schemas.microsoft.com/office/drawing/2014/main" id="{C5E73239-90A4-442B-8356-D522C3F78753}"/>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198550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291DA5-E1A3-4A36-A499-3224209A12E7}"/>
              </a:ext>
            </a:extLst>
          </p:cNvPr>
          <p:cNvSpPr>
            <a:spLocks noGrp="1"/>
          </p:cNvSpPr>
          <p:nvPr>
            <p:ph idx="1"/>
          </p:nvPr>
        </p:nvSpPr>
        <p:spPr>
          <a:xfrm>
            <a:off x="584101" y="1838151"/>
            <a:ext cx="7975798" cy="4116115"/>
          </a:xfrm>
        </p:spPr>
        <p:txBody>
          <a:bodyPr>
            <a:noAutofit/>
          </a:bodyPr>
          <a:lstStyle/>
          <a:p>
            <a:pPr marL="0" indent="0">
              <a:spcAft>
                <a:spcPts val="1200"/>
              </a:spcAft>
            </a:pPr>
            <a:r>
              <a:rPr lang="de-DE" sz="2200" u="sng" dirty="0">
                <a:solidFill>
                  <a:srgbClr val="0D2C5A"/>
                </a:solidFill>
                <a:latin typeface="+mj-lt"/>
              </a:rPr>
              <a:t>Konsequenzen für Ihre Veranstaltungen:</a:t>
            </a:r>
          </a:p>
          <a:p>
            <a:pPr marL="0" indent="0">
              <a:spcAft>
                <a:spcPts val="1200"/>
              </a:spcAft>
            </a:pPr>
            <a:r>
              <a:rPr lang="de-DE" sz="2200" dirty="0">
                <a:solidFill>
                  <a:srgbClr val="0D2C5A"/>
                </a:solidFill>
                <a:latin typeface="+mj-lt"/>
              </a:rPr>
              <a:t>Nach ca. 20 min. eine Pause einplanen, die mit den Inhalten gut kombinierbar ist, z. B.:</a:t>
            </a:r>
          </a:p>
          <a:p>
            <a:pPr>
              <a:buFont typeface="Wingdings" panose="05000000000000000000" pitchFamily="2" charset="2"/>
              <a:buChar char="ü"/>
            </a:pPr>
            <a:r>
              <a:rPr lang="de-DE" sz="2200" dirty="0">
                <a:solidFill>
                  <a:srgbClr val="0D2C5A"/>
                </a:solidFill>
                <a:latin typeface="+mj-lt"/>
              </a:rPr>
              <a:t>Trinkpause</a:t>
            </a:r>
          </a:p>
          <a:p>
            <a:pPr>
              <a:buFont typeface="Wingdings" panose="05000000000000000000" pitchFamily="2" charset="2"/>
              <a:buChar char="ü"/>
            </a:pPr>
            <a:r>
              <a:rPr lang="de-DE" sz="2200" dirty="0">
                <a:solidFill>
                  <a:srgbClr val="0D2C5A"/>
                </a:solidFill>
                <a:latin typeface="+mj-lt"/>
              </a:rPr>
              <a:t>Bewegungspause</a:t>
            </a:r>
          </a:p>
          <a:p>
            <a:pPr>
              <a:buFont typeface="Wingdings" panose="05000000000000000000" pitchFamily="2" charset="2"/>
              <a:buChar char="ü"/>
            </a:pPr>
            <a:r>
              <a:rPr lang="de-DE" sz="2200" dirty="0">
                <a:solidFill>
                  <a:srgbClr val="0D2C5A"/>
                </a:solidFill>
                <a:latin typeface="+mj-lt"/>
              </a:rPr>
              <a:t>Phantasiereise</a:t>
            </a:r>
          </a:p>
          <a:p>
            <a:pPr>
              <a:buFont typeface="Wingdings" panose="05000000000000000000" pitchFamily="2" charset="2"/>
              <a:buChar char="ü"/>
            </a:pPr>
            <a:r>
              <a:rPr lang="de-DE" sz="2200" dirty="0">
                <a:solidFill>
                  <a:srgbClr val="0D2C5A"/>
                </a:solidFill>
                <a:latin typeface="+mj-lt"/>
              </a:rPr>
              <a:t>Konzentrationsspiel</a:t>
            </a:r>
          </a:p>
          <a:p>
            <a:pPr>
              <a:buFont typeface="Wingdings" panose="05000000000000000000" pitchFamily="2" charset="2"/>
              <a:buChar char="ü"/>
            </a:pPr>
            <a:r>
              <a:rPr lang="de-DE" sz="2200" dirty="0">
                <a:solidFill>
                  <a:srgbClr val="0D2C5A"/>
                </a:solidFill>
                <a:latin typeface="+mj-lt"/>
              </a:rPr>
              <a:t> ...</a:t>
            </a:r>
          </a:p>
          <a:p>
            <a:pPr>
              <a:buFont typeface="Wingdings" panose="05000000000000000000" pitchFamily="2" charset="2"/>
              <a:buChar char="ü"/>
            </a:pPr>
            <a:r>
              <a:rPr lang="de-DE" sz="2200" dirty="0">
                <a:solidFill>
                  <a:srgbClr val="0D2C5A"/>
                </a:solidFill>
                <a:latin typeface="+mj-lt"/>
              </a:rPr>
              <a:t> ...</a:t>
            </a:r>
          </a:p>
          <a:p>
            <a:pPr marL="0" indent="0"/>
            <a:endParaRPr lang="de-DE" sz="2400" dirty="0">
              <a:solidFill>
                <a:srgbClr val="0D2C5A"/>
              </a:solidFill>
              <a:latin typeface="+mn-lt"/>
            </a:endParaRPr>
          </a:p>
          <a:p>
            <a:pPr>
              <a:buFont typeface="Wingdings" panose="05000000000000000000" pitchFamily="2" charset="2"/>
              <a:buChar char="ü"/>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CB49D3B8-FF5C-495A-B598-B855E5B35FB3}"/>
              </a:ext>
            </a:extLst>
          </p:cNvPr>
          <p:cNvSpPr>
            <a:spLocks noGrp="1"/>
          </p:cNvSpPr>
          <p:nvPr>
            <p:ph type="sldNum" sz="quarter" idx="4"/>
          </p:nvPr>
        </p:nvSpPr>
        <p:spPr/>
        <p:txBody>
          <a:bodyPr/>
          <a:lstStyle/>
          <a:p>
            <a:fld id="{80820C91-F7CE-483F-AA17-44F7CB82C640}" type="slidenum">
              <a:rPr lang="de-DE" smtClean="0"/>
              <a:pPr/>
              <a:t>28</a:t>
            </a:fld>
            <a:endParaRPr lang="de-DE" dirty="0"/>
          </a:p>
        </p:txBody>
      </p:sp>
      <p:sp>
        <p:nvSpPr>
          <p:cNvPr id="5" name="Fußzeilenplatzhalter 4">
            <a:extLst>
              <a:ext uri="{FF2B5EF4-FFF2-40B4-BE49-F238E27FC236}">
                <a16:creationId xmlns:a16="http://schemas.microsoft.com/office/drawing/2014/main" id="{AA512A15-B0EC-412B-AB0D-C1362D516D6A}"/>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2">
            <a:extLst>
              <a:ext uri="{FF2B5EF4-FFF2-40B4-BE49-F238E27FC236}">
                <a16:creationId xmlns:a16="http://schemas.microsoft.com/office/drawing/2014/main" id="{D5D462F8-6FE6-49A3-A81D-5093822AF662}"/>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2761059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291DA5-E1A3-4A36-A499-3224209A12E7}"/>
              </a:ext>
            </a:extLst>
          </p:cNvPr>
          <p:cNvSpPr>
            <a:spLocks noGrp="1"/>
          </p:cNvSpPr>
          <p:nvPr>
            <p:ph idx="1"/>
          </p:nvPr>
        </p:nvSpPr>
        <p:spPr>
          <a:xfrm>
            <a:off x="584101" y="1838151"/>
            <a:ext cx="7975798" cy="4116115"/>
          </a:xfrm>
        </p:spPr>
        <p:txBody>
          <a:bodyPr>
            <a:normAutofit/>
          </a:bodyPr>
          <a:lstStyle/>
          <a:p>
            <a:pPr marL="0" indent="0">
              <a:spcAft>
                <a:spcPts val="600"/>
              </a:spcAft>
            </a:pPr>
            <a:r>
              <a:rPr lang="de-DE" sz="2200" u="sng" dirty="0">
                <a:solidFill>
                  <a:srgbClr val="0D2C5A"/>
                </a:solidFill>
                <a:latin typeface="+mj-lt"/>
              </a:rPr>
              <a:t>Konsequenzen für Ihre Veranstaltungen:</a:t>
            </a:r>
          </a:p>
          <a:p>
            <a:pPr>
              <a:spcAft>
                <a:spcPts val="600"/>
              </a:spcAft>
              <a:buFont typeface="Wingdings" panose="05000000000000000000" pitchFamily="2" charset="2"/>
              <a:buChar char="ü"/>
            </a:pPr>
            <a:r>
              <a:rPr lang="de-DE" sz="2200" dirty="0">
                <a:solidFill>
                  <a:srgbClr val="0D2C5A"/>
                </a:solidFill>
                <a:latin typeface="+mn-lt"/>
              </a:rPr>
              <a:t>Methodenvielfalt</a:t>
            </a:r>
          </a:p>
          <a:p>
            <a:pPr>
              <a:spcAft>
                <a:spcPts val="600"/>
              </a:spcAft>
              <a:buFont typeface="Wingdings" panose="05000000000000000000" pitchFamily="2" charset="2"/>
              <a:buChar char="ü"/>
            </a:pPr>
            <a:r>
              <a:rPr lang="de-DE" sz="2200" dirty="0">
                <a:solidFill>
                  <a:srgbClr val="0D2C5A"/>
                </a:solidFill>
                <a:latin typeface="+mn-lt"/>
              </a:rPr>
              <a:t>Rätsel- und Ratespiele</a:t>
            </a:r>
          </a:p>
          <a:p>
            <a:pPr>
              <a:spcAft>
                <a:spcPts val="600"/>
              </a:spcAft>
              <a:buFont typeface="Wingdings" panose="05000000000000000000" pitchFamily="2" charset="2"/>
              <a:buChar char="ü"/>
            </a:pPr>
            <a:r>
              <a:rPr lang="de-DE" sz="2200" dirty="0">
                <a:solidFill>
                  <a:srgbClr val="0D2C5A"/>
                </a:solidFill>
                <a:latin typeface="+mn-lt"/>
              </a:rPr>
              <a:t>Spannungsaufbau</a:t>
            </a:r>
          </a:p>
          <a:p>
            <a:pPr>
              <a:spcAft>
                <a:spcPts val="600"/>
              </a:spcAft>
              <a:buFont typeface="Wingdings" panose="05000000000000000000" pitchFamily="2" charset="2"/>
              <a:buChar char="ü"/>
            </a:pPr>
            <a:r>
              <a:rPr lang="de-DE" sz="2200" dirty="0">
                <a:solidFill>
                  <a:srgbClr val="0D2C5A"/>
                </a:solidFill>
                <a:latin typeface="+mn-lt"/>
              </a:rPr>
              <a:t>Zielorientierung und Teilzusammenfassungen</a:t>
            </a:r>
          </a:p>
          <a:p>
            <a:pPr>
              <a:spcAft>
                <a:spcPts val="600"/>
              </a:spcAft>
              <a:buFont typeface="Wingdings" panose="05000000000000000000" pitchFamily="2" charset="2"/>
              <a:buChar char="ü"/>
            </a:pPr>
            <a:r>
              <a:rPr lang="de-DE" sz="2200" dirty="0">
                <a:solidFill>
                  <a:srgbClr val="0D2C5A"/>
                </a:solidFill>
                <a:latin typeface="+mn-lt"/>
              </a:rPr>
              <a:t>Wettkampf- und Vergleichsturniere</a:t>
            </a:r>
          </a:p>
          <a:p>
            <a:pPr>
              <a:spcAft>
                <a:spcPts val="600"/>
              </a:spcAft>
              <a:buFont typeface="Wingdings" panose="05000000000000000000" pitchFamily="2" charset="2"/>
              <a:buChar char="ü"/>
            </a:pPr>
            <a:r>
              <a:rPr lang="de-DE" sz="2200" dirty="0">
                <a:solidFill>
                  <a:srgbClr val="0D2C5A"/>
                </a:solidFill>
                <a:latin typeface="+mn-lt"/>
              </a:rPr>
              <a:t>...</a:t>
            </a:r>
          </a:p>
        </p:txBody>
      </p:sp>
      <p:sp>
        <p:nvSpPr>
          <p:cNvPr id="4" name="Foliennummernplatzhalter 3">
            <a:extLst>
              <a:ext uri="{FF2B5EF4-FFF2-40B4-BE49-F238E27FC236}">
                <a16:creationId xmlns:a16="http://schemas.microsoft.com/office/drawing/2014/main" id="{CB49D3B8-FF5C-495A-B598-B855E5B35FB3}"/>
              </a:ext>
            </a:extLst>
          </p:cNvPr>
          <p:cNvSpPr>
            <a:spLocks noGrp="1"/>
          </p:cNvSpPr>
          <p:nvPr>
            <p:ph type="sldNum" sz="quarter" idx="4"/>
          </p:nvPr>
        </p:nvSpPr>
        <p:spPr/>
        <p:txBody>
          <a:bodyPr/>
          <a:lstStyle/>
          <a:p>
            <a:fld id="{80820C91-F7CE-483F-AA17-44F7CB82C640}" type="slidenum">
              <a:rPr lang="de-DE" smtClean="0"/>
              <a:pPr/>
              <a:t>29</a:t>
            </a:fld>
            <a:endParaRPr lang="de-DE" dirty="0"/>
          </a:p>
        </p:txBody>
      </p:sp>
      <p:sp>
        <p:nvSpPr>
          <p:cNvPr id="5" name="Fußzeilenplatzhalter 4">
            <a:extLst>
              <a:ext uri="{FF2B5EF4-FFF2-40B4-BE49-F238E27FC236}">
                <a16:creationId xmlns:a16="http://schemas.microsoft.com/office/drawing/2014/main" id="{AA512A15-B0EC-412B-AB0D-C1362D516D6A}"/>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2">
            <a:extLst>
              <a:ext uri="{FF2B5EF4-FFF2-40B4-BE49-F238E27FC236}">
                <a16:creationId xmlns:a16="http://schemas.microsoft.com/office/drawing/2014/main" id="{8A07CD36-E6B8-4826-BD4E-17FC0D718A0B}"/>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Tree>
    <p:extLst>
      <p:ext uri="{BB962C8B-B14F-4D97-AF65-F5344CB8AC3E}">
        <p14:creationId xmlns:p14="http://schemas.microsoft.com/office/powerpoint/2010/main" val="289098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692C5-B74F-44BF-8AE2-4AD3C703B7BD}"/>
              </a:ext>
            </a:extLst>
          </p:cNvPr>
          <p:cNvSpPr>
            <a:spLocks noGrp="1"/>
          </p:cNvSpPr>
          <p:nvPr>
            <p:ph type="title"/>
          </p:nvPr>
        </p:nvSpPr>
        <p:spPr>
          <a:xfrm>
            <a:off x="539552" y="1628800"/>
            <a:ext cx="7886700" cy="576064"/>
          </a:xfrm>
        </p:spPr>
        <p:txBody>
          <a:bodyPr/>
          <a:lstStyle/>
          <a:p>
            <a:r>
              <a:rPr lang="de-DE" sz="2800" dirty="0">
                <a:solidFill>
                  <a:srgbClr val="0D2C5A"/>
                </a:solidFill>
              </a:rPr>
              <a:t>Inhalt:</a:t>
            </a:r>
            <a:endParaRPr lang="de-DE" sz="2800" dirty="0"/>
          </a:p>
        </p:txBody>
      </p:sp>
      <p:sp>
        <p:nvSpPr>
          <p:cNvPr id="4" name="Foliennummernplatzhalter 3">
            <a:extLst>
              <a:ext uri="{FF2B5EF4-FFF2-40B4-BE49-F238E27FC236}">
                <a16:creationId xmlns:a16="http://schemas.microsoft.com/office/drawing/2014/main" id="{9D57EF88-B089-4229-B92C-8C1B63CB2F76}"/>
              </a:ext>
            </a:extLst>
          </p:cNvPr>
          <p:cNvSpPr>
            <a:spLocks noGrp="1"/>
          </p:cNvSpPr>
          <p:nvPr>
            <p:ph type="sldNum" sz="quarter" idx="4"/>
          </p:nvPr>
        </p:nvSpPr>
        <p:spPr/>
        <p:txBody>
          <a:bodyPr/>
          <a:lstStyle/>
          <a:p>
            <a:fld id="{80820C91-F7CE-483F-AA17-44F7CB82C640}" type="slidenum">
              <a:rPr lang="de-DE" smtClean="0"/>
              <a:pPr/>
              <a:t>3</a:t>
            </a:fld>
            <a:endParaRPr lang="de-DE" dirty="0"/>
          </a:p>
        </p:txBody>
      </p:sp>
      <p:sp>
        <p:nvSpPr>
          <p:cNvPr id="5" name="Fußzeilenplatzhalter 4">
            <a:extLst>
              <a:ext uri="{FF2B5EF4-FFF2-40B4-BE49-F238E27FC236}">
                <a16:creationId xmlns:a16="http://schemas.microsoft.com/office/drawing/2014/main" id="{0108412C-FEF5-4E46-A7DF-0E61DE097682}"/>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6">
            <a:extLst>
              <a:ext uri="{FF2B5EF4-FFF2-40B4-BE49-F238E27FC236}">
                <a16:creationId xmlns:a16="http://schemas.microsoft.com/office/drawing/2014/main" id="{E6E94706-42A1-4D36-80E3-8B4267C361A3}"/>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kern="0" dirty="0">
                <a:solidFill>
                  <a:srgbClr val="002060"/>
                </a:solidFill>
                <a:latin typeface="Calibri" panose="020F0502020204030204" pitchFamily="34" charset="0"/>
                <a:ea typeface="+mj-ea"/>
                <a:cs typeface="+mj-cs"/>
              </a:rPr>
              <a:t>Veranstaltungsplanung und Erprobung I</a:t>
            </a:r>
          </a:p>
          <a:p>
            <a:pPr algn="r"/>
            <a:endParaRPr lang="de-DE" b="0" dirty="0"/>
          </a:p>
        </p:txBody>
      </p:sp>
      <p:sp>
        <p:nvSpPr>
          <p:cNvPr id="9" name="Inhaltsplatzhalter 2">
            <a:extLst>
              <a:ext uri="{FF2B5EF4-FFF2-40B4-BE49-F238E27FC236}">
                <a16:creationId xmlns:a16="http://schemas.microsoft.com/office/drawing/2014/main" id="{161FC91D-EA3D-4950-90E9-DDEB3EE240E3}"/>
              </a:ext>
            </a:extLst>
          </p:cNvPr>
          <p:cNvSpPr>
            <a:spLocks noGrp="1"/>
          </p:cNvSpPr>
          <p:nvPr>
            <p:ph idx="1"/>
          </p:nvPr>
        </p:nvSpPr>
        <p:spPr>
          <a:xfrm>
            <a:off x="539552" y="2193205"/>
            <a:ext cx="7704856" cy="4116115"/>
          </a:xfrm>
        </p:spPr>
        <p:txBody>
          <a:bodyPr/>
          <a:lstStyle/>
          <a:p>
            <a:pPr marL="457200" indent="-457200">
              <a:spcAft>
                <a:spcPts val="1200"/>
              </a:spcAft>
              <a:buFont typeface="+mj-lt"/>
              <a:buAutoNum type="arabicPeriod"/>
            </a:pPr>
            <a:r>
              <a:rPr lang="de-DE" altLang="de-DE" sz="2400" dirty="0">
                <a:solidFill>
                  <a:srgbClr val="0D2C5A"/>
                </a:solidFill>
                <a:latin typeface="Calibri" panose="020F0502020204030204" pitchFamily="34" charset="0"/>
              </a:rPr>
              <a:t>Kennzeichen guter Veranstaltungen</a:t>
            </a:r>
          </a:p>
          <a:p>
            <a:pPr marL="457200" indent="-457200">
              <a:spcAft>
                <a:spcPts val="300"/>
              </a:spcAft>
              <a:buFont typeface="+mj-lt"/>
              <a:buAutoNum type="arabicPeriod"/>
            </a:pPr>
            <a:r>
              <a:rPr lang="de-DE" altLang="de-DE" sz="2400" dirty="0">
                <a:solidFill>
                  <a:srgbClr val="0D2C5A"/>
                </a:solidFill>
                <a:latin typeface="Calibri" panose="020F0502020204030204" pitchFamily="34" charset="0"/>
              </a:rPr>
              <a:t>Veranstaltungen planen</a:t>
            </a:r>
          </a:p>
          <a:p>
            <a:pPr marL="972000" lvl="1" indent="-457200">
              <a:spcAft>
                <a:spcPts val="300"/>
              </a:spcAft>
              <a:buFont typeface="+mj-lt"/>
              <a:buAutoNum type="alphaLcParenR"/>
            </a:pPr>
            <a:r>
              <a:rPr lang="de-DE" altLang="de-DE" sz="2400" dirty="0">
                <a:solidFill>
                  <a:srgbClr val="0D2C5A"/>
                </a:solidFill>
                <a:latin typeface="Calibri" panose="020F0502020204030204" pitchFamily="34" charset="0"/>
              </a:rPr>
              <a:t>Lernvoraussetzungen</a:t>
            </a:r>
          </a:p>
          <a:p>
            <a:pPr marL="972000" lvl="1" indent="-457200">
              <a:spcAft>
                <a:spcPts val="300"/>
              </a:spcAft>
              <a:buFont typeface="+mj-lt"/>
              <a:buAutoNum type="alphaLcParenR"/>
            </a:pPr>
            <a:r>
              <a:rPr lang="de-DE" altLang="de-DE" sz="2400" dirty="0">
                <a:solidFill>
                  <a:srgbClr val="0D2C5A"/>
                </a:solidFill>
                <a:latin typeface="Calibri" panose="020F0502020204030204" pitchFamily="34" charset="0"/>
              </a:rPr>
              <a:t>Curriculare Grundlagen</a:t>
            </a:r>
          </a:p>
          <a:p>
            <a:pPr marL="972000" lvl="1" indent="-457200">
              <a:spcAft>
                <a:spcPts val="300"/>
              </a:spcAft>
              <a:buFont typeface="+mj-lt"/>
              <a:buAutoNum type="alphaLcParenR"/>
            </a:pPr>
            <a:r>
              <a:rPr lang="de-DE" altLang="de-DE" sz="2400" dirty="0">
                <a:solidFill>
                  <a:srgbClr val="0D2C5A"/>
                </a:solidFill>
                <a:latin typeface="Calibri" panose="020F0502020204030204" pitchFamily="34" charset="0"/>
              </a:rPr>
              <a:t>Sachanalyse und didaktische Reduktion</a:t>
            </a:r>
          </a:p>
          <a:p>
            <a:pPr marL="972000" lvl="1" indent="-457200">
              <a:spcAft>
                <a:spcPts val="300"/>
              </a:spcAft>
              <a:buFont typeface="+mj-lt"/>
              <a:buAutoNum type="alphaLcParenR"/>
            </a:pPr>
            <a:r>
              <a:rPr lang="de-DE" altLang="de-DE" sz="2400" dirty="0">
                <a:solidFill>
                  <a:srgbClr val="0D2C5A"/>
                </a:solidFill>
                <a:latin typeface="Calibri" panose="020F0502020204030204" pitchFamily="34" charset="0"/>
              </a:rPr>
              <a:t>Kompetenzorientierung </a:t>
            </a:r>
          </a:p>
          <a:p>
            <a:pPr marL="972000" lvl="1" indent="-457200">
              <a:spcAft>
                <a:spcPts val="300"/>
              </a:spcAft>
              <a:buFont typeface="+mj-lt"/>
              <a:buAutoNum type="alphaLcParenR"/>
            </a:pPr>
            <a:r>
              <a:rPr lang="de-DE" altLang="de-DE" sz="2400" dirty="0">
                <a:solidFill>
                  <a:srgbClr val="0D2C5A"/>
                </a:solidFill>
                <a:latin typeface="Calibri" panose="020F0502020204030204" pitchFamily="34" charset="0"/>
              </a:rPr>
              <a:t>Lernzielformulierung</a:t>
            </a:r>
          </a:p>
          <a:p>
            <a:pPr marL="972000" lvl="1" indent="-457200">
              <a:spcAft>
                <a:spcPts val="300"/>
              </a:spcAft>
              <a:buFont typeface="+mj-lt"/>
              <a:buAutoNum type="alphaLcParenR"/>
            </a:pPr>
            <a:r>
              <a:rPr lang="de-DE" altLang="de-DE" sz="2400" dirty="0">
                <a:solidFill>
                  <a:srgbClr val="0D2C5A"/>
                </a:solidFill>
                <a:latin typeface="Calibri" panose="020F0502020204030204" pitchFamily="34" charset="0"/>
              </a:rPr>
              <a:t>Themenformulierung für Veranstaltungen  </a:t>
            </a:r>
          </a:p>
          <a:p>
            <a:pPr marL="972000" lvl="1" indent="-457200">
              <a:spcAft>
                <a:spcPts val="300"/>
              </a:spcAft>
              <a:buFont typeface="+mj-lt"/>
              <a:buAutoNum type="alphaLcParenR"/>
            </a:pPr>
            <a:endParaRPr lang="de-DE" altLang="de-DE" sz="2400" dirty="0">
              <a:solidFill>
                <a:srgbClr val="0D2C5A"/>
              </a:solidFill>
              <a:latin typeface="Calibri" panose="020F0502020204030204" pitchFamily="34" charset="0"/>
            </a:endParaRPr>
          </a:p>
          <a:p>
            <a:endParaRPr lang="de-DE" dirty="0">
              <a:solidFill>
                <a:srgbClr val="0D2C5A"/>
              </a:solidFill>
            </a:endParaRPr>
          </a:p>
        </p:txBody>
      </p:sp>
    </p:spTree>
    <p:extLst>
      <p:ext uri="{BB962C8B-B14F-4D97-AF65-F5344CB8AC3E}">
        <p14:creationId xmlns:p14="http://schemas.microsoft.com/office/powerpoint/2010/main" val="1370584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25363" y="1556792"/>
            <a:ext cx="6998965" cy="4662815"/>
          </a:xfrm>
          <a:prstGeom prst="rect">
            <a:avLst/>
          </a:prstGeom>
        </p:spPr>
        <p:txBody>
          <a:bodyPr wrap="square">
            <a:spAutoFit/>
          </a:bodyPr>
          <a:lstStyle/>
          <a:p>
            <a:pPr>
              <a:spcAft>
                <a:spcPts val="1200"/>
              </a:spcAft>
            </a:pPr>
            <a:r>
              <a:rPr lang="de-DE" b="1" u="sng" dirty="0">
                <a:solidFill>
                  <a:srgbClr val="0D2C5A"/>
                </a:solidFill>
              </a:rPr>
              <a:t>Arbeitsauftrag  </a:t>
            </a:r>
          </a:p>
          <a:p>
            <a:pPr marL="457200" indent="-457200">
              <a:spcAft>
                <a:spcPts val="1800"/>
              </a:spcAft>
              <a:buFont typeface="+mj-lt"/>
              <a:buAutoNum type="arabicPeriod"/>
            </a:pPr>
            <a:r>
              <a:rPr lang="de-DE" dirty="0">
                <a:solidFill>
                  <a:srgbClr val="0D2C5A"/>
                </a:solidFill>
              </a:rPr>
              <a:t>Konzipieren Sie in Kleingruppen eine fiktive Lerngruppe, für die Sie im Verlauf der Fortbildung eine waldpädagogische Veranstaltung planen. Beschreiben Sie die institutionellen Voraussetzungen. </a:t>
            </a:r>
          </a:p>
          <a:p>
            <a:pPr marL="457200" indent="-457200">
              <a:spcAft>
                <a:spcPts val="600"/>
              </a:spcAft>
              <a:buFont typeface="+mj-lt"/>
              <a:buAutoNum type="arabicPeriod"/>
            </a:pPr>
            <a:r>
              <a:rPr lang="de-DE" dirty="0">
                <a:solidFill>
                  <a:srgbClr val="0D2C5A"/>
                </a:solidFill>
              </a:rPr>
              <a:t>Vergegenwärtigen Sie sich die angenommen Lernvoraussetzungen Ihrer Lernenden, indem Sie sich die entsprechenden Stellen/Folien dieser Sitzung noch einmal ansehen. Notieren Sie diese.</a:t>
            </a:r>
          </a:p>
          <a:p>
            <a:pPr marL="457200" indent="-457200">
              <a:spcAft>
                <a:spcPts val="600"/>
              </a:spcAft>
              <a:buFont typeface="+mj-lt"/>
              <a:buAutoNum type="arabicPeriod"/>
            </a:pPr>
            <a:r>
              <a:rPr lang="de-DE" dirty="0">
                <a:solidFill>
                  <a:srgbClr val="0D2C5A"/>
                </a:solidFill>
              </a:rPr>
              <a:t>Diskutieren Sie in Ihren Kleingruppen: </a:t>
            </a:r>
          </a:p>
          <a:p>
            <a:pPr marL="914400" lvl="1" indent="-457200">
              <a:spcAft>
                <a:spcPts val="600"/>
              </a:spcAft>
              <a:buFont typeface="+mj-lt"/>
              <a:buAutoNum type="alphaLcParenR"/>
            </a:pPr>
            <a:r>
              <a:rPr lang="de-DE" dirty="0">
                <a:solidFill>
                  <a:srgbClr val="0D2C5A"/>
                </a:solidFill>
              </a:rPr>
              <a:t>Welche Konsequenzen (Herausforderungen) ergeben sich, mit Blick auf die Entwicklung der Lernenden, für Ihre Veranstaltungen bzw. Ihre Tätigkeit als Pädagogin/Pädagoge?</a:t>
            </a:r>
          </a:p>
          <a:p>
            <a:pPr marL="914400" lvl="1" indent="-457200">
              <a:spcAft>
                <a:spcPts val="600"/>
              </a:spcAft>
              <a:buFont typeface="+mj-lt"/>
              <a:buAutoNum type="alphaLcParenR"/>
            </a:pPr>
            <a:r>
              <a:rPr lang="de-DE" dirty="0">
                <a:solidFill>
                  <a:srgbClr val="0D2C5A"/>
                </a:solidFill>
              </a:rPr>
              <a:t>Wie können Sie die Kinder (in Ihren Veranstaltungen) bei ihrer Entwicklung unterstützen? (Handlungsmöglichkeiten, ...)</a:t>
            </a:r>
          </a:p>
          <a:p>
            <a:endParaRPr lang="de-DE" dirty="0">
              <a:solidFill>
                <a:srgbClr val="0D2C5A"/>
              </a:solidFill>
            </a:endParaRPr>
          </a:p>
        </p:txBody>
      </p:sp>
      <p:sp>
        <p:nvSpPr>
          <p:cNvPr id="12" name="Textfeld 11">
            <a:extLst>
              <a:ext uri="{FF2B5EF4-FFF2-40B4-BE49-F238E27FC236}">
                <a16:creationId xmlns:a16="http://schemas.microsoft.com/office/drawing/2014/main" id="{FF4EAFF2-9C6B-4D0E-B9E3-F020EAF12593}"/>
              </a:ext>
            </a:extLst>
          </p:cNvPr>
          <p:cNvSpPr txBox="1"/>
          <p:nvPr/>
        </p:nvSpPr>
        <p:spPr>
          <a:xfrm>
            <a:off x="3711027" y="6454942"/>
            <a:ext cx="1721946" cy="461665"/>
          </a:xfrm>
          <a:prstGeom prst="rect">
            <a:avLst/>
          </a:prstGeom>
          <a:noFill/>
        </p:spPr>
        <p:txBody>
          <a:bodyPr wrap="none" rtlCol="0">
            <a:spAutoFit/>
          </a:bodyPr>
          <a:lstStyle/>
          <a:p>
            <a:pPr algn="ctr"/>
            <a:r>
              <a:rPr lang="de-DE" sz="1200" dirty="0">
                <a:solidFill>
                  <a:srgbClr val="0D2C5A"/>
                </a:solidFill>
              </a:rPr>
              <a:t>Prof. Dr. Björn Egbert</a:t>
            </a:r>
            <a:br>
              <a:rPr lang="de-DE" sz="1200" dirty="0">
                <a:solidFill>
                  <a:srgbClr val="0D2C5A"/>
                </a:solidFill>
              </a:rPr>
            </a:br>
            <a:r>
              <a:rPr lang="de-DE" sz="12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30</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45 min Erarbeitung </a:t>
            </a:r>
          </a:p>
          <a:p>
            <a:pPr algn="ctr"/>
            <a:endParaRPr lang="de-DE" sz="2000" b="1" dirty="0">
              <a:solidFill>
                <a:srgbClr val="F59C00"/>
              </a:solidFill>
            </a:endParaRPr>
          </a:p>
          <a:p>
            <a:pPr algn="ctr"/>
            <a:r>
              <a:rPr lang="de-DE" sz="2000" b="1" dirty="0">
                <a:solidFill>
                  <a:srgbClr val="F59C00"/>
                </a:solidFill>
              </a:rPr>
              <a:t>15 min Diskussion</a:t>
            </a:r>
          </a:p>
        </p:txBody>
      </p:sp>
    </p:spTree>
    <p:extLst>
      <p:ext uri="{BB962C8B-B14F-4D97-AF65-F5344CB8AC3E}">
        <p14:creationId xmlns:p14="http://schemas.microsoft.com/office/powerpoint/2010/main" val="209834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31</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b="0" dirty="0">
                <a:solidFill>
                  <a:srgbClr val="0D2C5A"/>
                </a:solidFill>
              </a:rPr>
              <a:t>Exkurs: Heterogenität und Differenzierung</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Begriffliche Annäherung</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628650" y="2276872"/>
            <a:ext cx="811981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800"/>
              </a:spcAft>
              <a:buClrTx/>
              <a:buSzTx/>
              <a:buFont typeface="Arial" panose="020B0604020202020204" pitchFamily="34" charset="0"/>
              <a:buChar char="•"/>
              <a:defRPr/>
            </a:pPr>
            <a:r>
              <a:rPr lang="de-DE" sz="2200" b="0" kern="1200" dirty="0">
                <a:latin typeface="Calibri" panose="020F0502020204030204" pitchFamily="34" charset="0"/>
              </a:rPr>
              <a:t>Heterogenität = Ungleichartigkeit, Verschiedenheit, Differenz</a:t>
            </a:r>
          </a:p>
          <a:p>
            <a:pPr marL="342900" indent="-342900" eaLnBrk="1" fontAlgn="auto" hangingPunct="1">
              <a:spcAft>
                <a:spcPts val="1800"/>
              </a:spcAft>
              <a:buClrTx/>
              <a:buSzTx/>
              <a:buFont typeface="Arial" panose="020B0604020202020204" pitchFamily="34" charset="0"/>
              <a:buChar char="•"/>
              <a:defRPr/>
            </a:pPr>
            <a:r>
              <a:rPr lang="de-DE" sz="2200" b="0" dirty="0">
                <a:latin typeface="Calibri" panose="020F0502020204030204" pitchFamily="34" charset="0"/>
              </a:rPr>
              <a:t>setzt ein Vergleichsmerkmal voraus (relationaler Begriff) </a:t>
            </a:r>
            <a:r>
              <a:rPr lang="de-DE" sz="2200" b="0" dirty="0">
                <a:latin typeface="Calibri" panose="020F0502020204030204" pitchFamily="34" charset="0"/>
                <a:sym typeface="Wingdings" panose="05000000000000000000" pitchFamily="2" charset="2"/>
              </a:rPr>
              <a:t> bezeichnet also keine Tatsache </a:t>
            </a:r>
          </a:p>
          <a:p>
            <a:pPr marL="342900" indent="-342900" eaLnBrk="1" fontAlgn="auto" hangingPunct="1">
              <a:spcAft>
                <a:spcPts val="1800"/>
              </a:spcAft>
              <a:buClrTx/>
              <a:buSzTx/>
              <a:buFont typeface="Arial" panose="020B0604020202020204" pitchFamily="34" charset="0"/>
              <a:buChar char="•"/>
              <a:defRPr/>
            </a:pPr>
            <a:r>
              <a:rPr lang="de-DE" sz="2200" b="0" dirty="0">
                <a:latin typeface="Calibri" panose="020F0502020204030204" pitchFamily="34" charset="0"/>
                <a:sym typeface="Wingdings" panose="05000000000000000000" pitchFamily="2" charset="2"/>
              </a:rPr>
              <a:t>Vergleich zugrunde gelegte Eigenschaften und Merkmale können sich über die Zeit verändern (Wandlungs- und Transformationsprozesse)</a:t>
            </a:r>
            <a:endParaRPr lang="de-DE" sz="2200" b="0" dirty="0">
              <a:latin typeface="Calibri" panose="020F0502020204030204" pitchFamily="34" charset="0"/>
            </a:endParaRPr>
          </a:p>
        </p:txBody>
      </p:sp>
    </p:spTree>
    <p:extLst>
      <p:ext uri="{BB962C8B-B14F-4D97-AF65-F5344CB8AC3E}">
        <p14:creationId xmlns:p14="http://schemas.microsoft.com/office/powerpoint/2010/main" val="168532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320094"/>
            <a:ext cx="7886700" cy="221781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ctr">
              <a:spcAft>
                <a:spcPts val="800"/>
              </a:spcAft>
            </a:pPr>
            <a:r>
              <a:rPr lang="de-DE" altLang="de-DE" sz="2800" kern="0" dirty="0">
                <a:solidFill>
                  <a:srgbClr val="014260"/>
                </a:solidFill>
                <a:latin typeface="+mn-lt"/>
                <a:ea typeface="Roboto Condensed" charset="0"/>
              </a:rPr>
              <a:t>Welche Dimensionen von Heterogenität können unterschieden werden?</a:t>
            </a:r>
          </a:p>
          <a:p>
            <a:pPr marL="0" indent="0" algn="ctr">
              <a:spcAft>
                <a:spcPts val="800"/>
              </a:spcAft>
            </a:pPr>
            <a:r>
              <a:rPr lang="de-DE" altLang="de-DE" sz="2400" kern="0" dirty="0">
                <a:solidFill>
                  <a:srgbClr val="014260"/>
                </a:solidFill>
                <a:latin typeface="+mn-lt"/>
                <a:ea typeface="Roboto Condensed" charset="0"/>
              </a:rPr>
              <a:t>Nennen </a:t>
            </a:r>
            <a:r>
              <a:rPr lang="de-DE" altLang="de-DE" sz="2400" kern="0" dirty="0">
                <a:solidFill>
                  <a:srgbClr val="014260"/>
                </a:solidFill>
                <a:ea typeface="Roboto Condensed" charset="0"/>
              </a:rPr>
              <a:t>Sie Beispiele.</a:t>
            </a:r>
            <a:endParaRPr lang="de-DE" altLang="de-DE" kern="0" dirty="0">
              <a:solidFill>
                <a:srgbClr val="014260"/>
              </a:solidFill>
              <a:latin typeface="+mn-lt"/>
              <a:ea typeface="Roboto Condensed" charset="0"/>
            </a:endParaRP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32</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6551614" y="1988840"/>
            <a:ext cx="2196850" cy="400110"/>
          </a:xfrm>
          <a:prstGeom prst="rect">
            <a:avLst/>
          </a:prstGeom>
          <a:noFill/>
        </p:spPr>
        <p:txBody>
          <a:bodyPr wrap="square" rtlCol="0">
            <a:spAutoFit/>
          </a:bodyPr>
          <a:lstStyle/>
          <a:p>
            <a:pPr algn="ctr"/>
            <a:r>
              <a:rPr lang="de-DE" sz="2000" b="1" dirty="0">
                <a:solidFill>
                  <a:srgbClr val="F59C00"/>
                </a:solidFill>
              </a:rPr>
              <a:t>5 min Diskussion</a:t>
            </a:r>
          </a:p>
        </p:txBody>
      </p:sp>
      <p:sp>
        <p:nvSpPr>
          <p:cNvPr id="9" name="Titel 1">
            <a:extLst>
              <a:ext uri="{FF2B5EF4-FFF2-40B4-BE49-F238E27FC236}">
                <a16:creationId xmlns:a16="http://schemas.microsoft.com/office/drawing/2014/main" id="{769963F0-DCCE-4A04-BD16-FF3E7BF1375B}"/>
              </a:ext>
            </a:extLst>
          </p:cNvPr>
          <p:cNvSpPr txBox="1">
            <a:spLocks/>
          </p:cNvSpPr>
          <p:nvPr/>
        </p:nvSpPr>
        <p:spPr>
          <a:xfrm>
            <a:off x="1259632"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Tree>
    <p:extLst>
      <p:ext uri="{BB962C8B-B14F-4D97-AF65-F5344CB8AC3E}">
        <p14:creationId xmlns:p14="http://schemas.microsoft.com/office/powerpoint/2010/main" val="504400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33</a:t>
            </a:fld>
            <a:endParaRPr lang="de-DE" sz="12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Dimensionen von Heterogenität </a:t>
            </a:r>
            <a:r>
              <a:rPr lang="de-DE" sz="1050" b="0" dirty="0">
                <a:solidFill>
                  <a:srgbClr val="0D2C5A"/>
                </a:solidFill>
              </a:rPr>
              <a:t>(</a:t>
            </a:r>
            <a:r>
              <a:rPr lang="nb-NO" sz="1050" b="0" dirty="0">
                <a:solidFill>
                  <a:srgbClr val="002060"/>
                </a:solidFill>
              </a:rPr>
              <a:t>Heinzel, 2008)</a:t>
            </a:r>
            <a:endParaRPr lang="de-DE" b="0" dirty="0">
              <a:solidFill>
                <a:srgbClr val="0D2C5A"/>
              </a:solidFill>
            </a:endParaRP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628650" y="2276872"/>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0"/>
              </a:spcAft>
              <a:buClrTx/>
              <a:buSzTx/>
              <a:buFont typeface="Arial" panose="020B0604020202020204" pitchFamily="34" charset="0"/>
              <a:buChar char="•"/>
              <a:defRPr/>
            </a:pPr>
            <a:r>
              <a:rPr lang="de-DE" sz="2200" b="0" kern="1200" dirty="0">
                <a:latin typeface="+mn-lt"/>
              </a:rPr>
              <a:t>Sozialer und ökonomischer Hintergrund (SES)</a:t>
            </a:r>
          </a:p>
          <a:p>
            <a:pPr marL="742950" lvl="1" indent="-285750" eaLnBrk="1" fontAlgn="auto" hangingPunct="1">
              <a:spcAft>
                <a:spcPts val="600"/>
              </a:spcAft>
              <a:buClrTx/>
              <a:buSzTx/>
              <a:buFont typeface="Symbol" panose="05050102010706020507" pitchFamily="18" charset="2"/>
              <a:buChar char="-"/>
              <a:defRPr/>
            </a:pPr>
            <a:r>
              <a:rPr lang="de-DE" sz="1800" b="0" kern="1200" dirty="0">
                <a:latin typeface="+mn-lt"/>
              </a:rPr>
              <a:t>Einkommen, Ausbildung und Berufe der Eltern</a:t>
            </a:r>
          </a:p>
          <a:p>
            <a:pPr marL="342900" indent="-342900" eaLnBrk="1" fontAlgn="auto" hangingPunct="1">
              <a:spcAft>
                <a:spcPts val="0"/>
              </a:spcAft>
              <a:buClrTx/>
              <a:buSzTx/>
              <a:buFont typeface="Arial" panose="020B0604020202020204" pitchFamily="34" charset="0"/>
              <a:buChar char="•"/>
              <a:defRPr/>
            </a:pPr>
            <a:r>
              <a:rPr lang="de-DE" sz="2200" b="0" kern="1200" dirty="0">
                <a:latin typeface="+mn-lt"/>
              </a:rPr>
              <a:t>Ethnizität/Kultur/Sprache</a:t>
            </a:r>
          </a:p>
          <a:p>
            <a:pPr marL="742950" lvl="1" indent="-285750" eaLnBrk="1" fontAlgn="auto" hangingPunct="1">
              <a:spcAft>
                <a:spcPts val="600"/>
              </a:spcAft>
              <a:buClrTx/>
              <a:buSzTx/>
              <a:buFont typeface="Symbol" panose="05050102010706020507" pitchFamily="18" charset="2"/>
              <a:buChar char="-"/>
              <a:defRPr/>
            </a:pPr>
            <a:r>
              <a:rPr lang="de-DE" sz="1800" b="0" kern="1200" dirty="0">
                <a:latin typeface="+mn-lt"/>
              </a:rPr>
              <a:t>Nationalität, Geburtsland, Sprachgebrauch</a:t>
            </a:r>
          </a:p>
          <a:p>
            <a:pPr marL="342900" indent="-342900" eaLnBrk="1" fontAlgn="auto" hangingPunct="1">
              <a:spcAft>
                <a:spcPts val="0"/>
              </a:spcAft>
              <a:buClrTx/>
              <a:buSzTx/>
              <a:buFont typeface="Arial" panose="020B0604020202020204" pitchFamily="34" charset="0"/>
              <a:buChar char="•"/>
              <a:defRPr/>
            </a:pPr>
            <a:r>
              <a:rPr lang="de-DE" sz="2200" b="0" kern="1200" dirty="0">
                <a:latin typeface="+mn-lt"/>
              </a:rPr>
              <a:t>Leistungsvermögen/Lernvoraussetzungen</a:t>
            </a:r>
          </a:p>
          <a:p>
            <a:pPr marL="742950" lvl="1" indent="-285750" eaLnBrk="1" fontAlgn="auto" hangingPunct="1">
              <a:spcAft>
                <a:spcPts val="600"/>
              </a:spcAft>
              <a:buClrTx/>
              <a:buSzTx/>
              <a:buFont typeface="Symbol" panose="05050102010706020507" pitchFamily="18" charset="2"/>
              <a:buChar char="-"/>
              <a:defRPr/>
            </a:pPr>
            <a:r>
              <a:rPr lang="de-DE" sz="1800" b="0" kern="1200" dirty="0">
                <a:latin typeface="+mn-lt"/>
              </a:rPr>
              <a:t>Vorwissen, kognitive Fähigkeiten, sonderpädagogische Förderbedarfe</a:t>
            </a:r>
          </a:p>
          <a:p>
            <a:pPr marL="342900" indent="-342900" eaLnBrk="1" fontAlgn="auto" hangingPunct="1">
              <a:spcAft>
                <a:spcPts val="0"/>
              </a:spcAft>
              <a:buClrTx/>
              <a:buSzTx/>
              <a:buFont typeface="Arial" panose="020B0604020202020204" pitchFamily="34" charset="0"/>
              <a:buChar char="•"/>
              <a:defRPr/>
            </a:pPr>
            <a:r>
              <a:rPr lang="de-DE" sz="2200" b="0" kern="1200" dirty="0">
                <a:latin typeface="+mn-lt"/>
              </a:rPr>
              <a:t>Gender </a:t>
            </a:r>
          </a:p>
          <a:p>
            <a:pPr marL="342900" indent="-342900" eaLnBrk="1" fontAlgn="auto" hangingPunct="1">
              <a:spcAft>
                <a:spcPts val="0"/>
              </a:spcAft>
              <a:buClrTx/>
              <a:buSzTx/>
              <a:buFont typeface="Arial" panose="020B0604020202020204" pitchFamily="34" charset="0"/>
              <a:buChar char="•"/>
              <a:defRPr/>
            </a:pPr>
            <a:r>
              <a:rPr lang="de-DE" sz="2200" b="0" kern="1200" dirty="0">
                <a:latin typeface="+mn-lt"/>
              </a:rPr>
              <a:t>Alter</a:t>
            </a:r>
          </a:p>
          <a:p>
            <a:pPr marL="342900" indent="-342900" eaLnBrk="1" fontAlgn="auto" hangingPunct="1">
              <a:spcAft>
                <a:spcPts val="0"/>
              </a:spcAft>
              <a:buClrTx/>
              <a:buSzTx/>
              <a:buFont typeface="Arial" panose="020B0604020202020204" pitchFamily="34" charset="0"/>
              <a:buChar char="•"/>
              <a:defRPr/>
            </a:pPr>
            <a:r>
              <a:rPr lang="de-DE" sz="2200" b="0" dirty="0">
                <a:latin typeface="+mn-lt"/>
              </a:rPr>
              <a:t>Persönlichkeitseigenschaften </a:t>
            </a:r>
          </a:p>
        </p:txBody>
      </p:sp>
    </p:spTree>
    <p:extLst>
      <p:ext uri="{BB962C8B-B14F-4D97-AF65-F5344CB8AC3E}">
        <p14:creationId xmlns:p14="http://schemas.microsoft.com/office/powerpoint/2010/main" val="392959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34</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Wahrnehmung von Heterogenität</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628650" y="2276872"/>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algn="l">
              <a:spcAft>
                <a:spcPts val="1800"/>
              </a:spcAft>
              <a:buSzPct val="100000"/>
              <a:buFont typeface="Arial" panose="020B0604020202020204" pitchFamily="34" charset="0"/>
              <a:buChar char="•"/>
            </a:pPr>
            <a:r>
              <a:rPr lang="de-DE" sz="2000" dirty="0">
                <a:latin typeface="Calibri" panose="020F0502020204030204" pitchFamily="34" charset="0"/>
              </a:rPr>
              <a:t>als Belastung </a:t>
            </a:r>
            <a:r>
              <a:rPr lang="de-DE" sz="2000" b="0" dirty="0">
                <a:latin typeface="Calibri" panose="020F0502020204030204" pitchFamily="34" charset="0"/>
              </a:rPr>
              <a:t>(bei Ideal der Homogenität) </a:t>
            </a:r>
            <a:r>
              <a:rPr lang="de-DE" sz="2000" b="0" dirty="0">
                <a:latin typeface="Calibri" panose="020F0502020204030204" pitchFamily="34" charset="0"/>
                <a:sym typeface="Wingdings" panose="05000000000000000000" pitchFamily="2" charset="2"/>
              </a:rPr>
              <a:t> </a:t>
            </a:r>
            <a:r>
              <a:rPr lang="de-DE" sz="2000" b="0" i="0" u="none" strike="noStrike" baseline="0" dirty="0">
                <a:latin typeface="Calibri" panose="020F0502020204030204" pitchFamily="34" charset="0"/>
              </a:rPr>
              <a:t>Aber: ausbleibende Individualisierung, Lernen im Gleichschritt und fehlende Schülerzentrierung führen zu Ablehnung der Schule, Schulverdruss und Konflikten in schulischen Sozialbeziehungen</a:t>
            </a:r>
            <a:r>
              <a:rPr lang="de-DE" sz="2000" b="0" dirty="0">
                <a:latin typeface="Calibri" panose="020F0502020204030204" pitchFamily="34" charset="0"/>
              </a:rPr>
              <a:t> </a:t>
            </a:r>
          </a:p>
          <a:p>
            <a:pPr marL="342900" indent="-342900" eaLnBrk="1" fontAlgn="auto" hangingPunct="1">
              <a:spcAft>
                <a:spcPts val="1800"/>
              </a:spcAft>
              <a:buClrTx/>
              <a:buSzTx/>
              <a:buFont typeface="Arial" panose="020B0604020202020204" pitchFamily="34" charset="0"/>
              <a:buChar char="•"/>
              <a:defRPr/>
            </a:pPr>
            <a:r>
              <a:rPr lang="de-DE" sz="2000" dirty="0">
                <a:latin typeface="Calibri" panose="020F0502020204030204" pitchFamily="34" charset="0"/>
              </a:rPr>
              <a:t>als Herausforderung </a:t>
            </a:r>
            <a:r>
              <a:rPr lang="de-DE" sz="2000" b="0" dirty="0">
                <a:latin typeface="Calibri" panose="020F0502020204030204" pitchFamily="34" charset="0"/>
                <a:sym typeface="Wingdings" panose="05000000000000000000" pitchFamily="2" charset="2"/>
              </a:rPr>
              <a:t> weder als Problem verteufeln, noch zu einer Chance in der Gestaltung und Entwicklung von Schule und Unterricht stilisieren</a:t>
            </a:r>
            <a:endParaRPr lang="de-DE" sz="2000" b="0" dirty="0">
              <a:latin typeface="Calibri" panose="020F0502020204030204" pitchFamily="34" charset="0"/>
            </a:endParaRPr>
          </a:p>
          <a:p>
            <a:pPr marL="342900" indent="-342900" eaLnBrk="1" fontAlgn="auto" hangingPunct="1">
              <a:spcAft>
                <a:spcPts val="2400"/>
              </a:spcAft>
              <a:buClrTx/>
              <a:buSzTx/>
              <a:buFont typeface="Arial" panose="020B0604020202020204" pitchFamily="34" charset="0"/>
              <a:buChar char="•"/>
              <a:defRPr/>
            </a:pPr>
            <a:r>
              <a:rPr lang="de-DE" sz="2000" dirty="0">
                <a:latin typeface="Calibri" panose="020F0502020204030204" pitchFamily="34" charset="0"/>
              </a:rPr>
              <a:t>als Chance </a:t>
            </a:r>
            <a:r>
              <a:rPr lang="de-DE" sz="2000" b="0" dirty="0">
                <a:latin typeface="Calibri" panose="020F0502020204030204" pitchFamily="34" charset="0"/>
                <a:sym typeface="Wingdings" panose="05000000000000000000" pitchFamily="2" charset="2"/>
              </a:rPr>
              <a:t> Herstellung von Bildungs- und Chancengerechtigkeit, </a:t>
            </a:r>
            <a:r>
              <a:rPr lang="de-DE" sz="2000" b="0" dirty="0">
                <a:latin typeface="Calibri" panose="020F0502020204030204" pitchFamily="34" charset="0"/>
              </a:rPr>
              <a:t>Diversity Ansatz</a:t>
            </a:r>
          </a:p>
        </p:txBody>
      </p:sp>
      <p:sp>
        <p:nvSpPr>
          <p:cNvPr id="3" name="Textfeld 2">
            <a:extLst>
              <a:ext uri="{FF2B5EF4-FFF2-40B4-BE49-F238E27FC236}">
                <a16:creationId xmlns:a16="http://schemas.microsoft.com/office/drawing/2014/main" id="{17154718-A7DF-AE43-10E5-BA63433A50E4}"/>
              </a:ext>
            </a:extLst>
          </p:cNvPr>
          <p:cNvSpPr txBox="1"/>
          <p:nvPr/>
        </p:nvSpPr>
        <p:spPr>
          <a:xfrm>
            <a:off x="7776306" y="6159754"/>
            <a:ext cx="1156382" cy="261610"/>
          </a:xfrm>
          <a:prstGeom prst="rect">
            <a:avLst/>
          </a:prstGeom>
          <a:noFill/>
        </p:spPr>
        <p:txBody>
          <a:bodyPr wrap="square">
            <a:spAutoFit/>
          </a:bodyPr>
          <a:lstStyle/>
          <a:p>
            <a:r>
              <a:rPr lang="de-DE" sz="1050" dirty="0">
                <a:solidFill>
                  <a:srgbClr val="002060"/>
                </a:solidFill>
              </a:rPr>
              <a:t>(Hagedorn, 2018)</a:t>
            </a:r>
          </a:p>
        </p:txBody>
      </p:sp>
    </p:spTree>
    <p:extLst>
      <p:ext uri="{BB962C8B-B14F-4D97-AF65-F5344CB8AC3E}">
        <p14:creationId xmlns:p14="http://schemas.microsoft.com/office/powerpoint/2010/main" val="396593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35</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Umgang mit Heterogenität in Bildungsinstitutionen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628650" y="2348880"/>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2400"/>
              </a:spcAft>
              <a:buClrTx/>
              <a:buSzTx/>
              <a:defRPr/>
            </a:pPr>
            <a:r>
              <a:rPr lang="de-DE" sz="2200" b="0" dirty="0">
                <a:latin typeface="Calibri" panose="020F0502020204030204" pitchFamily="34" charset="0"/>
              </a:rPr>
              <a:t> </a:t>
            </a:r>
          </a:p>
        </p:txBody>
      </p:sp>
      <p:pic>
        <p:nvPicPr>
          <p:cNvPr id="3" name="Grafik 2">
            <a:extLst>
              <a:ext uri="{FF2B5EF4-FFF2-40B4-BE49-F238E27FC236}">
                <a16:creationId xmlns:a16="http://schemas.microsoft.com/office/drawing/2014/main" id="{4B020985-83C8-703C-F44E-0330ACD33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54" y="2271316"/>
            <a:ext cx="6913891" cy="3907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feld 5">
            <a:extLst>
              <a:ext uri="{FF2B5EF4-FFF2-40B4-BE49-F238E27FC236}">
                <a16:creationId xmlns:a16="http://schemas.microsoft.com/office/drawing/2014/main" id="{FC2F50D7-72FA-25CC-6B49-FE6BC927863E}"/>
              </a:ext>
            </a:extLst>
          </p:cNvPr>
          <p:cNvSpPr txBox="1"/>
          <p:nvPr/>
        </p:nvSpPr>
        <p:spPr>
          <a:xfrm>
            <a:off x="3775948" y="6218079"/>
            <a:ext cx="4464496" cy="230832"/>
          </a:xfrm>
          <a:prstGeom prst="rect">
            <a:avLst/>
          </a:prstGeom>
          <a:noFill/>
        </p:spPr>
        <p:txBody>
          <a:bodyPr wrap="square">
            <a:spAutoFit/>
          </a:bodyPr>
          <a:lstStyle/>
          <a:p>
            <a:r>
              <a:rPr lang="de-DE" sz="900" dirty="0">
                <a:solidFill>
                  <a:srgbClr val="002060"/>
                </a:solidFill>
              </a:rPr>
              <a:t>Quelle: </a:t>
            </a:r>
            <a:r>
              <a:rPr lang="de-DE" sz="900" dirty="0">
                <a:solidFill>
                  <a:srgbClr val="002060"/>
                </a:solidFill>
                <a:hlinkClick r:id="rId4"/>
              </a:rPr>
              <a:t>https://www.roennkamp.de/schulkonzept/differenzierung-und-individualisierung</a:t>
            </a:r>
            <a:r>
              <a:rPr lang="de-DE" sz="900" dirty="0">
                <a:solidFill>
                  <a:srgbClr val="002060"/>
                </a:solidFill>
              </a:rPr>
              <a:t> </a:t>
            </a:r>
          </a:p>
        </p:txBody>
      </p:sp>
    </p:spTree>
    <p:extLst>
      <p:ext uri="{BB962C8B-B14F-4D97-AF65-F5344CB8AC3E}">
        <p14:creationId xmlns:p14="http://schemas.microsoft.com/office/powerpoint/2010/main" val="2015392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C70C0E1-ACED-0D3A-5254-4A1CCFEE1811}"/>
              </a:ext>
            </a:extLst>
          </p:cNvPr>
          <p:cNvPicPr>
            <a:picLocks noChangeAspect="1"/>
          </p:cNvPicPr>
          <p:nvPr/>
        </p:nvPicPr>
        <p:blipFill rotWithShape="1">
          <a:blip r:embed="rId3"/>
          <a:srcRect t="1766"/>
          <a:stretch/>
        </p:blipFill>
        <p:spPr>
          <a:xfrm>
            <a:off x="1908292" y="3717032"/>
            <a:ext cx="5327414" cy="2737910"/>
          </a:xfrm>
          <a:prstGeom prst="rect">
            <a:avLst/>
          </a:prstGeom>
        </p:spPr>
      </p:pic>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36</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Umgang mit Heterogenität</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67544" y="2201643"/>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0"/>
              </a:spcAft>
              <a:buClrTx/>
              <a:buSzTx/>
              <a:defRPr/>
            </a:pPr>
            <a:r>
              <a:rPr lang="de-DE" sz="2000" b="0" dirty="0">
                <a:latin typeface="Calibri" panose="020F0502020204030204" pitchFamily="34" charset="0"/>
              </a:rPr>
              <a:t>Möglichkeiten des Umgangs mit Heterogenität: </a:t>
            </a:r>
          </a:p>
          <a:p>
            <a:pPr marL="457200" indent="-457200" eaLnBrk="1" fontAlgn="auto" hangingPunct="1">
              <a:spcAft>
                <a:spcPts val="0"/>
              </a:spcAft>
              <a:buClrTx/>
              <a:buSzTx/>
              <a:buFont typeface="+mj-lt"/>
              <a:buAutoNum type="alphaLcParenR"/>
              <a:defRPr/>
            </a:pPr>
            <a:r>
              <a:rPr lang="de-DE" sz="2000" b="0" dirty="0">
                <a:latin typeface="Calibri" panose="020F0502020204030204" pitchFamily="34" charset="0"/>
              </a:rPr>
              <a:t>ignorieren,</a:t>
            </a:r>
          </a:p>
          <a:p>
            <a:pPr marL="457200" indent="-457200" eaLnBrk="1" fontAlgn="auto" hangingPunct="1">
              <a:spcAft>
                <a:spcPts val="0"/>
              </a:spcAft>
              <a:buClrTx/>
              <a:buSzTx/>
              <a:buFont typeface="+mj-lt"/>
              <a:buAutoNum type="alphaLcParenR"/>
              <a:defRPr/>
            </a:pPr>
            <a:r>
              <a:rPr lang="de-DE" sz="2000" b="0" dirty="0">
                <a:latin typeface="Calibri" panose="020F0502020204030204" pitchFamily="34" charset="0"/>
              </a:rPr>
              <a:t>Kinder müssen sich anpassen,</a:t>
            </a:r>
          </a:p>
          <a:p>
            <a:pPr marL="457200" indent="-457200" eaLnBrk="1" fontAlgn="auto" hangingPunct="1">
              <a:spcAft>
                <a:spcPts val="0"/>
              </a:spcAft>
              <a:buClrTx/>
              <a:buSzTx/>
              <a:buFont typeface="+mj-lt"/>
              <a:buAutoNum type="alphaLcParenR"/>
              <a:defRPr/>
            </a:pPr>
            <a:r>
              <a:rPr lang="de-DE" sz="2000" b="0" dirty="0">
                <a:latin typeface="Calibri" panose="020F0502020204030204" pitchFamily="34" charset="0"/>
              </a:rPr>
              <a:t>Unterricht anpassen</a:t>
            </a:r>
          </a:p>
          <a:p>
            <a:pPr marL="457200" indent="-457200" eaLnBrk="1" fontAlgn="auto" hangingPunct="1">
              <a:spcAft>
                <a:spcPts val="0"/>
              </a:spcAft>
              <a:buClrTx/>
              <a:buSzTx/>
              <a:buFont typeface="+mj-lt"/>
              <a:buAutoNum type="alphaLcParenR"/>
              <a:defRPr/>
            </a:pP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7" name="Textfeld 6">
            <a:extLst>
              <a:ext uri="{FF2B5EF4-FFF2-40B4-BE49-F238E27FC236}">
                <a16:creationId xmlns:a16="http://schemas.microsoft.com/office/drawing/2014/main" id="{34EF5B26-C14E-3FF0-E9A7-F02AAE879725}"/>
              </a:ext>
            </a:extLst>
          </p:cNvPr>
          <p:cNvSpPr txBox="1"/>
          <p:nvPr/>
        </p:nvSpPr>
        <p:spPr>
          <a:xfrm rot="16200000">
            <a:off x="6280616" y="5369336"/>
            <a:ext cx="1910181" cy="253916"/>
          </a:xfrm>
          <a:prstGeom prst="rect">
            <a:avLst/>
          </a:prstGeom>
          <a:noFill/>
        </p:spPr>
        <p:txBody>
          <a:bodyPr wrap="square">
            <a:spAutoFit/>
          </a:bodyPr>
          <a:lstStyle/>
          <a:p>
            <a:r>
              <a:rPr lang="de-DE" sz="1050" b="0" i="0" u="none" strike="noStrike" baseline="0" dirty="0">
                <a:solidFill>
                  <a:srgbClr val="002060"/>
                </a:solidFill>
                <a:latin typeface="Calibri" panose="020F0502020204030204" pitchFamily="34" charset="0"/>
              </a:rPr>
              <a:t>(Hess &amp; </a:t>
            </a:r>
            <a:r>
              <a:rPr lang="de-DE" sz="1050" b="0" i="0" u="none" strike="noStrike" baseline="0" dirty="0" err="1">
                <a:solidFill>
                  <a:srgbClr val="002060"/>
                </a:solidFill>
                <a:latin typeface="Calibri" panose="020F0502020204030204" pitchFamily="34" charset="0"/>
              </a:rPr>
              <a:t>Lipowsky</a:t>
            </a:r>
            <a:r>
              <a:rPr lang="de-DE" sz="1050" b="0" i="0" u="none" strike="noStrike" baseline="0" dirty="0">
                <a:solidFill>
                  <a:srgbClr val="002060"/>
                </a:solidFill>
                <a:latin typeface="Calibri" panose="020F0502020204030204" pitchFamily="34" charset="0"/>
              </a:rPr>
              <a:t>, 2017, S. 24) </a:t>
            </a:r>
            <a:endParaRPr lang="de-DE" sz="1100" dirty="0">
              <a:solidFill>
                <a:srgbClr val="002060"/>
              </a:solidFill>
            </a:endParaRPr>
          </a:p>
        </p:txBody>
      </p:sp>
      <p:sp>
        <p:nvSpPr>
          <p:cNvPr id="20" name="Rechteck: abgerundete Ecken 19">
            <a:extLst>
              <a:ext uri="{FF2B5EF4-FFF2-40B4-BE49-F238E27FC236}">
                <a16:creationId xmlns:a16="http://schemas.microsoft.com/office/drawing/2014/main" id="{E1F34C5B-8296-3E6E-45AD-9D508BEE2DE5}"/>
              </a:ext>
            </a:extLst>
          </p:cNvPr>
          <p:cNvSpPr/>
          <p:nvPr/>
        </p:nvSpPr>
        <p:spPr>
          <a:xfrm>
            <a:off x="1997999" y="3910282"/>
            <a:ext cx="5148000" cy="792088"/>
          </a:xfrm>
          <a:prstGeom prst="round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970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37</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612075" y="1690673"/>
            <a:ext cx="7919852"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Differenzierung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628227" y="2348879"/>
            <a:ext cx="7903700" cy="381642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gn="just" eaLnBrk="1" fontAlgn="auto" hangingPunct="1">
              <a:spcAft>
                <a:spcPts val="1200"/>
              </a:spcAft>
              <a:buClrTx/>
              <a:buSzTx/>
              <a:defRPr/>
            </a:pPr>
            <a:r>
              <a:rPr lang="de-DE" sz="1800" b="0" dirty="0">
                <a:latin typeface="Calibri" panose="020F0502020204030204" pitchFamily="34" charset="0"/>
                <a:sym typeface="Wingdings" panose="05000000000000000000" pitchFamily="2" charset="2"/>
              </a:rPr>
              <a:t> als logische Konsequenz zur Begegnung von Heterogenität</a:t>
            </a:r>
            <a:endParaRPr lang="de-DE" sz="1800" b="0" dirty="0">
              <a:latin typeface="Calibri" panose="020F0502020204030204" pitchFamily="34" charset="0"/>
            </a:endParaRPr>
          </a:p>
          <a:p>
            <a:pPr algn="just" eaLnBrk="1" fontAlgn="auto" hangingPunct="1">
              <a:spcAft>
                <a:spcPts val="1200"/>
              </a:spcAft>
              <a:buClrTx/>
              <a:buSzTx/>
              <a:defRPr/>
            </a:pPr>
            <a:r>
              <a:rPr lang="de-DE" sz="1800" b="0" dirty="0">
                <a:latin typeface="Calibri" panose="020F0502020204030204" pitchFamily="34" charset="0"/>
              </a:rPr>
              <a:t>„bezeichnet alle Maßnahmen schul- und unterrichtsorganisatorischer Art, die zur Förderung von Schülern und Schülerinnen oder von Lerngruppen aufgrund unterschiedlicher Neigungen, Begabungen, Interessen, Schwächen und Stärken unter Berücksichtigung des jeweiligen Entwicklungsstandes ergriffen werden, was zu einer Individualisierung des Unterrichts beiträgt.“ </a:t>
            </a:r>
            <a:r>
              <a:rPr lang="de-DE" sz="1050" b="0" dirty="0">
                <a:latin typeface="Calibri" panose="020F0502020204030204" pitchFamily="34" charset="0"/>
              </a:rPr>
              <a:t>(Saalfrank, 2008, S. 66-67)</a:t>
            </a:r>
          </a:p>
          <a:p>
            <a:pPr eaLnBrk="1" fontAlgn="auto" hangingPunct="1">
              <a:spcAft>
                <a:spcPts val="600"/>
              </a:spcAft>
              <a:buClrTx/>
              <a:buSzTx/>
              <a:defRPr/>
            </a:pPr>
            <a:r>
              <a:rPr lang="de-DE" sz="1800" dirty="0">
                <a:solidFill>
                  <a:schemeClr val="accent3"/>
                </a:solidFill>
                <a:latin typeface="Calibri" panose="020F0502020204030204" pitchFamily="34" charset="0"/>
                <a:sym typeface="Wingdings" panose="05000000000000000000" pitchFamily="2" charset="2"/>
              </a:rPr>
              <a:t> Definition gilt auch für Ihren Bereich der Pädagogik! </a:t>
            </a:r>
            <a:endParaRPr lang="de-DE" sz="1800" dirty="0">
              <a:solidFill>
                <a:schemeClr val="accent3"/>
              </a:solidFill>
              <a:latin typeface="Calibri" panose="020F0502020204030204" pitchFamily="34" charset="0"/>
            </a:endParaRPr>
          </a:p>
          <a:p>
            <a:pPr eaLnBrk="1" fontAlgn="auto" hangingPunct="1">
              <a:spcAft>
                <a:spcPts val="600"/>
              </a:spcAft>
              <a:buClrTx/>
              <a:buSzTx/>
              <a:defRPr/>
            </a:pPr>
            <a:r>
              <a:rPr lang="de-DE" sz="1800" dirty="0">
                <a:latin typeface="Calibri" panose="020F0502020204030204" pitchFamily="34" charset="0"/>
              </a:rPr>
              <a:t>Formen der Differenzierung</a:t>
            </a:r>
            <a:r>
              <a:rPr lang="de-DE" sz="1800" b="0" dirty="0">
                <a:latin typeface="Calibri" panose="020F0502020204030204" pitchFamily="34" charset="0"/>
              </a:rPr>
              <a:t>:</a:t>
            </a:r>
          </a:p>
          <a:p>
            <a:pPr marL="285750" indent="-285750" eaLnBrk="1" fontAlgn="auto" hangingPunct="1">
              <a:spcAft>
                <a:spcPts val="600"/>
              </a:spcAft>
              <a:buClrTx/>
              <a:buSzTx/>
              <a:buFont typeface="Arial" panose="020B0604020202020204" pitchFamily="34" charset="0"/>
              <a:buChar char="•"/>
              <a:defRPr/>
            </a:pPr>
            <a:r>
              <a:rPr lang="de-DE" sz="1800" b="0" dirty="0">
                <a:latin typeface="Calibri" panose="020F0502020204030204" pitchFamily="34" charset="0"/>
              </a:rPr>
              <a:t>äußere Differenzierung</a:t>
            </a:r>
          </a:p>
          <a:p>
            <a:pPr marL="285750" indent="-285750" eaLnBrk="1" fontAlgn="auto" hangingPunct="1">
              <a:spcAft>
                <a:spcPts val="2400"/>
              </a:spcAft>
              <a:buClrTx/>
              <a:buSzTx/>
              <a:buFont typeface="Arial" panose="020B0604020202020204" pitchFamily="34" charset="0"/>
              <a:buChar char="•"/>
              <a:defRPr/>
            </a:pPr>
            <a:r>
              <a:rPr lang="de-DE" sz="1800" dirty="0">
                <a:latin typeface="Calibri" panose="020F0502020204030204" pitchFamily="34" charset="0"/>
              </a:rPr>
              <a:t>innere Differenzierung</a:t>
            </a:r>
          </a:p>
        </p:txBody>
      </p:sp>
    </p:spTree>
    <p:extLst>
      <p:ext uri="{BB962C8B-B14F-4D97-AF65-F5344CB8AC3E}">
        <p14:creationId xmlns:p14="http://schemas.microsoft.com/office/powerpoint/2010/main" val="2412254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38</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a:p>
            <a:pPr algn="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612075" y="1690673"/>
            <a:ext cx="7919852"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Innere Differenzierung </a:t>
            </a:r>
          </a:p>
        </p:txBody>
      </p:sp>
      <p:sp>
        <p:nvSpPr>
          <p:cNvPr id="2" name="Inhaltsplatzhalter 2">
            <a:extLst>
              <a:ext uri="{FF2B5EF4-FFF2-40B4-BE49-F238E27FC236}">
                <a16:creationId xmlns:a16="http://schemas.microsoft.com/office/drawing/2014/main" id="{A5CFFD80-4F1D-E4E9-1DBB-22BAB91A376D}"/>
              </a:ext>
            </a:extLst>
          </p:cNvPr>
          <p:cNvSpPr txBox="1">
            <a:spLocks/>
          </p:cNvSpPr>
          <p:nvPr/>
        </p:nvSpPr>
        <p:spPr bwMode="auto">
          <a:xfrm>
            <a:off x="611183" y="2266892"/>
            <a:ext cx="3312746" cy="3682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285750" indent="-285750" eaLnBrk="1" fontAlgn="auto" hangingPunct="1">
              <a:spcAft>
                <a:spcPts val="1200"/>
              </a:spcAft>
              <a:buClrTx/>
              <a:buSzTx/>
              <a:buFont typeface="Arial" panose="020B0604020202020204" pitchFamily="34" charset="0"/>
              <a:buChar char="•"/>
              <a:defRPr/>
            </a:pPr>
            <a:r>
              <a:rPr lang="de-DE" sz="1800" b="0" dirty="0">
                <a:latin typeface="Calibri" panose="020F0502020204030204" pitchFamily="34" charset="0"/>
              </a:rPr>
              <a:t>bezeichnet eine Binnendifferenzierung innerhalb einer bestimmten Lerngruppe. </a:t>
            </a:r>
          </a:p>
          <a:p>
            <a:pPr marL="285750" indent="-285750" eaLnBrk="1" fontAlgn="auto" hangingPunct="1">
              <a:spcAft>
                <a:spcPts val="0"/>
              </a:spcAft>
              <a:buClrTx/>
              <a:buSzTx/>
              <a:buFont typeface="Arial" panose="020B0604020202020204" pitchFamily="34" charset="0"/>
              <a:buChar char="•"/>
              <a:defRPr/>
            </a:pPr>
            <a:r>
              <a:rPr lang="de-DE" sz="1800" b="0" dirty="0">
                <a:latin typeface="Calibri" panose="020F0502020204030204" pitchFamily="34" charset="0"/>
              </a:rPr>
              <a:t>Veranstaltungen sind an heterogenen Lernvoraussetzungen und Lernprozessen der Kinder orientiert, um optimale Lernmöglichkeiten für alle Kinder zu schaffen und Chancengerechtigkeit zu gewährleisten</a:t>
            </a:r>
          </a:p>
          <a:p>
            <a:pPr eaLnBrk="1" fontAlgn="auto" hangingPunct="1">
              <a:spcAft>
                <a:spcPts val="2400"/>
              </a:spcAft>
              <a:buClrTx/>
              <a:buSzTx/>
              <a:defRPr/>
            </a:pPr>
            <a:endParaRPr lang="de-DE" sz="2800" b="0" dirty="0">
              <a:latin typeface="Calibri" panose="020F0502020204030204" pitchFamily="34" charset="0"/>
            </a:endParaRPr>
          </a:p>
        </p:txBody>
      </p:sp>
      <p:pic>
        <p:nvPicPr>
          <p:cNvPr id="4" name="Grafik 3">
            <a:extLst>
              <a:ext uri="{FF2B5EF4-FFF2-40B4-BE49-F238E27FC236}">
                <a16:creationId xmlns:a16="http://schemas.microsoft.com/office/drawing/2014/main" id="{BEB318A0-C980-2B03-4213-257D83665B8D}"/>
              </a:ext>
            </a:extLst>
          </p:cNvPr>
          <p:cNvPicPr>
            <a:picLocks noChangeAspect="1"/>
          </p:cNvPicPr>
          <p:nvPr/>
        </p:nvPicPr>
        <p:blipFill>
          <a:blip r:embed="rId3"/>
          <a:stretch>
            <a:fillRect/>
          </a:stretch>
        </p:blipFill>
        <p:spPr>
          <a:xfrm>
            <a:off x="3849527" y="2266737"/>
            <a:ext cx="4973339" cy="3682387"/>
          </a:xfrm>
          <a:prstGeom prst="rect">
            <a:avLst/>
          </a:prstGeom>
        </p:spPr>
      </p:pic>
      <p:sp>
        <p:nvSpPr>
          <p:cNvPr id="3" name="Textfeld 2">
            <a:extLst>
              <a:ext uri="{FF2B5EF4-FFF2-40B4-BE49-F238E27FC236}">
                <a16:creationId xmlns:a16="http://schemas.microsoft.com/office/drawing/2014/main" id="{C5923A2F-7525-A860-A4B8-B54D3615D143}"/>
              </a:ext>
            </a:extLst>
          </p:cNvPr>
          <p:cNvSpPr txBox="1"/>
          <p:nvPr/>
        </p:nvSpPr>
        <p:spPr>
          <a:xfrm>
            <a:off x="7305911" y="5911388"/>
            <a:ext cx="1517848" cy="253916"/>
          </a:xfrm>
          <a:prstGeom prst="rect">
            <a:avLst/>
          </a:prstGeom>
          <a:noFill/>
        </p:spPr>
        <p:txBody>
          <a:bodyPr wrap="square">
            <a:spAutoFit/>
          </a:bodyPr>
          <a:lstStyle/>
          <a:p>
            <a:r>
              <a:rPr lang="de-DE" sz="1050" b="0" i="0" u="none" strike="noStrike" baseline="0" dirty="0">
                <a:solidFill>
                  <a:srgbClr val="002060"/>
                </a:solidFill>
                <a:latin typeface="Calibri" panose="020F0502020204030204" pitchFamily="34" charset="0"/>
              </a:rPr>
              <a:t>(Saalfrank, 2008, S. 72) </a:t>
            </a:r>
            <a:endParaRPr lang="de-DE" sz="1100" dirty="0">
              <a:solidFill>
                <a:srgbClr val="002060"/>
              </a:solidFill>
            </a:endParaRPr>
          </a:p>
        </p:txBody>
      </p:sp>
    </p:spTree>
    <p:extLst>
      <p:ext uri="{BB962C8B-B14F-4D97-AF65-F5344CB8AC3E}">
        <p14:creationId xmlns:p14="http://schemas.microsoft.com/office/powerpoint/2010/main" val="1104262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39</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r>
              <a:rPr lang="de-DE" altLang="de-DE" b="0" dirty="0">
                <a:solidFill>
                  <a:srgbClr val="0D2C5A"/>
                </a:solidFill>
                <a:latin typeface="Calibri" panose="020F0502020204030204" pitchFamily="34" charset="0"/>
              </a:rPr>
              <a:t>Exkurs: Heterogenität und Differenzierung</a:t>
            </a:r>
            <a:endParaRPr lang="de-DE" b="0" dirty="0">
              <a:solidFill>
                <a:srgbClr val="0D2C5A"/>
              </a:solidFill>
            </a:endParaRP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Natürliche Differenzierung</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gleiches Lernangebot für alle Kinder</a:t>
            </a: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besonders geeignet sind offene Aufgaben </a:t>
            </a:r>
            <a:r>
              <a:rPr lang="de-DE" sz="2000" b="0" dirty="0">
                <a:latin typeface="Calibri" panose="020F0502020204030204" pitchFamily="34" charset="0"/>
                <a:sym typeface="Wingdings" panose="05000000000000000000" pitchFamily="2" charset="2"/>
              </a:rPr>
              <a:t></a:t>
            </a:r>
            <a:r>
              <a:rPr lang="de-DE" sz="2000" dirty="0">
                <a:latin typeface="Calibri" panose="020F0502020204030204" pitchFamily="34" charset="0"/>
              </a:rPr>
              <a:t> Kinder können diese auf ihrem Niveau lösen</a:t>
            </a: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Angebot ist inhaltlich ganzheitlich und weist Mindestmaß an Komplexität auf </a:t>
            </a:r>
            <a:r>
              <a:rPr lang="de-DE" sz="2000" b="0" dirty="0">
                <a:latin typeface="Calibri" panose="020F0502020204030204" pitchFamily="34" charset="0"/>
                <a:sym typeface="Wingdings" panose="05000000000000000000" pitchFamily="2" charset="2"/>
              </a:rPr>
              <a:t> naturgemäß unterschiedliche Schwierigkeitsgrade gegeben </a:t>
            </a:r>
            <a:endParaRPr lang="de-DE" sz="2000" b="0" dirty="0">
              <a:latin typeface="Calibri" panose="020F0502020204030204" pitchFamily="34" charset="0"/>
            </a:endParaRP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Lösungswege, Darstellungsformen, Hilfsmittel, manchmal sogar die Problemstellungen selbst sind freigestellt</a:t>
            </a: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soziales Mit- und Voneinanderlernen wird auf natürliche Art und Weise erzeugt, da es von der Sache her sinnvoll ist, unterschiedliche Zugangsweisen auszutauschen</a:t>
            </a:r>
          </a:p>
          <a:p>
            <a:pPr marL="457200" indent="-457200" eaLnBrk="1" fontAlgn="auto" hangingPunct="1">
              <a:spcAft>
                <a:spcPts val="0"/>
              </a:spcAft>
              <a:buClrTx/>
              <a:buSzTx/>
              <a:buFont typeface="+mj-lt"/>
              <a:buAutoNum type="alphaLcParenR"/>
              <a:defRPr/>
            </a:pP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53916"/>
          </a:xfrm>
          <a:prstGeom prst="rect">
            <a:avLst/>
          </a:prstGeom>
          <a:noFill/>
        </p:spPr>
        <p:txBody>
          <a:bodyPr wrap="square">
            <a:spAutoFit/>
          </a:bodyPr>
          <a:lstStyle/>
          <a:p>
            <a:r>
              <a:rPr lang="de-DE" sz="1050" b="0" i="0" u="none" strike="noStrike" baseline="0" dirty="0">
                <a:solidFill>
                  <a:srgbClr val="002060"/>
                </a:solidFill>
                <a:latin typeface="Calibri" panose="020F0502020204030204" pitchFamily="34" charset="0"/>
              </a:rPr>
              <a:t>(Krauthausen &amp; Scherer, 2011)</a:t>
            </a:r>
            <a:endParaRPr lang="de-DE" sz="1100" dirty="0">
              <a:solidFill>
                <a:srgbClr val="002060"/>
              </a:solidFill>
            </a:endParaRPr>
          </a:p>
        </p:txBody>
      </p:sp>
    </p:spTree>
    <p:extLst>
      <p:ext uri="{BB962C8B-B14F-4D97-AF65-F5344CB8AC3E}">
        <p14:creationId xmlns:p14="http://schemas.microsoft.com/office/powerpoint/2010/main" val="272957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320094"/>
            <a:ext cx="7886700" cy="221781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ctr">
              <a:spcAft>
                <a:spcPts val="800"/>
              </a:spcAft>
            </a:pPr>
            <a:r>
              <a:rPr lang="de-DE" altLang="de-DE" sz="2800" kern="0" dirty="0">
                <a:solidFill>
                  <a:srgbClr val="014260"/>
                </a:solidFill>
                <a:latin typeface="+mn-lt"/>
                <a:ea typeface="Roboto Condensed" charset="0"/>
              </a:rPr>
              <a:t>Haben Sie bereits waldpädagogische Angebote und/oder Veranstaltungen geplant und </a:t>
            </a:r>
            <a:r>
              <a:rPr lang="de-DE" altLang="de-DE" sz="2800" kern="0">
                <a:solidFill>
                  <a:srgbClr val="014260"/>
                </a:solidFill>
                <a:latin typeface="+mn-lt"/>
                <a:ea typeface="Roboto Condensed" charset="0"/>
              </a:rPr>
              <a:t>durchgeführt</a:t>
            </a:r>
            <a:r>
              <a:rPr lang="de-DE" altLang="de-DE" sz="2800" kern="0" smtClean="0">
                <a:solidFill>
                  <a:srgbClr val="014260"/>
                </a:solidFill>
                <a:latin typeface="+mn-lt"/>
                <a:ea typeface="Roboto Condensed" charset="0"/>
              </a:rPr>
              <a:t>?  </a:t>
            </a:r>
            <a:endParaRPr lang="de-DE" altLang="de-DE" sz="2800" kern="0" dirty="0">
              <a:solidFill>
                <a:srgbClr val="014260"/>
              </a:solidFill>
              <a:latin typeface="+mn-lt"/>
              <a:ea typeface="Roboto Condensed" charset="0"/>
            </a:endParaRPr>
          </a:p>
          <a:p>
            <a:pPr marL="0" indent="0" algn="ctr">
              <a:spcAft>
                <a:spcPts val="800"/>
              </a:spcAft>
            </a:pPr>
            <a:r>
              <a:rPr lang="de-DE" altLang="de-DE" sz="2200" kern="0" dirty="0">
                <a:solidFill>
                  <a:srgbClr val="014260"/>
                </a:solidFill>
                <a:ea typeface="Roboto Condensed" charset="0"/>
              </a:rPr>
              <a:t>Berichten Sie von ihren Erfahrungen.</a:t>
            </a:r>
            <a:endParaRPr lang="de-DE" altLang="de-DE" sz="2200" kern="0" dirty="0">
              <a:solidFill>
                <a:srgbClr val="014260"/>
              </a:solidFill>
              <a:latin typeface="+mn-lt"/>
              <a:ea typeface="Roboto Condensed" charset="0"/>
            </a:endParaRP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4</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6551614" y="1988840"/>
            <a:ext cx="2196850" cy="400110"/>
          </a:xfrm>
          <a:prstGeom prst="rect">
            <a:avLst/>
          </a:prstGeom>
          <a:noFill/>
        </p:spPr>
        <p:txBody>
          <a:bodyPr wrap="square" rtlCol="0">
            <a:spAutoFit/>
          </a:bodyPr>
          <a:lstStyle/>
          <a:p>
            <a:pPr algn="ctr"/>
            <a:r>
              <a:rPr lang="de-DE" sz="2000" b="1" dirty="0">
                <a:solidFill>
                  <a:srgbClr val="F59C00"/>
                </a:solidFill>
              </a:rPr>
              <a:t>5 min Diskussion</a:t>
            </a:r>
          </a:p>
        </p:txBody>
      </p:sp>
    </p:spTree>
    <p:extLst>
      <p:ext uri="{BB962C8B-B14F-4D97-AF65-F5344CB8AC3E}">
        <p14:creationId xmlns:p14="http://schemas.microsoft.com/office/powerpoint/2010/main" val="643660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25363" y="1556792"/>
            <a:ext cx="6998965" cy="4278094"/>
          </a:xfrm>
          <a:prstGeom prst="rect">
            <a:avLst/>
          </a:prstGeom>
        </p:spPr>
        <p:txBody>
          <a:bodyPr wrap="square">
            <a:spAutoFit/>
          </a:bodyPr>
          <a:lstStyle/>
          <a:p>
            <a:pPr>
              <a:spcAft>
                <a:spcPts val="1200"/>
              </a:spcAft>
            </a:pPr>
            <a:r>
              <a:rPr lang="de-DE" sz="2200" b="1" u="sng" dirty="0">
                <a:solidFill>
                  <a:srgbClr val="0D2C5A"/>
                </a:solidFill>
              </a:rPr>
              <a:t>Arbeitsauftrag  </a:t>
            </a:r>
          </a:p>
          <a:p>
            <a:pPr marL="457200" indent="-457200">
              <a:spcAft>
                <a:spcPts val="1800"/>
              </a:spcAft>
              <a:buFont typeface="+mj-lt"/>
              <a:buAutoNum type="arabicPeriod"/>
            </a:pPr>
            <a:r>
              <a:rPr lang="de-DE" sz="2200" dirty="0">
                <a:solidFill>
                  <a:srgbClr val="0D2C5A"/>
                </a:solidFill>
              </a:rPr>
              <a:t>Welche Argumente sprechen für bzw. gegen die Umsetzung von Differenzierung in Ihren Veranstaltungen? Diskutieren Sie in Ihren Kleingruppen Pro- und Contra-Argumente und ziehen Sie ein persönliches Fazit.</a:t>
            </a:r>
          </a:p>
          <a:p>
            <a:pPr marL="457200" indent="-457200">
              <a:spcAft>
                <a:spcPts val="600"/>
              </a:spcAft>
              <a:buFont typeface="+mj-lt"/>
              <a:buAutoNum type="arabicPeriod"/>
            </a:pPr>
            <a:r>
              <a:rPr lang="de-DE" sz="2200" dirty="0">
                <a:solidFill>
                  <a:srgbClr val="0D2C5A"/>
                </a:solidFill>
              </a:rPr>
              <a:t>Welche Möglichkeiten der Differenzierung können Sie in Ihrer geplanten waldpädagogischen Veranstaltung einbeziehen? Diskutieren und notieren Sie Möglichkeiten.</a:t>
            </a:r>
          </a:p>
          <a:p>
            <a:endParaRPr lang="de-DE" sz="2200" dirty="0">
              <a:solidFill>
                <a:srgbClr val="0D2C5A"/>
              </a:solidFill>
            </a:endParaRPr>
          </a:p>
        </p:txBody>
      </p:sp>
      <p:sp>
        <p:nvSpPr>
          <p:cNvPr id="12" name="Textfeld 11">
            <a:extLst>
              <a:ext uri="{FF2B5EF4-FFF2-40B4-BE49-F238E27FC236}">
                <a16:creationId xmlns:a16="http://schemas.microsoft.com/office/drawing/2014/main" id="{FF4EAFF2-9C6B-4D0E-B9E3-F020EAF12593}"/>
              </a:ext>
            </a:extLst>
          </p:cNvPr>
          <p:cNvSpPr txBox="1"/>
          <p:nvPr/>
        </p:nvSpPr>
        <p:spPr>
          <a:xfrm>
            <a:off x="3711027" y="6454942"/>
            <a:ext cx="1721946" cy="461665"/>
          </a:xfrm>
          <a:prstGeom prst="rect">
            <a:avLst/>
          </a:prstGeom>
          <a:noFill/>
        </p:spPr>
        <p:txBody>
          <a:bodyPr wrap="none" rtlCol="0">
            <a:spAutoFit/>
          </a:bodyPr>
          <a:lstStyle/>
          <a:p>
            <a:pPr algn="ctr"/>
            <a:r>
              <a:rPr lang="de-DE" sz="1200" dirty="0">
                <a:solidFill>
                  <a:srgbClr val="0D2C5A"/>
                </a:solidFill>
              </a:rPr>
              <a:t>Prof. Dr. Björn Egbert</a:t>
            </a:r>
            <a:br>
              <a:rPr lang="de-DE" sz="1200" dirty="0">
                <a:solidFill>
                  <a:srgbClr val="0D2C5A"/>
                </a:solidFill>
              </a:rPr>
            </a:br>
            <a:r>
              <a:rPr lang="de-DE" sz="12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40</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20 min Erarbeitung </a:t>
            </a:r>
          </a:p>
          <a:p>
            <a:pPr algn="ctr"/>
            <a:endParaRPr lang="de-DE" sz="2000" b="1" dirty="0">
              <a:solidFill>
                <a:srgbClr val="F59C00"/>
              </a:solidFill>
            </a:endParaRPr>
          </a:p>
          <a:p>
            <a:pPr algn="ctr"/>
            <a:r>
              <a:rPr lang="de-DE" sz="2000" b="1" dirty="0">
                <a:solidFill>
                  <a:srgbClr val="F59C00"/>
                </a:solidFill>
              </a:rPr>
              <a:t>10 min Diskussion</a:t>
            </a:r>
          </a:p>
        </p:txBody>
      </p:sp>
    </p:spTree>
    <p:extLst>
      <p:ext uri="{BB962C8B-B14F-4D97-AF65-F5344CB8AC3E}">
        <p14:creationId xmlns:p14="http://schemas.microsoft.com/office/powerpoint/2010/main" val="15792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F72F2-158F-4164-8056-5DA294EC6733}"/>
              </a:ext>
            </a:extLst>
          </p:cNvPr>
          <p:cNvSpPr>
            <a:spLocks noGrp="1"/>
          </p:cNvSpPr>
          <p:nvPr>
            <p:ph idx="1"/>
          </p:nvPr>
        </p:nvSpPr>
        <p:spPr>
          <a:xfrm>
            <a:off x="539552" y="1844824"/>
            <a:ext cx="7975798" cy="4536504"/>
          </a:xfrm>
        </p:spPr>
        <p:txBody>
          <a:bodyPr>
            <a:normAutofit/>
          </a:bodyPr>
          <a:lstStyle/>
          <a:p>
            <a:pPr>
              <a:buFont typeface="Arial" panose="020B0604020202020204" pitchFamily="34" charset="0"/>
              <a:buChar char="•"/>
            </a:pPr>
            <a:r>
              <a:rPr lang="de-DE" sz="2200" dirty="0">
                <a:solidFill>
                  <a:srgbClr val="0D2C5A"/>
                </a:solidFill>
                <a:latin typeface="+mn-lt"/>
              </a:rPr>
              <a:t>Vergegenwärtigung der Lernvoraussetzungen der Kinder, Jugendlichen und jungen Erwachsenen </a:t>
            </a:r>
          </a:p>
          <a:p>
            <a:pPr>
              <a:buFont typeface="Arial" panose="020B0604020202020204" pitchFamily="34" charset="0"/>
              <a:buChar char="•"/>
            </a:pPr>
            <a:r>
              <a:rPr lang="de-DE" sz="2200" dirty="0">
                <a:solidFill>
                  <a:srgbClr val="0D2C5A"/>
                </a:solidFill>
                <a:latin typeface="+mn-lt"/>
              </a:rPr>
              <a:t>Curriculare Rahmenbedingungen einsehen</a:t>
            </a:r>
          </a:p>
          <a:p>
            <a:pPr>
              <a:buFont typeface="Arial" panose="020B0604020202020204" pitchFamily="34" charset="0"/>
              <a:buChar char="•"/>
            </a:pPr>
            <a:r>
              <a:rPr lang="de-DE" sz="2200" dirty="0">
                <a:solidFill>
                  <a:srgbClr val="0D2C5A"/>
                </a:solidFill>
                <a:latin typeface="+mn-lt"/>
              </a:rPr>
              <a:t>Sachanalyse und didaktische Reduktion</a:t>
            </a:r>
          </a:p>
          <a:p>
            <a:pPr>
              <a:buFont typeface="Arial" panose="020B0604020202020204" pitchFamily="34" charset="0"/>
              <a:buChar char="•"/>
            </a:pPr>
            <a:r>
              <a:rPr lang="de-DE" sz="2200" dirty="0">
                <a:solidFill>
                  <a:srgbClr val="0D2C5A"/>
                </a:solidFill>
                <a:latin typeface="+mn-lt"/>
              </a:rPr>
              <a:t>Kompetenzorientierung und inhaltliche Auswahl treffen</a:t>
            </a:r>
          </a:p>
          <a:p>
            <a:pPr>
              <a:buFont typeface="Arial" panose="020B0604020202020204" pitchFamily="34" charset="0"/>
              <a:buChar char="•"/>
            </a:pPr>
            <a:r>
              <a:rPr lang="de-DE" sz="2200" dirty="0">
                <a:solidFill>
                  <a:srgbClr val="0D2C5A"/>
                </a:solidFill>
                <a:latin typeface="+mn-lt"/>
              </a:rPr>
              <a:t>Lernziele und Teilziele für die Veranstaltung formulieren</a:t>
            </a:r>
          </a:p>
          <a:p>
            <a:pPr>
              <a:buFont typeface="Arial" panose="020B0604020202020204" pitchFamily="34" charset="0"/>
              <a:buChar char="•"/>
            </a:pPr>
            <a:r>
              <a:rPr lang="de-DE" sz="2200" dirty="0">
                <a:solidFill>
                  <a:srgbClr val="0D2C5A"/>
                </a:solidFill>
                <a:latin typeface="+mn-lt"/>
              </a:rPr>
              <a:t>Veranstaltungsthemen und -</a:t>
            </a:r>
            <a:r>
              <a:rPr lang="de-DE" sz="2200" dirty="0" err="1">
                <a:solidFill>
                  <a:srgbClr val="0D2C5A"/>
                </a:solidFill>
                <a:latin typeface="+mn-lt"/>
              </a:rPr>
              <a:t>schwerpunkte</a:t>
            </a:r>
            <a:r>
              <a:rPr lang="de-DE" sz="2200" dirty="0">
                <a:solidFill>
                  <a:srgbClr val="0D2C5A"/>
                </a:solidFill>
                <a:latin typeface="+mn-lt"/>
              </a:rPr>
              <a:t> formulieren</a:t>
            </a:r>
          </a:p>
          <a:p>
            <a:pPr>
              <a:buFont typeface="Arial" panose="020B0604020202020204" pitchFamily="34" charset="0"/>
              <a:buChar char="•"/>
            </a:pPr>
            <a:r>
              <a:rPr lang="de-DE" sz="2200" dirty="0">
                <a:solidFill>
                  <a:srgbClr val="0D2C5A"/>
                </a:solidFill>
                <a:latin typeface="+mn-lt"/>
              </a:rPr>
              <a:t>Veranstaltungen planen und strukturieren</a:t>
            </a:r>
          </a:p>
          <a:p>
            <a:pPr>
              <a:buFont typeface="Arial" panose="020B0604020202020204" pitchFamily="34" charset="0"/>
              <a:buChar char="•"/>
            </a:pPr>
            <a:r>
              <a:rPr lang="de-DE" sz="2200" dirty="0">
                <a:solidFill>
                  <a:srgbClr val="0D2C5A"/>
                </a:solidFill>
                <a:latin typeface="+mn-lt"/>
              </a:rPr>
              <a:t>Überlegungen zur methodischen Umsetzung treffen</a:t>
            </a:r>
          </a:p>
          <a:p>
            <a:pPr>
              <a:buFont typeface="Arial" panose="020B0604020202020204" pitchFamily="34" charset="0"/>
              <a:buChar char="•"/>
            </a:pPr>
            <a:r>
              <a:rPr lang="de-DE" sz="2200" dirty="0">
                <a:solidFill>
                  <a:srgbClr val="0D2C5A"/>
                </a:solidFill>
                <a:latin typeface="+mn-lt"/>
              </a:rPr>
              <a:t>Lernaufgaben/Arbeitsblätter entwickeln </a:t>
            </a:r>
          </a:p>
          <a:p>
            <a:pPr>
              <a:buFont typeface="Arial" panose="020B0604020202020204" pitchFamily="34" charset="0"/>
              <a:buChar char="•"/>
            </a:pPr>
            <a:r>
              <a:rPr lang="de-DE" sz="2200" dirty="0">
                <a:solidFill>
                  <a:srgbClr val="0D2C5A"/>
                </a:solidFill>
                <a:latin typeface="+mn-lt"/>
              </a:rPr>
              <a:t>Überlegungen zur Mediennutzung treffen</a:t>
            </a:r>
          </a:p>
          <a:p>
            <a:pPr>
              <a:buFont typeface="Arial" panose="020B0604020202020204" pitchFamily="34" charset="0"/>
              <a:buChar cha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274B74D-ADD1-4191-8787-11015ED34F3A}"/>
              </a:ext>
            </a:extLst>
          </p:cNvPr>
          <p:cNvSpPr>
            <a:spLocks noGrp="1"/>
          </p:cNvSpPr>
          <p:nvPr>
            <p:ph type="sldNum" sz="quarter" idx="4"/>
          </p:nvPr>
        </p:nvSpPr>
        <p:spPr/>
        <p:txBody>
          <a:bodyPr/>
          <a:lstStyle/>
          <a:p>
            <a:fld id="{80820C91-F7CE-483F-AA17-44F7CB82C640}" type="slidenum">
              <a:rPr lang="de-DE" smtClean="0"/>
              <a:pPr/>
              <a:t>41</a:t>
            </a:fld>
            <a:endParaRPr lang="de-DE" dirty="0"/>
          </a:p>
        </p:txBody>
      </p:sp>
      <p:sp>
        <p:nvSpPr>
          <p:cNvPr id="5" name="Fußzeilenplatzhalter 4">
            <a:extLst>
              <a:ext uri="{FF2B5EF4-FFF2-40B4-BE49-F238E27FC236}">
                <a16:creationId xmlns:a16="http://schemas.microsoft.com/office/drawing/2014/main" id="{DD69A6AD-C05A-4B8C-B17E-0C35C25366B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C6764498-743E-4071-A379-0EB0AFAB8C50}"/>
              </a:ext>
            </a:extLst>
          </p:cNvPr>
          <p:cNvSpPr>
            <a:spLocks noGrp="1"/>
          </p:cNvSpPr>
          <p:nvPr>
            <p:ph type="title"/>
          </p:nvPr>
        </p:nvSpPr>
        <p:spPr>
          <a:xfrm>
            <a:off x="1187624" y="1052538"/>
            <a:ext cx="7886700" cy="576262"/>
          </a:xfrm>
        </p:spPr>
        <p:txBody>
          <a:bodyPr/>
          <a:lstStyle/>
          <a:p>
            <a:pPr algn="r"/>
            <a:r>
              <a:rPr lang="de-DE" b="0" dirty="0">
                <a:solidFill>
                  <a:srgbClr val="0D2C5A"/>
                </a:solidFill>
              </a:rPr>
              <a:t>Veranstaltungen planen – Überblick</a:t>
            </a:r>
          </a:p>
        </p:txBody>
      </p:sp>
      <p:sp>
        <p:nvSpPr>
          <p:cNvPr id="2" name="Rechteck 1">
            <a:extLst>
              <a:ext uri="{FF2B5EF4-FFF2-40B4-BE49-F238E27FC236}">
                <a16:creationId xmlns:a16="http://schemas.microsoft.com/office/drawing/2014/main" id="{BB73AEEC-D983-11A2-857F-D20E33233E9D}"/>
              </a:ext>
            </a:extLst>
          </p:cNvPr>
          <p:cNvSpPr/>
          <p:nvPr/>
        </p:nvSpPr>
        <p:spPr>
          <a:xfrm>
            <a:off x="539552" y="2564904"/>
            <a:ext cx="7560840" cy="432048"/>
          </a:xfrm>
          <a:prstGeom prst="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6490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42</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marL="457200" indent="-457200" algn="r">
              <a:buFont typeface="+mj-lt"/>
              <a:buAutoNum type="alphaLcParenR" startAt="2"/>
            </a:pPr>
            <a:r>
              <a:rPr lang="de-DE" b="0" dirty="0">
                <a:solidFill>
                  <a:srgbClr val="0D2C5A"/>
                </a:solidFill>
              </a:rPr>
              <a:t>Curriculare Rahmenbedingungen</a:t>
            </a:r>
          </a:p>
        </p:txBody>
      </p:sp>
      <p:sp>
        <p:nvSpPr>
          <p:cNvPr id="8" name="Inhaltsplatzhalter 2">
            <a:extLst>
              <a:ext uri="{FF2B5EF4-FFF2-40B4-BE49-F238E27FC236}">
                <a16:creationId xmlns:a16="http://schemas.microsoft.com/office/drawing/2014/main" id="{1B39A545-800E-4B3A-B04E-CFC951D3F105}"/>
              </a:ext>
            </a:extLst>
          </p:cNvPr>
          <p:cNvSpPr txBox="1">
            <a:spLocks/>
          </p:cNvSpPr>
          <p:nvPr/>
        </p:nvSpPr>
        <p:spPr>
          <a:xfrm>
            <a:off x="539552" y="3429000"/>
            <a:ext cx="7886700" cy="30302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600"/>
              </a:spcAft>
            </a:pPr>
            <a:endParaRPr lang="de-DE" dirty="0">
              <a:solidFill>
                <a:srgbClr val="002060"/>
              </a:solidFill>
              <a:latin typeface="+mn-lt"/>
            </a:endParaRPr>
          </a:p>
        </p:txBody>
      </p:sp>
      <p:sp>
        <p:nvSpPr>
          <p:cNvPr id="6" name="Titel 1">
            <a:extLst>
              <a:ext uri="{FF2B5EF4-FFF2-40B4-BE49-F238E27FC236}">
                <a16:creationId xmlns:a16="http://schemas.microsoft.com/office/drawing/2014/main" id="{8FCDA5CA-8BDF-4530-ADB1-718DD82A4779}"/>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Bildungsplan für Kindergärten (Berlin-Brandenburg)</a:t>
            </a:r>
          </a:p>
        </p:txBody>
      </p:sp>
      <p:pic>
        <p:nvPicPr>
          <p:cNvPr id="2" name="Grafik 1">
            <a:extLst>
              <a:ext uri="{FF2B5EF4-FFF2-40B4-BE49-F238E27FC236}">
                <a16:creationId xmlns:a16="http://schemas.microsoft.com/office/drawing/2014/main" id="{0B9E80D2-BAC0-4CD0-B971-00B5B935A105}"/>
              </a:ext>
            </a:extLst>
          </p:cNvPr>
          <p:cNvPicPr>
            <a:picLocks noChangeAspect="1"/>
          </p:cNvPicPr>
          <p:nvPr/>
        </p:nvPicPr>
        <p:blipFill>
          <a:blip r:embed="rId2"/>
          <a:stretch>
            <a:fillRect/>
          </a:stretch>
        </p:blipFill>
        <p:spPr>
          <a:xfrm rot="256251">
            <a:off x="6643899" y="3028976"/>
            <a:ext cx="2233921" cy="1578514"/>
          </a:xfrm>
          <a:prstGeom prst="rect">
            <a:avLst/>
          </a:prstGeom>
          <a:effectLst>
            <a:outerShdw blurRad="50800" dist="38100" dir="2700000" algn="tl" rotWithShape="0">
              <a:prstClr val="black">
                <a:alpha val="40000"/>
              </a:prstClr>
            </a:outerShdw>
          </a:effectLst>
        </p:spPr>
      </p:pic>
      <p:sp>
        <p:nvSpPr>
          <p:cNvPr id="10" name="Inhaltsplatzhalter 2">
            <a:extLst>
              <a:ext uri="{FF2B5EF4-FFF2-40B4-BE49-F238E27FC236}">
                <a16:creationId xmlns:a16="http://schemas.microsoft.com/office/drawing/2014/main" id="{214115A4-74EC-4FA5-B736-7E9AA81F5533}"/>
              </a:ext>
            </a:extLst>
          </p:cNvPr>
          <p:cNvSpPr txBox="1">
            <a:spLocks/>
          </p:cNvSpPr>
          <p:nvPr/>
        </p:nvSpPr>
        <p:spPr>
          <a:xfrm>
            <a:off x="539552" y="2182451"/>
            <a:ext cx="5904656" cy="42767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pPr>
            <a:r>
              <a:rPr lang="de-DE" dirty="0">
                <a:solidFill>
                  <a:srgbClr val="002060"/>
                </a:solidFill>
                <a:latin typeface="+mn-lt"/>
              </a:rPr>
              <a:t>„Ziel der »Grundsätze elementarer Bildung in Einrichtungen der Kindertagesbetreuung im Land Brandenburg« ist es sicherzustellen, dass allen Kindern in den Tageseinrichtungen des Landes die erforderlichen Bildungsmöglichkeiten eröffnet werden. [...] </a:t>
            </a:r>
          </a:p>
          <a:p>
            <a:pPr marL="0" indent="0">
              <a:spcAft>
                <a:spcPts val="600"/>
              </a:spcAft>
            </a:pPr>
            <a:r>
              <a:rPr lang="de-DE" dirty="0">
                <a:solidFill>
                  <a:srgbClr val="002060"/>
                </a:solidFill>
                <a:latin typeface="+mn-lt"/>
              </a:rPr>
              <a:t>Wie das Kindertagesstättengesetz bestimmt, unterstützen sie die natürliche Neugier der Kinder, fordern deren eigenaktive Bildungsprozesse heraus, greifen die Themen der Kinder auf und erweitern sie. Auf diese Weise ergänzen und unterstützen die Einrichtungen der Kindertagesbetreuung die Erziehung in der Familie und ermöglichen den Kindern Erfahrungen über den Familienrahmen hinaus“ (MBJS, 2004)</a:t>
            </a:r>
          </a:p>
          <a:p>
            <a:pPr marL="0" indent="0" algn="just">
              <a:spcAft>
                <a:spcPts val="600"/>
              </a:spcAft>
            </a:pPr>
            <a:endParaRPr lang="de-DE" dirty="0">
              <a:solidFill>
                <a:srgbClr val="002060"/>
              </a:solidFill>
              <a:latin typeface="+mn-lt"/>
            </a:endParaRPr>
          </a:p>
        </p:txBody>
      </p:sp>
    </p:spTree>
    <p:extLst>
      <p:ext uri="{BB962C8B-B14F-4D97-AF65-F5344CB8AC3E}">
        <p14:creationId xmlns:p14="http://schemas.microsoft.com/office/powerpoint/2010/main" val="375288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43</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marL="457200" indent="-457200" algn="r">
              <a:buFont typeface="+mj-lt"/>
              <a:buAutoNum type="alphaLcParenR" startAt="2"/>
            </a:pPr>
            <a:r>
              <a:rPr lang="de-DE" b="0" dirty="0">
                <a:solidFill>
                  <a:srgbClr val="0D2C5A"/>
                </a:solidFill>
              </a:rPr>
              <a:t>Curriculare Rahmenbedingungen</a:t>
            </a:r>
          </a:p>
        </p:txBody>
      </p:sp>
      <p:sp>
        <p:nvSpPr>
          <p:cNvPr id="8" name="Inhaltsplatzhalter 2">
            <a:extLst>
              <a:ext uri="{FF2B5EF4-FFF2-40B4-BE49-F238E27FC236}">
                <a16:creationId xmlns:a16="http://schemas.microsoft.com/office/drawing/2014/main" id="{1B39A545-800E-4B3A-B04E-CFC951D3F105}"/>
              </a:ext>
            </a:extLst>
          </p:cNvPr>
          <p:cNvSpPr txBox="1">
            <a:spLocks/>
          </p:cNvSpPr>
          <p:nvPr/>
        </p:nvSpPr>
        <p:spPr>
          <a:xfrm>
            <a:off x="539552" y="3429000"/>
            <a:ext cx="7886700" cy="30302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600"/>
              </a:spcAft>
            </a:pPr>
            <a:endParaRPr lang="de-DE" dirty="0">
              <a:solidFill>
                <a:srgbClr val="002060"/>
              </a:solidFill>
              <a:latin typeface="+mn-lt"/>
            </a:endParaRPr>
          </a:p>
        </p:txBody>
      </p:sp>
      <p:sp>
        <p:nvSpPr>
          <p:cNvPr id="6" name="Titel 1">
            <a:extLst>
              <a:ext uri="{FF2B5EF4-FFF2-40B4-BE49-F238E27FC236}">
                <a16:creationId xmlns:a16="http://schemas.microsoft.com/office/drawing/2014/main" id="{8FCDA5CA-8BDF-4530-ADB1-718DD82A4779}"/>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Bildungsplan für Kindergärten (Berlin-Brandenburg)</a:t>
            </a:r>
          </a:p>
        </p:txBody>
      </p:sp>
      <p:sp>
        <p:nvSpPr>
          <p:cNvPr id="10" name="Inhaltsplatzhalter 2">
            <a:extLst>
              <a:ext uri="{FF2B5EF4-FFF2-40B4-BE49-F238E27FC236}">
                <a16:creationId xmlns:a16="http://schemas.microsoft.com/office/drawing/2014/main" id="{214115A4-74EC-4FA5-B736-7E9AA81F5533}"/>
              </a:ext>
            </a:extLst>
          </p:cNvPr>
          <p:cNvSpPr txBox="1">
            <a:spLocks/>
          </p:cNvSpPr>
          <p:nvPr/>
        </p:nvSpPr>
        <p:spPr>
          <a:xfrm>
            <a:off x="539552" y="2182451"/>
            <a:ext cx="8208912" cy="419887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pPr>
            <a:r>
              <a:rPr lang="de-DE" sz="1800" u="sng" dirty="0">
                <a:solidFill>
                  <a:srgbClr val="002060"/>
                </a:solidFill>
                <a:latin typeface="+mn-lt"/>
              </a:rPr>
              <a:t> Bildungsbereiche:</a:t>
            </a:r>
          </a:p>
          <a:p>
            <a:pPr marL="285750" indent="-285750">
              <a:buFont typeface="Arial" panose="020B0604020202020204" pitchFamily="34" charset="0"/>
              <a:buChar char="•"/>
            </a:pPr>
            <a:r>
              <a:rPr lang="de-DE" sz="1800" dirty="0">
                <a:solidFill>
                  <a:srgbClr val="002060"/>
                </a:solidFill>
                <a:latin typeface="+mn-lt"/>
              </a:rPr>
              <a:t>Körper, Bewegung und Gesundheit, </a:t>
            </a:r>
          </a:p>
          <a:p>
            <a:pPr marL="285750" indent="-285750">
              <a:buFont typeface="Arial" panose="020B0604020202020204" pitchFamily="34" charset="0"/>
              <a:buChar char="•"/>
            </a:pPr>
            <a:r>
              <a:rPr lang="de-DE" sz="1800" dirty="0">
                <a:solidFill>
                  <a:srgbClr val="002060"/>
                </a:solidFill>
                <a:latin typeface="+mn-lt"/>
              </a:rPr>
              <a:t>Sprache, Kommunikation und Schriftkultur,</a:t>
            </a:r>
          </a:p>
          <a:p>
            <a:pPr marL="285750" indent="-285750">
              <a:buFont typeface="Arial" panose="020B0604020202020204" pitchFamily="34" charset="0"/>
              <a:buChar char="•"/>
            </a:pPr>
            <a:r>
              <a:rPr lang="de-DE" sz="1800" dirty="0">
                <a:solidFill>
                  <a:srgbClr val="002060"/>
                </a:solidFill>
                <a:latin typeface="+mn-lt"/>
              </a:rPr>
              <a:t>Musik,</a:t>
            </a:r>
          </a:p>
          <a:p>
            <a:pPr marL="285750" indent="-285750">
              <a:buFont typeface="Arial" panose="020B0604020202020204" pitchFamily="34" charset="0"/>
              <a:buChar char="•"/>
            </a:pPr>
            <a:r>
              <a:rPr lang="de-DE" sz="1800" dirty="0">
                <a:solidFill>
                  <a:srgbClr val="002060"/>
                </a:solidFill>
                <a:latin typeface="+mn-lt"/>
              </a:rPr>
              <a:t>Darstellen und Gestalten,</a:t>
            </a:r>
          </a:p>
          <a:p>
            <a:pPr marL="285750" indent="-285750">
              <a:buFont typeface="Arial" panose="020B0604020202020204" pitchFamily="34" charset="0"/>
              <a:buChar char="•"/>
            </a:pPr>
            <a:r>
              <a:rPr lang="de-DE" sz="1800" dirty="0">
                <a:solidFill>
                  <a:srgbClr val="002060"/>
                </a:solidFill>
                <a:latin typeface="+mn-lt"/>
              </a:rPr>
              <a:t>Mathematik und Naturwissenschaft, </a:t>
            </a:r>
          </a:p>
          <a:p>
            <a:pPr marL="285750" indent="-285750">
              <a:spcAft>
                <a:spcPts val="600"/>
              </a:spcAft>
              <a:buFont typeface="Arial" panose="020B0604020202020204" pitchFamily="34" charset="0"/>
              <a:buChar char="•"/>
            </a:pPr>
            <a:r>
              <a:rPr lang="de-DE" sz="1800" dirty="0">
                <a:solidFill>
                  <a:srgbClr val="002060"/>
                </a:solidFill>
                <a:latin typeface="+mn-lt"/>
              </a:rPr>
              <a:t>Soziales Leben</a:t>
            </a:r>
          </a:p>
          <a:p>
            <a:pPr marL="0" indent="0">
              <a:spcAft>
                <a:spcPts val="600"/>
              </a:spcAft>
            </a:pPr>
            <a:r>
              <a:rPr lang="de-DE" sz="1800" dirty="0">
                <a:solidFill>
                  <a:srgbClr val="002060"/>
                </a:solidFill>
                <a:latin typeface="+mn-lt"/>
              </a:rPr>
              <a:t>Informationen zu den Bildungsbereichen: </a:t>
            </a:r>
          </a:p>
          <a:p>
            <a:pPr marL="285750" indent="-285750">
              <a:buFont typeface="Wingdings" panose="05000000000000000000" pitchFamily="2" charset="2"/>
              <a:buChar char="Ø"/>
            </a:pPr>
            <a:r>
              <a:rPr lang="de-DE" sz="1800" dirty="0">
                <a:solidFill>
                  <a:srgbClr val="002060"/>
                </a:solidFill>
                <a:latin typeface="+mn-lt"/>
              </a:rPr>
              <a:t>Bildungsbereiche sind untereinander gleichrangig; die Abfolge stellt somit keine Wertung dar</a:t>
            </a:r>
          </a:p>
          <a:p>
            <a:pPr marL="285750" indent="-285750" algn="just">
              <a:spcAft>
                <a:spcPts val="600"/>
              </a:spcAft>
              <a:buFont typeface="Wingdings" panose="05000000000000000000" pitchFamily="2" charset="2"/>
              <a:buChar char="Ø"/>
            </a:pPr>
            <a:r>
              <a:rPr lang="de-DE" sz="1800" dirty="0">
                <a:solidFill>
                  <a:srgbClr val="002060"/>
                </a:solidFill>
                <a:latin typeface="+mn-lt"/>
              </a:rPr>
              <a:t>Ziel: in der Benennung von Bildungsbereichen wird die Möglichkeit gesehen, Grundsätze elementarer Bildung zu bestimmen. Bildungsbereiche geben dem pädagogischen Konzept einen Rahmen, der Planung eine Orientierung, der Beobachtung und der Reflexion ein Auswertungsraster.</a:t>
            </a:r>
          </a:p>
        </p:txBody>
      </p:sp>
      <p:pic>
        <p:nvPicPr>
          <p:cNvPr id="9" name="Grafik 8">
            <a:extLst>
              <a:ext uri="{FF2B5EF4-FFF2-40B4-BE49-F238E27FC236}">
                <a16:creationId xmlns:a16="http://schemas.microsoft.com/office/drawing/2014/main" id="{754BDFC4-EDCD-409F-A11F-C313B1D4718E}"/>
              </a:ext>
            </a:extLst>
          </p:cNvPr>
          <p:cNvPicPr>
            <a:picLocks noChangeAspect="1"/>
          </p:cNvPicPr>
          <p:nvPr/>
        </p:nvPicPr>
        <p:blipFill>
          <a:blip r:embed="rId2"/>
          <a:stretch>
            <a:fillRect/>
          </a:stretch>
        </p:blipFill>
        <p:spPr>
          <a:xfrm rot="256251">
            <a:off x="5290891" y="2327260"/>
            <a:ext cx="2602581" cy="18390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8827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44</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marL="457200" indent="-457200" algn="r">
              <a:buFont typeface="+mj-lt"/>
              <a:buAutoNum type="alphaLcParenR" startAt="2"/>
            </a:pPr>
            <a:r>
              <a:rPr lang="de-DE" b="0" dirty="0">
                <a:solidFill>
                  <a:srgbClr val="0D2C5A"/>
                </a:solidFill>
              </a:rPr>
              <a:t>Curriculare Rahmenbedingungen</a:t>
            </a:r>
          </a:p>
        </p:txBody>
      </p:sp>
      <p:sp>
        <p:nvSpPr>
          <p:cNvPr id="8" name="Inhaltsplatzhalter 2">
            <a:extLst>
              <a:ext uri="{FF2B5EF4-FFF2-40B4-BE49-F238E27FC236}">
                <a16:creationId xmlns:a16="http://schemas.microsoft.com/office/drawing/2014/main" id="{1B39A545-800E-4B3A-B04E-CFC951D3F105}"/>
              </a:ext>
            </a:extLst>
          </p:cNvPr>
          <p:cNvSpPr txBox="1">
            <a:spLocks/>
          </p:cNvSpPr>
          <p:nvPr/>
        </p:nvSpPr>
        <p:spPr>
          <a:xfrm>
            <a:off x="539552" y="3212976"/>
            <a:ext cx="8280920" cy="324622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pPr>
            <a:r>
              <a:rPr lang="de-DE" dirty="0">
                <a:solidFill>
                  <a:srgbClr val="002060"/>
                </a:solidFill>
                <a:highlight>
                  <a:srgbClr val="F5F8F2"/>
                </a:highlight>
                <a:latin typeface="+mn-lt"/>
              </a:rPr>
              <a:t>Teil A: Bildung und Erziehung</a:t>
            </a:r>
          </a:p>
          <a:p>
            <a:pPr>
              <a:spcAft>
                <a:spcPts val="600"/>
              </a:spcAft>
              <a:buFont typeface="Arial" panose="020B0604020202020204" pitchFamily="34" charset="0"/>
              <a:buChar char="•"/>
            </a:pPr>
            <a:r>
              <a:rPr lang="de-DE" dirty="0">
                <a:solidFill>
                  <a:srgbClr val="002060"/>
                </a:solidFill>
                <a:latin typeface="+mn-lt"/>
              </a:rPr>
              <a:t>Überblick über konzeptionelle Grundsätze des RLP, fach­über­greifende Bildungs- und Erziehungs­aufgaben, Grund­sätze für Lernen und Unterricht sowie Leistungs­feststellung und -bewertung</a:t>
            </a:r>
          </a:p>
          <a:p>
            <a:pPr marL="0" indent="0">
              <a:spcAft>
                <a:spcPts val="600"/>
              </a:spcAft>
            </a:pPr>
            <a:r>
              <a:rPr lang="de-DE" dirty="0">
                <a:solidFill>
                  <a:srgbClr val="002060"/>
                </a:solidFill>
                <a:highlight>
                  <a:srgbClr val="F5F8F2"/>
                </a:highlight>
                <a:latin typeface="+mn-lt"/>
              </a:rPr>
              <a:t>Teil B: Fächerübergreifende Kompetenzentwicklung </a:t>
            </a:r>
          </a:p>
          <a:p>
            <a:pPr>
              <a:spcAft>
                <a:spcPts val="600"/>
              </a:spcAft>
              <a:buFont typeface="Arial" panose="020B0604020202020204" pitchFamily="34" charset="0"/>
              <a:buChar char="•"/>
            </a:pPr>
            <a:r>
              <a:rPr lang="de-DE" dirty="0">
                <a:solidFill>
                  <a:srgbClr val="002060"/>
                </a:solidFill>
                <a:latin typeface="+mn-lt"/>
              </a:rPr>
              <a:t>beschreibt Bereiche überfachlicher Kompetenzentwicklung (Sprach- und Medienbildung), Übergreifende Themen (z. B. Demokratiebildung, Interkulturelle Bildung, Nachhaltigkeit, ...)</a:t>
            </a:r>
          </a:p>
          <a:p>
            <a:pPr marL="0" indent="0">
              <a:spcAft>
                <a:spcPts val="600"/>
              </a:spcAft>
            </a:pPr>
            <a:r>
              <a:rPr lang="de-DE" dirty="0">
                <a:solidFill>
                  <a:srgbClr val="002060"/>
                </a:solidFill>
                <a:highlight>
                  <a:srgbClr val="F5F8F2"/>
                </a:highlight>
                <a:latin typeface="+mn-lt"/>
              </a:rPr>
              <a:t>Teil C: Fächer </a:t>
            </a:r>
            <a:r>
              <a:rPr lang="de-DE" dirty="0">
                <a:solidFill>
                  <a:srgbClr val="002060"/>
                </a:solidFill>
                <a:latin typeface="+mn-lt"/>
                <a:cs typeface="Calibri" panose="020F0502020204030204" pitchFamily="34" charset="0"/>
              </a:rPr>
              <a:t>→ z. B. Sachunterricht, ...</a:t>
            </a:r>
            <a:endParaRPr lang="de-DE" dirty="0">
              <a:solidFill>
                <a:srgbClr val="002060"/>
              </a:solidFill>
              <a:latin typeface="+mn-lt"/>
            </a:endParaRPr>
          </a:p>
        </p:txBody>
      </p:sp>
      <p:sp>
        <p:nvSpPr>
          <p:cNvPr id="6" name="Titel 1">
            <a:extLst>
              <a:ext uri="{FF2B5EF4-FFF2-40B4-BE49-F238E27FC236}">
                <a16:creationId xmlns:a16="http://schemas.microsoft.com/office/drawing/2014/main" id="{8FCDA5CA-8BDF-4530-ADB1-718DD82A4779}"/>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Rahmenlehrplan 1-10 (Berlin-Brandenburg)</a:t>
            </a:r>
          </a:p>
        </p:txBody>
      </p:sp>
      <p:sp>
        <p:nvSpPr>
          <p:cNvPr id="9" name="Textfeld 8">
            <a:extLst>
              <a:ext uri="{FF2B5EF4-FFF2-40B4-BE49-F238E27FC236}">
                <a16:creationId xmlns:a16="http://schemas.microsoft.com/office/drawing/2014/main" id="{78B90EB4-85A9-4385-9E82-FEFB67A335D4}"/>
              </a:ext>
            </a:extLst>
          </p:cNvPr>
          <p:cNvSpPr txBox="1"/>
          <p:nvPr/>
        </p:nvSpPr>
        <p:spPr>
          <a:xfrm>
            <a:off x="628650" y="2132856"/>
            <a:ext cx="7886700" cy="954107"/>
          </a:xfrm>
          <a:prstGeom prst="rect">
            <a:avLst/>
          </a:prstGeom>
          <a:solidFill>
            <a:srgbClr val="F5F8F2"/>
          </a:solidFill>
          <a:ln w="19050">
            <a:solidFill>
              <a:schemeClr val="accent3">
                <a:lumMod val="40000"/>
                <a:lumOff val="60000"/>
              </a:schemeClr>
            </a:solidFill>
          </a:ln>
        </p:spPr>
        <p:txBody>
          <a:bodyPr wrap="square">
            <a:spAutoFit/>
          </a:bodyPr>
          <a:lstStyle/>
          <a:p>
            <a:pPr algn="ctr"/>
            <a:r>
              <a:rPr lang="de-DE" dirty="0">
                <a:solidFill>
                  <a:srgbClr val="0D2C5A"/>
                </a:solidFill>
              </a:rPr>
              <a:t>„Mit Lehrplan wird die Zusammenstellung von Erziehungszielen, Lehrinhalten und Lehrmethoden bezeichnet, die für eine bestimmte Schulart, für verschiedene Fächer und Jahrgangsstufen gelten.“</a:t>
            </a:r>
            <a:r>
              <a:rPr lang="de-DE" sz="2000" dirty="0">
                <a:solidFill>
                  <a:srgbClr val="0D2C5A"/>
                </a:solidFill>
              </a:rPr>
              <a:t> </a:t>
            </a:r>
            <a:r>
              <a:rPr lang="de-DE" sz="1100" dirty="0">
                <a:solidFill>
                  <a:srgbClr val="0D2C5A"/>
                </a:solidFill>
              </a:rPr>
              <a:t>(Neuhaus-Siemon 2014, S. 331)</a:t>
            </a:r>
            <a:endParaRPr lang="de-DE" sz="2200" dirty="0">
              <a:solidFill>
                <a:srgbClr val="0D2C5A"/>
              </a:solidFill>
            </a:endParaRPr>
          </a:p>
        </p:txBody>
      </p:sp>
    </p:spTree>
    <p:extLst>
      <p:ext uri="{BB962C8B-B14F-4D97-AF65-F5344CB8AC3E}">
        <p14:creationId xmlns:p14="http://schemas.microsoft.com/office/powerpoint/2010/main" val="2085464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45</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Inhaltsplatzhalter 2">
            <a:extLst>
              <a:ext uri="{FF2B5EF4-FFF2-40B4-BE49-F238E27FC236}">
                <a16:creationId xmlns:a16="http://schemas.microsoft.com/office/drawing/2014/main" id="{1B39A545-800E-4B3A-B04E-CFC951D3F105}"/>
              </a:ext>
            </a:extLst>
          </p:cNvPr>
          <p:cNvSpPr txBox="1">
            <a:spLocks/>
          </p:cNvSpPr>
          <p:nvPr/>
        </p:nvSpPr>
        <p:spPr>
          <a:xfrm>
            <a:off x="539552" y="2132856"/>
            <a:ext cx="8280920" cy="4116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200" dirty="0">
                <a:solidFill>
                  <a:srgbClr val="002060"/>
                </a:solidFill>
                <a:latin typeface="+mn-lt"/>
              </a:rPr>
              <a:t>Blick in den Rahmenlehrplan... </a:t>
            </a:r>
          </a:p>
        </p:txBody>
      </p:sp>
      <p:sp>
        <p:nvSpPr>
          <p:cNvPr id="6" name="Titel 1">
            <a:extLst>
              <a:ext uri="{FF2B5EF4-FFF2-40B4-BE49-F238E27FC236}">
                <a16:creationId xmlns:a16="http://schemas.microsoft.com/office/drawing/2014/main" id="{8FCDA5CA-8BDF-4530-ADB1-718DD82A4779}"/>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Rahmenlehrplan Teil C – Sachunterricht  </a:t>
            </a:r>
          </a:p>
        </p:txBody>
      </p:sp>
      <p:sp>
        <p:nvSpPr>
          <p:cNvPr id="9" name="Titel 6">
            <a:extLst>
              <a:ext uri="{FF2B5EF4-FFF2-40B4-BE49-F238E27FC236}">
                <a16:creationId xmlns:a16="http://schemas.microsoft.com/office/drawing/2014/main" id="{65C455B5-4284-6BAF-F7B0-40037513BC9F}"/>
              </a:ext>
            </a:extLst>
          </p:cNvPr>
          <p:cNvSpPr>
            <a:spLocks noGrp="1"/>
          </p:cNvSpPr>
          <p:nvPr>
            <p:ph type="title"/>
          </p:nvPr>
        </p:nvSpPr>
        <p:spPr>
          <a:xfrm>
            <a:off x="1257300" y="908720"/>
            <a:ext cx="7886700" cy="576064"/>
          </a:xfrm>
        </p:spPr>
        <p:txBody>
          <a:bodyPr/>
          <a:lstStyle/>
          <a:p>
            <a:pPr marL="457200" indent="-457200" algn="r">
              <a:buFont typeface="+mj-lt"/>
              <a:buAutoNum type="alphaLcParenR" startAt="3"/>
            </a:pPr>
            <a:r>
              <a:rPr lang="de-DE" b="0" dirty="0">
                <a:solidFill>
                  <a:srgbClr val="0D2C5A"/>
                </a:solidFill>
              </a:rPr>
              <a:t>Curriculare Rahmenbedingungen</a:t>
            </a:r>
          </a:p>
        </p:txBody>
      </p:sp>
      <p:pic>
        <p:nvPicPr>
          <p:cNvPr id="2" name="Grafik 1">
            <a:extLst>
              <a:ext uri="{FF2B5EF4-FFF2-40B4-BE49-F238E27FC236}">
                <a16:creationId xmlns:a16="http://schemas.microsoft.com/office/drawing/2014/main" id="{992CE42F-E2CA-4F5A-952B-B7C416264404}"/>
              </a:ext>
            </a:extLst>
          </p:cNvPr>
          <p:cNvPicPr>
            <a:picLocks noChangeAspect="1"/>
          </p:cNvPicPr>
          <p:nvPr/>
        </p:nvPicPr>
        <p:blipFill>
          <a:blip r:embed="rId2"/>
          <a:stretch>
            <a:fillRect/>
          </a:stretch>
        </p:blipFill>
        <p:spPr>
          <a:xfrm>
            <a:off x="539552" y="2780928"/>
            <a:ext cx="3642142" cy="3036216"/>
          </a:xfrm>
          <a:prstGeom prst="rect">
            <a:avLst/>
          </a:prstGeom>
          <a:effectLst>
            <a:outerShdw blurRad="50800" dist="38100" dir="2700000" algn="tl" rotWithShape="0">
              <a:prstClr val="black">
                <a:alpha val="40000"/>
              </a:prstClr>
            </a:outerShdw>
          </a:effectLst>
        </p:spPr>
      </p:pic>
      <p:pic>
        <p:nvPicPr>
          <p:cNvPr id="3" name="Grafik 2">
            <a:extLst>
              <a:ext uri="{FF2B5EF4-FFF2-40B4-BE49-F238E27FC236}">
                <a16:creationId xmlns:a16="http://schemas.microsoft.com/office/drawing/2014/main" id="{9EAAB76F-8765-497A-A2DD-031BC0053652}"/>
              </a:ext>
            </a:extLst>
          </p:cNvPr>
          <p:cNvPicPr>
            <a:picLocks noChangeAspect="1"/>
          </p:cNvPicPr>
          <p:nvPr/>
        </p:nvPicPr>
        <p:blipFill>
          <a:blip r:embed="rId3"/>
          <a:stretch>
            <a:fillRect/>
          </a:stretch>
        </p:blipFill>
        <p:spPr>
          <a:xfrm>
            <a:off x="4378160" y="2255030"/>
            <a:ext cx="4442312" cy="35629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9949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25363" y="1700808"/>
            <a:ext cx="6909107" cy="4247317"/>
          </a:xfrm>
          <a:prstGeom prst="rect">
            <a:avLst/>
          </a:prstGeom>
        </p:spPr>
        <p:txBody>
          <a:bodyPr wrap="square">
            <a:spAutoFit/>
          </a:bodyPr>
          <a:lstStyle/>
          <a:p>
            <a:pPr>
              <a:spcAft>
                <a:spcPts val="1200"/>
              </a:spcAft>
            </a:pPr>
            <a:r>
              <a:rPr lang="de-DE" sz="2400" b="1" u="sng" dirty="0">
                <a:solidFill>
                  <a:srgbClr val="0D2C5A"/>
                </a:solidFill>
                <a:latin typeface="+mj-lt"/>
              </a:rPr>
              <a:t>Arbeitsauftrag </a:t>
            </a:r>
          </a:p>
          <a:p>
            <a:pPr marL="457200" indent="-457200">
              <a:spcAft>
                <a:spcPts val="1200"/>
              </a:spcAft>
              <a:buFont typeface="+mj-lt"/>
              <a:buAutoNum type="arabicPeriod"/>
            </a:pPr>
            <a:r>
              <a:rPr lang="de-DE" sz="2400" dirty="0">
                <a:solidFill>
                  <a:srgbClr val="0D2C5A"/>
                </a:solidFill>
                <a:latin typeface="+mj-lt"/>
              </a:rPr>
              <a:t>Überlegen Sie, wie Sie unter Zuhilfenahme eines Lehrplans (z. B. Sachunterricht) unter Berücksichtigung der ausgewiesenen Themen/Kompetenzen systematische Anknüpfungspunkte für ein waldpädagogisches Angebot für IHRE fiktiven Lerngruppe gestalten können.</a:t>
            </a:r>
          </a:p>
          <a:p>
            <a:pPr>
              <a:spcAft>
                <a:spcPts val="1200"/>
              </a:spcAft>
            </a:pPr>
            <a:endParaRPr lang="de-DE" sz="2400" b="1" dirty="0">
              <a:solidFill>
                <a:srgbClr val="0D2C5A"/>
              </a:solidFill>
              <a:latin typeface="+mj-lt"/>
            </a:endParaRPr>
          </a:p>
          <a:p>
            <a:pPr>
              <a:spcAft>
                <a:spcPts val="1200"/>
              </a:spcAft>
            </a:pPr>
            <a:r>
              <a:rPr lang="de-DE" sz="2400" b="1" dirty="0">
                <a:solidFill>
                  <a:srgbClr val="0D2C5A"/>
                </a:solidFill>
                <a:latin typeface="+mj-lt"/>
              </a:rPr>
              <a:t>Blick in den Lehrplan.</a:t>
            </a:r>
          </a:p>
        </p:txBody>
      </p:sp>
      <p:sp>
        <p:nvSpPr>
          <p:cNvPr id="12" name="Textfeld 11">
            <a:extLst>
              <a:ext uri="{FF2B5EF4-FFF2-40B4-BE49-F238E27FC236}">
                <a16:creationId xmlns:a16="http://schemas.microsoft.com/office/drawing/2014/main" id="{FF4EAFF2-9C6B-4D0E-B9E3-F020EAF12593}"/>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46</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15 min Erarbeitung </a:t>
            </a:r>
          </a:p>
          <a:p>
            <a:pPr algn="ctr"/>
            <a:endParaRPr lang="de-DE" sz="2000" b="1" dirty="0">
              <a:solidFill>
                <a:srgbClr val="F59C00"/>
              </a:solidFill>
            </a:endParaRPr>
          </a:p>
          <a:p>
            <a:pPr algn="ctr"/>
            <a:r>
              <a:rPr lang="de-DE" sz="2000" b="1" dirty="0">
                <a:solidFill>
                  <a:srgbClr val="F59C00"/>
                </a:solidFill>
              </a:rPr>
              <a:t>10 min Diskussion</a:t>
            </a:r>
          </a:p>
        </p:txBody>
      </p:sp>
    </p:spTree>
    <p:extLst>
      <p:ext uri="{BB962C8B-B14F-4D97-AF65-F5344CB8AC3E}">
        <p14:creationId xmlns:p14="http://schemas.microsoft.com/office/powerpoint/2010/main" val="2266829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F72F2-158F-4164-8056-5DA294EC6733}"/>
              </a:ext>
            </a:extLst>
          </p:cNvPr>
          <p:cNvSpPr>
            <a:spLocks noGrp="1"/>
          </p:cNvSpPr>
          <p:nvPr>
            <p:ph idx="1"/>
          </p:nvPr>
        </p:nvSpPr>
        <p:spPr>
          <a:xfrm>
            <a:off x="539552" y="1844824"/>
            <a:ext cx="7975798" cy="4536504"/>
          </a:xfrm>
        </p:spPr>
        <p:txBody>
          <a:bodyPr>
            <a:normAutofit/>
          </a:bodyPr>
          <a:lstStyle/>
          <a:p>
            <a:pPr>
              <a:buFont typeface="Arial" panose="020B0604020202020204" pitchFamily="34" charset="0"/>
              <a:buChar char="•"/>
            </a:pPr>
            <a:r>
              <a:rPr lang="de-DE" sz="2200" dirty="0">
                <a:solidFill>
                  <a:srgbClr val="0D2C5A"/>
                </a:solidFill>
                <a:latin typeface="+mn-lt"/>
              </a:rPr>
              <a:t>Vergegenwärtigung der Lernvoraussetzungen der Kinder, Jugendlichen und jungen Erwachsenen </a:t>
            </a:r>
          </a:p>
          <a:p>
            <a:pPr>
              <a:buFont typeface="Arial" panose="020B0604020202020204" pitchFamily="34" charset="0"/>
              <a:buChar char="•"/>
            </a:pPr>
            <a:r>
              <a:rPr lang="de-DE" sz="2200" dirty="0">
                <a:solidFill>
                  <a:srgbClr val="0D2C5A"/>
                </a:solidFill>
                <a:latin typeface="+mn-lt"/>
              </a:rPr>
              <a:t>Curriculare Rahmenbedingungen einsehen</a:t>
            </a:r>
          </a:p>
          <a:p>
            <a:pPr>
              <a:buFont typeface="Arial" panose="020B0604020202020204" pitchFamily="34" charset="0"/>
              <a:buChar char="•"/>
            </a:pPr>
            <a:r>
              <a:rPr lang="de-DE" sz="2200" dirty="0">
                <a:solidFill>
                  <a:srgbClr val="0D2C5A"/>
                </a:solidFill>
                <a:latin typeface="+mn-lt"/>
              </a:rPr>
              <a:t>Sachanalyse und didaktische Reduktion</a:t>
            </a:r>
          </a:p>
          <a:p>
            <a:pPr>
              <a:buFont typeface="Arial" panose="020B0604020202020204" pitchFamily="34" charset="0"/>
              <a:buChar char="•"/>
            </a:pPr>
            <a:r>
              <a:rPr lang="de-DE" sz="2200" dirty="0">
                <a:solidFill>
                  <a:srgbClr val="0D2C5A"/>
                </a:solidFill>
                <a:latin typeface="+mn-lt"/>
              </a:rPr>
              <a:t>Kompetenzorientierung und inhaltliche Auswahl treffen</a:t>
            </a:r>
          </a:p>
          <a:p>
            <a:pPr>
              <a:buFont typeface="Arial" panose="020B0604020202020204" pitchFamily="34" charset="0"/>
              <a:buChar char="•"/>
            </a:pPr>
            <a:r>
              <a:rPr lang="de-DE" sz="2200" dirty="0">
                <a:solidFill>
                  <a:srgbClr val="0D2C5A"/>
                </a:solidFill>
                <a:latin typeface="+mn-lt"/>
              </a:rPr>
              <a:t>Lernziele und Teilziele für die Veranstaltung formulieren</a:t>
            </a:r>
          </a:p>
          <a:p>
            <a:pPr>
              <a:buFont typeface="Arial" panose="020B0604020202020204" pitchFamily="34" charset="0"/>
              <a:buChar char="•"/>
            </a:pPr>
            <a:r>
              <a:rPr lang="de-DE" sz="2200" dirty="0">
                <a:solidFill>
                  <a:srgbClr val="0D2C5A"/>
                </a:solidFill>
                <a:latin typeface="+mn-lt"/>
              </a:rPr>
              <a:t>Veranstaltungsthemen und -</a:t>
            </a:r>
            <a:r>
              <a:rPr lang="de-DE" sz="2200" dirty="0" err="1">
                <a:solidFill>
                  <a:srgbClr val="0D2C5A"/>
                </a:solidFill>
                <a:latin typeface="+mn-lt"/>
              </a:rPr>
              <a:t>schwerpunkte</a:t>
            </a:r>
            <a:r>
              <a:rPr lang="de-DE" sz="2200" dirty="0">
                <a:solidFill>
                  <a:srgbClr val="0D2C5A"/>
                </a:solidFill>
                <a:latin typeface="+mn-lt"/>
              </a:rPr>
              <a:t> formulieren</a:t>
            </a:r>
          </a:p>
          <a:p>
            <a:pPr>
              <a:buFont typeface="Arial" panose="020B0604020202020204" pitchFamily="34" charset="0"/>
              <a:buChar char="•"/>
            </a:pPr>
            <a:r>
              <a:rPr lang="de-DE" sz="2200" dirty="0">
                <a:solidFill>
                  <a:srgbClr val="0D2C5A"/>
                </a:solidFill>
                <a:latin typeface="+mn-lt"/>
              </a:rPr>
              <a:t>Veranstaltungen planen und strukturieren</a:t>
            </a:r>
          </a:p>
          <a:p>
            <a:pPr>
              <a:buFont typeface="Arial" panose="020B0604020202020204" pitchFamily="34" charset="0"/>
              <a:buChar char="•"/>
            </a:pPr>
            <a:r>
              <a:rPr lang="de-DE" sz="2200" dirty="0">
                <a:solidFill>
                  <a:srgbClr val="0D2C5A"/>
                </a:solidFill>
                <a:latin typeface="+mn-lt"/>
              </a:rPr>
              <a:t>Überlegungen zur methodischen Umsetzung treffen</a:t>
            </a:r>
          </a:p>
          <a:p>
            <a:pPr>
              <a:buFont typeface="Arial" panose="020B0604020202020204" pitchFamily="34" charset="0"/>
              <a:buChar char="•"/>
            </a:pPr>
            <a:r>
              <a:rPr lang="de-DE" sz="2200" dirty="0">
                <a:solidFill>
                  <a:srgbClr val="0D2C5A"/>
                </a:solidFill>
                <a:latin typeface="+mn-lt"/>
              </a:rPr>
              <a:t>Lernaufgaben/Arbeitsblätter entwickeln </a:t>
            </a:r>
          </a:p>
          <a:p>
            <a:pPr>
              <a:buFont typeface="Arial" panose="020B0604020202020204" pitchFamily="34" charset="0"/>
              <a:buChar char="•"/>
            </a:pPr>
            <a:r>
              <a:rPr lang="de-DE" sz="2200" dirty="0">
                <a:solidFill>
                  <a:srgbClr val="0D2C5A"/>
                </a:solidFill>
                <a:latin typeface="+mn-lt"/>
              </a:rPr>
              <a:t>Überlegungen zur Mediennutzung treffen</a:t>
            </a:r>
          </a:p>
          <a:p>
            <a:pPr>
              <a:buFont typeface="Arial" panose="020B0604020202020204" pitchFamily="34" charset="0"/>
              <a:buChar cha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274B74D-ADD1-4191-8787-11015ED34F3A}"/>
              </a:ext>
            </a:extLst>
          </p:cNvPr>
          <p:cNvSpPr>
            <a:spLocks noGrp="1"/>
          </p:cNvSpPr>
          <p:nvPr>
            <p:ph type="sldNum" sz="quarter" idx="4"/>
          </p:nvPr>
        </p:nvSpPr>
        <p:spPr/>
        <p:txBody>
          <a:bodyPr/>
          <a:lstStyle/>
          <a:p>
            <a:fld id="{80820C91-F7CE-483F-AA17-44F7CB82C640}" type="slidenum">
              <a:rPr lang="de-DE" smtClean="0"/>
              <a:pPr/>
              <a:t>47</a:t>
            </a:fld>
            <a:endParaRPr lang="de-DE" dirty="0"/>
          </a:p>
        </p:txBody>
      </p:sp>
      <p:sp>
        <p:nvSpPr>
          <p:cNvPr id="5" name="Fußzeilenplatzhalter 4">
            <a:extLst>
              <a:ext uri="{FF2B5EF4-FFF2-40B4-BE49-F238E27FC236}">
                <a16:creationId xmlns:a16="http://schemas.microsoft.com/office/drawing/2014/main" id="{DD69A6AD-C05A-4B8C-B17E-0C35C25366B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C6764498-743E-4071-A379-0EB0AFAB8C50}"/>
              </a:ext>
            </a:extLst>
          </p:cNvPr>
          <p:cNvSpPr>
            <a:spLocks noGrp="1"/>
          </p:cNvSpPr>
          <p:nvPr>
            <p:ph type="title"/>
          </p:nvPr>
        </p:nvSpPr>
        <p:spPr>
          <a:xfrm>
            <a:off x="1187624" y="1052538"/>
            <a:ext cx="7886700" cy="576262"/>
          </a:xfrm>
        </p:spPr>
        <p:txBody>
          <a:bodyPr/>
          <a:lstStyle/>
          <a:p>
            <a:pPr algn="r"/>
            <a:r>
              <a:rPr lang="de-DE" b="0" dirty="0">
                <a:solidFill>
                  <a:srgbClr val="0D2C5A"/>
                </a:solidFill>
              </a:rPr>
              <a:t>Veranstaltungen planen – Überblick</a:t>
            </a:r>
          </a:p>
        </p:txBody>
      </p:sp>
      <p:sp>
        <p:nvSpPr>
          <p:cNvPr id="2" name="Rechteck 1">
            <a:extLst>
              <a:ext uri="{FF2B5EF4-FFF2-40B4-BE49-F238E27FC236}">
                <a16:creationId xmlns:a16="http://schemas.microsoft.com/office/drawing/2014/main" id="{BB73AEEC-D983-11A2-857F-D20E33233E9D}"/>
              </a:ext>
            </a:extLst>
          </p:cNvPr>
          <p:cNvSpPr/>
          <p:nvPr/>
        </p:nvSpPr>
        <p:spPr>
          <a:xfrm>
            <a:off x="539552" y="2996952"/>
            <a:ext cx="7560840" cy="432048"/>
          </a:xfrm>
          <a:prstGeom prst="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2392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F3BE69-5A86-47B5-8B08-9129E8F956BF}"/>
              </a:ext>
            </a:extLst>
          </p:cNvPr>
          <p:cNvSpPr>
            <a:spLocks noGrp="1"/>
          </p:cNvSpPr>
          <p:nvPr>
            <p:ph idx="1"/>
          </p:nvPr>
        </p:nvSpPr>
        <p:spPr>
          <a:xfrm>
            <a:off x="323528" y="1556792"/>
            <a:ext cx="8568952" cy="4680520"/>
          </a:xfrm>
        </p:spPr>
        <p:txBody>
          <a:bodyPr>
            <a:normAutofit/>
          </a:bodyPr>
          <a:lstStyle/>
          <a:p>
            <a:pPr marL="0" indent="0">
              <a:spcAft>
                <a:spcPts val="1200"/>
              </a:spcAft>
            </a:pPr>
            <a:r>
              <a:rPr lang="de-DE" sz="2400" b="1" dirty="0">
                <a:solidFill>
                  <a:srgbClr val="0D2C5A"/>
                </a:solidFill>
                <a:latin typeface="+mn-lt"/>
              </a:rPr>
              <a:t>Die Sachanalyse ….</a:t>
            </a:r>
          </a:p>
          <a:p>
            <a:pPr>
              <a:spcAft>
                <a:spcPts val="1200"/>
              </a:spcAft>
              <a:buFont typeface="Wingdings" panose="05000000000000000000" pitchFamily="2" charset="2"/>
              <a:buChar char="Ø"/>
            </a:pPr>
            <a:r>
              <a:rPr lang="de-DE" sz="2400" dirty="0">
                <a:solidFill>
                  <a:srgbClr val="0D2C5A"/>
                </a:solidFill>
                <a:latin typeface="+mn-lt"/>
              </a:rPr>
              <a:t>dient der </a:t>
            </a:r>
            <a:r>
              <a:rPr lang="de-DE" sz="2400" b="1" dirty="0">
                <a:solidFill>
                  <a:srgbClr val="0D2C5A"/>
                </a:solidFill>
                <a:latin typeface="+mn-lt"/>
              </a:rPr>
              <a:t>Darstellung des Sach- bzw. Fachwissens </a:t>
            </a:r>
            <a:r>
              <a:rPr lang="de-DE" sz="2400" dirty="0">
                <a:solidFill>
                  <a:srgbClr val="0D2C5A"/>
                </a:solidFill>
                <a:latin typeface="+mn-lt"/>
              </a:rPr>
              <a:t>(kurz und prägnant), dass die Lehrperson benötigt, um ‚die Sache‘ zu verstehen und sachgemäß mit ihr umgehen zu können.</a:t>
            </a:r>
          </a:p>
          <a:p>
            <a:pPr>
              <a:spcAft>
                <a:spcPts val="1200"/>
              </a:spcAft>
              <a:buFont typeface="Wingdings" panose="05000000000000000000" pitchFamily="2" charset="2"/>
              <a:buChar char="Ø"/>
            </a:pPr>
            <a:r>
              <a:rPr lang="de-DE" sz="2400" dirty="0">
                <a:solidFill>
                  <a:srgbClr val="0D2C5A"/>
                </a:solidFill>
                <a:latin typeface="+mn-lt"/>
              </a:rPr>
              <a:t>klärt den </a:t>
            </a:r>
            <a:r>
              <a:rPr lang="de-DE" sz="2400" b="1" dirty="0">
                <a:solidFill>
                  <a:srgbClr val="0D2C5A"/>
                </a:solidFill>
                <a:latin typeface="+mn-lt"/>
              </a:rPr>
              <a:t>eigentlichen Veranstaltungsinhalt</a:t>
            </a:r>
            <a:r>
              <a:rPr lang="de-DE" sz="2400" dirty="0">
                <a:solidFill>
                  <a:srgbClr val="0D2C5A"/>
                </a:solidFill>
                <a:latin typeface="+mn-lt"/>
              </a:rPr>
              <a:t>, stellt diesen ggf. in einen größeren Zusammenhang.</a:t>
            </a:r>
          </a:p>
          <a:p>
            <a:pPr>
              <a:spcAft>
                <a:spcPts val="1200"/>
              </a:spcAft>
              <a:buFont typeface="Wingdings" panose="05000000000000000000" pitchFamily="2" charset="2"/>
              <a:buChar char="Ø"/>
            </a:pPr>
            <a:r>
              <a:rPr lang="de-DE" sz="2400" dirty="0">
                <a:solidFill>
                  <a:srgbClr val="0D2C5A"/>
                </a:solidFill>
                <a:latin typeface="+mn-lt"/>
              </a:rPr>
              <a:t>wird benötigt, um z. B. den Bildungswert sowie erforderliche Kompetenzen und Lehr-/Lernziele bestimmen zu können.</a:t>
            </a:r>
          </a:p>
        </p:txBody>
      </p:sp>
      <p:sp>
        <p:nvSpPr>
          <p:cNvPr id="4" name="Foliennummernplatzhalter 3">
            <a:extLst>
              <a:ext uri="{FF2B5EF4-FFF2-40B4-BE49-F238E27FC236}">
                <a16:creationId xmlns:a16="http://schemas.microsoft.com/office/drawing/2014/main" id="{A9E21EF4-0DB1-4E84-AE15-B1187A5EC225}"/>
              </a:ext>
            </a:extLst>
          </p:cNvPr>
          <p:cNvSpPr>
            <a:spLocks noGrp="1"/>
          </p:cNvSpPr>
          <p:nvPr>
            <p:ph type="sldNum" sz="quarter" idx="4"/>
          </p:nvPr>
        </p:nvSpPr>
        <p:spPr/>
        <p:txBody>
          <a:bodyPr/>
          <a:lstStyle/>
          <a:p>
            <a:fld id="{80820C91-F7CE-483F-AA17-44F7CB82C640}" type="slidenum">
              <a:rPr lang="de-DE" smtClean="0"/>
              <a:pPr/>
              <a:t>48</a:t>
            </a:fld>
            <a:endParaRPr lang="de-DE" dirty="0"/>
          </a:p>
        </p:txBody>
      </p:sp>
      <p:sp>
        <p:nvSpPr>
          <p:cNvPr id="5" name="Fußzeilenplatzhalter 4">
            <a:extLst>
              <a:ext uri="{FF2B5EF4-FFF2-40B4-BE49-F238E27FC236}">
                <a16:creationId xmlns:a16="http://schemas.microsoft.com/office/drawing/2014/main" id="{EFB59439-1EB7-4855-A305-ADAC807CF1E8}"/>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itel 1">
            <a:extLst>
              <a:ext uri="{FF2B5EF4-FFF2-40B4-BE49-F238E27FC236}">
                <a16:creationId xmlns:a16="http://schemas.microsoft.com/office/drawing/2014/main" id="{401FA4D6-AFFF-4E5E-854E-BB6C68EE8E70}"/>
              </a:ext>
            </a:extLst>
          </p:cNvPr>
          <p:cNvSpPr>
            <a:spLocks noGrp="1"/>
          </p:cNvSpPr>
          <p:nvPr>
            <p:ph type="title"/>
          </p:nvPr>
        </p:nvSpPr>
        <p:spPr>
          <a:xfrm>
            <a:off x="1232867" y="1052736"/>
            <a:ext cx="7886700" cy="792088"/>
          </a:xfrm>
        </p:spPr>
        <p:txBody>
          <a:body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2772617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9E21EF4-0DB1-4E84-AE15-B1187A5EC225}"/>
              </a:ext>
            </a:extLst>
          </p:cNvPr>
          <p:cNvSpPr>
            <a:spLocks noGrp="1"/>
          </p:cNvSpPr>
          <p:nvPr>
            <p:ph type="sldNum" sz="quarter" idx="4"/>
          </p:nvPr>
        </p:nvSpPr>
        <p:spPr/>
        <p:txBody>
          <a:bodyPr/>
          <a:lstStyle/>
          <a:p>
            <a:fld id="{80820C91-F7CE-483F-AA17-44F7CB82C640}" type="slidenum">
              <a:rPr lang="de-DE" smtClean="0"/>
              <a:pPr/>
              <a:t>49</a:t>
            </a:fld>
            <a:endParaRPr lang="de-DE" dirty="0"/>
          </a:p>
        </p:txBody>
      </p:sp>
      <p:sp>
        <p:nvSpPr>
          <p:cNvPr id="5" name="Fußzeilenplatzhalter 4">
            <a:extLst>
              <a:ext uri="{FF2B5EF4-FFF2-40B4-BE49-F238E27FC236}">
                <a16:creationId xmlns:a16="http://schemas.microsoft.com/office/drawing/2014/main" id="{EFB59439-1EB7-4855-A305-ADAC807CF1E8}"/>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Rechteck 5">
            <a:extLst>
              <a:ext uri="{FF2B5EF4-FFF2-40B4-BE49-F238E27FC236}">
                <a16:creationId xmlns:a16="http://schemas.microsoft.com/office/drawing/2014/main" id="{8DFA018D-5D68-4EC5-9729-E27173BA0B63}"/>
              </a:ext>
            </a:extLst>
          </p:cNvPr>
          <p:cNvSpPr/>
          <p:nvPr/>
        </p:nvSpPr>
        <p:spPr>
          <a:xfrm>
            <a:off x="3167844" y="2348880"/>
            <a:ext cx="2808312" cy="792088"/>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Professionswissen</a:t>
            </a:r>
          </a:p>
        </p:txBody>
      </p:sp>
      <p:sp>
        <p:nvSpPr>
          <p:cNvPr id="7" name="Rechteck 6">
            <a:extLst>
              <a:ext uri="{FF2B5EF4-FFF2-40B4-BE49-F238E27FC236}">
                <a16:creationId xmlns:a16="http://schemas.microsoft.com/office/drawing/2014/main" id="{A6298600-1434-49E0-AC27-63F2A7B33C2D}"/>
              </a:ext>
            </a:extLst>
          </p:cNvPr>
          <p:cNvSpPr/>
          <p:nvPr/>
        </p:nvSpPr>
        <p:spPr>
          <a:xfrm>
            <a:off x="6492479" y="4005064"/>
            <a:ext cx="2438027" cy="792088"/>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Pädagogisches Wissen</a:t>
            </a:r>
          </a:p>
        </p:txBody>
      </p:sp>
      <p:sp>
        <p:nvSpPr>
          <p:cNvPr id="8" name="Rechteck 7">
            <a:extLst>
              <a:ext uri="{FF2B5EF4-FFF2-40B4-BE49-F238E27FC236}">
                <a16:creationId xmlns:a16="http://schemas.microsoft.com/office/drawing/2014/main" id="{7A15D51D-8AFC-40D6-BDBE-1BA728E414CF}"/>
              </a:ext>
            </a:extLst>
          </p:cNvPr>
          <p:cNvSpPr/>
          <p:nvPr/>
        </p:nvSpPr>
        <p:spPr>
          <a:xfrm>
            <a:off x="3167844" y="4005064"/>
            <a:ext cx="2808312" cy="792088"/>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Fachdidaktisches Wissen</a:t>
            </a:r>
          </a:p>
        </p:txBody>
      </p:sp>
      <p:sp>
        <p:nvSpPr>
          <p:cNvPr id="9" name="Rechteck 8">
            <a:extLst>
              <a:ext uri="{FF2B5EF4-FFF2-40B4-BE49-F238E27FC236}">
                <a16:creationId xmlns:a16="http://schemas.microsoft.com/office/drawing/2014/main" id="{3EAF52CE-28E5-43FC-94B8-F3D23A2CA5A9}"/>
              </a:ext>
            </a:extLst>
          </p:cNvPr>
          <p:cNvSpPr/>
          <p:nvPr/>
        </p:nvSpPr>
        <p:spPr>
          <a:xfrm>
            <a:off x="213494" y="4005064"/>
            <a:ext cx="2312640" cy="792088"/>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Fachwissen</a:t>
            </a:r>
          </a:p>
        </p:txBody>
      </p:sp>
      <p:cxnSp>
        <p:nvCxnSpPr>
          <p:cNvPr id="11" name="Gerader Verbinder 10">
            <a:extLst>
              <a:ext uri="{FF2B5EF4-FFF2-40B4-BE49-F238E27FC236}">
                <a16:creationId xmlns:a16="http://schemas.microsoft.com/office/drawing/2014/main" id="{4886E895-7B74-4818-9D07-EFB23CF0BC3E}"/>
              </a:ext>
            </a:extLst>
          </p:cNvPr>
          <p:cNvCxnSpPr>
            <a:cxnSpLocks/>
          </p:cNvCxnSpPr>
          <p:nvPr/>
        </p:nvCxnSpPr>
        <p:spPr>
          <a:xfrm>
            <a:off x="4572000" y="3139269"/>
            <a:ext cx="0" cy="577763"/>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Gerader Verbinder 12">
            <a:extLst>
              <a:ext uri="{FF2B5EF4-FFF2-40B4-BE49-F238E27FC236}">
                <a16:creationId xmlns:a16="http://schemas.microsoft.com/office/drawing/2014/main" id="{949B8243-A188-495F-A960-22651F75DAD2}"/>
              </a:ext>
            </a:extLst>
          </p:cNvPr>
          <p:cNvCxnSpPr>
            <a:cxnSpLocks/>
          </p:cNvCxnSpPr>
          <p:nvPr/>
        </p:nvCxnSpPr>
        <p:spPr>
          <a:xfrm>
            <a:off x="1232867" y="3717032"/>
            <a:ext cx="6615497"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Gerader Verbinder 15">
            <a:extLst>
              <a:ext uri="{FF2B5EF4-FFF2-40B4-BE49-F238E27FC236}">
                <a16:creationId xmlns:a16="http://schemas.microsoft.com/office/drawing/2014/main" id="{DA9E11E0-AF6C-42C6-98F9-AEF02C87FCA8}"/>
              </a:ext>
            </a:extLst>
          </p:cNvPr>
          <p:cNvCxnSpPr>
            <a:cxnSpLocks/>
          </p:cNvCxnSpPr>
          <p:nvPr/>
        </p:nvCxnSpPr>
        <p:spPr>
          <a:xfrm>
            <a:off x="1256059" y="3725416"/>
            <a:ext cx="0" cy="279648"/>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Gerader Verbinder 17">
            <a:extLst>
              <a:ext uri="{FF2B5EF4-FFF2-40B4-BE49-F238E27FC236}">
                <a16:creationId xmlns:a16="http://schemas.microsoft.com/office/drawing/2014/main" id="{04FC68F9-3119-4EDE-AAA3-429E54E9F507}"/>
              </a:ext>
            </a:extLst>
          </p:cNvPr>
          <p:cNvCxnSpPr>
            <a:cxnSpLocks/>
          </p:cNvCxnSpPr>
          <p:nvPr/>
        </p:nvCxnSpPr>
        <p:spPr>
          <a:xfrm>
            <a:off x="7848364" y="3725416"/>
            <a:ext cx="0" cy="279648"/>
          </a:xfrm>
          <a:prstGeom prst="line">
            <a:avLst/>
          </a:prstGeom>
        </p:spPr>
        <p:style>
          <a:lnRef idx="3">
            <a:schemeClr val="accent6"/>
          </a:lnRef>
          <a:fillRef idx="0">
            <a:schemeClr val="accent6"/>
          </a:fillRef>
          <a:effectRef idx="2">
            <a:schemeClr val="accent6"/>
          </a:effectRef>
          <a:fontRef idx="minor">
            <a:schemeClr val="tx1"/>
          </a:fontRef>
        </p:style>
      </p:cxnSp>
      <p:sp>
        <p:nvSpPr>
          <p:cNvPr id="14" name="Titel 1">
            <a:extLst>
              <a:ext uri="{FF2B5EF4-FFF2-40B4-BE49-F238E27FC236}">
                <a16:creationId xmlns:a16="http://schemas.microsoft.com/office/drawing/2014/main" id="{BEDDAD2B-1B90-482A-8FCB-E6130FE1D57E}"/>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
        <p:nvSpPr>
          <p:cNvPr id="12" name="Textfeld 11">
            <a:extLst>
              <a:ext uri="{FF2B5EF4-FFF2-40B4-BE49-F238E27FC236}">
                <a16:creationId xmlns:a16="http://schemas.microsoft.com/office/drawing/2014/main" id="{5A9F0BD3-01F6-4D0D-B105-576ECC5CC096}"/>
              </a:ext>
            </a:extLst>
          </p:cNvPr>
          <p:cNvSpPr txBox="1"/>
          <p:nvPr/>
        </p:nvSpPr>
        <p:spPr>
          <a:xfrm>
            <a:off x="126665" y="4914538"/>
            <a:ext cx="2486298" cy="369332"/>
          </a:xfrm>
          <a:prstGeom prst="rect">
            <a:avLst/>
          </a:prstGeom>
          <a:noFill/>
        </p:spPr>
        <p:txBody>
          <a:bodyPr wrap="square" rtlCol="0">
            <a:spAutoFit/>
          </a:bodyPr>
          <a:lstStyle/>
          <a:p>
            <a:pPr algn="ctr"/>
            <a:r>
              <a:rPr lang="de-DE" dirty="0">
                <a:solidFill>
                  <a:schemeClr val="accent3"/>
                </a:solidFill>
                <a:sym typeface="Wingdings" panose="05000000000000000000" pitchFamily="2" charset="2"/>
              </a:rPr>
              <a:t> das haben Sie bereits</a:t>
            </a:r>
            <a:endParaRPr lang="de-DE" dirty="0">
              <a:solidFill>
                <a:schemeClr val="accent3"/>
              </a:solidFill>
            </a:endParaRPr>
          </a:p>
        </p:txBody>
      </p:sp>
      <p:sp>
        <p:nvSpPr>
          <p:cNvPr id="19" name="Textfeld 18">
            <a:extLst>
              <a:ext uri="{FF2B5EF4-FFF2-40B4-BE49-F238E27FC236}">
                <a16:creationId xmlns:a16="http://schemas.microsoft.com/office/drawing/2014/main" id="{199D4E9F-0180-4218-A687-2885790D0A23}"/>
              </a:ext>
            </a:extLst>
          </p:cNvPr>
          <p:cNvSpPr txBox="1"/>
          <p:nvPr/>
        </p:nvSpPr>
        <p:spPr>
          <a:xfrm>
            <a:off x="3167844" y="4914538"/>
            <a:ext cx="5762662" cy="369332"/>
          </a:xfrm>
          <a:prstGeom prst="rect">
            <a:avLst/>
          </a:prstGeom>
          <a:noFill/>
        </p:spPr>
        <p:txBody>
          <a:bodyPr wrap="square" rtlCol="0">
            <a:spAutoFit/>
          </a:bodyPr>
          <a:lstStyle/>
          <a:p>
            <a:pPr algn="ctr"/>
            <a:r>
              <a:rPr lang="de-DE" dirty="0">
                <a:solidFill>
                  <a:schemeClr val="accent3"/>
                </a:solidFill>
                <a:sym typeface="Wingdings" panose="05000000000000000000" pitchFamily="2" charset="2"/>
              </a:rPr>
              <a:t> dieses Wissen erarbeiten Sie sich in dieser Veranstaltung</a:t>
            </a:r>
            <a:endParaRPr lang="de-DE" dirty="0">
              <a:solidFill>
                <a:schemeClr val="accent3"/>
              </a:solidFill>
            </a:endParaRPr>
          </a:p>
        </p:txBody>
      </p:sp>
      <p:sp>
        <p:nvSpPr>
          <p:cNvPr id="15" name="Rechteck 14">
            <a:extLst>
              <a:ext uri="{FF2B5EF4-FFF2-40B4-BE49-F238E27FC236}">
                <a16:creationId xmlns:a16="http://schemas.microsoft.com/office/drawing/2014/main" id="{822E830A-E8E5-4578-A9E2-286A63575D1A}"/>
              </a:ext>
            </a:extLst>
          </p:cNvPr>
          <p:cNvSpPr/>
          <p:nvPr/>
        </p:nvSpPr>
        <p:spPr>
          <a:xfrm>
            <a:off x="126665" y="3861048"/>
            <a:ext cx="2524848" cy="1422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549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5</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marL="457200" indent="-457200" algn="r">
              <a:buFont typeface="+mj-lt"/>
              <a:buAutoNum type="arabicPeriod"/>
            </a:pPr>
            <a:r>
              <a:rPr lang="de-DE" b="0" dirty="0">
                <a:solidFill>
                  <a:srgbClr val="0D2C5A"/>
                </a:solidFill>
              </a:rPr>
              <a:t>Kennzeichen guter Veranstaltungen</a:t>
            </a:r>
          </a:p>
        </p:txBody>
      </p:sp>
      <p:sp>
        <p:nvSpPr>
          <p:cNvPr id="8" name="Inhaltsplatzhalter 2">
            <a:extLst>
              <a:ext uri="{FF2B5EF4-FFF2-40B4-BE49-F238E27FC236}">
                <a16:creationId xmlns:a16="http://schemas.microsoft.com/office/drawing/2014/main" id="{1B39A545-800E-4B3A-B04E-CFC951D3F105}"/>
              </a:ext>
            </a:extLst>
          </p:cNvPr>
          <p:cNvSpPr txBox="1">
            <a:spLocks/>
          </p:cNvSpPr>
          <p:nvPr/>
        </p:nvSpPr>
        <p:spPr>
          <a:xfrm>
            <a:off x="539552" y="2132856"/>
            <a:ext cx="8280920" cy="4116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de-DE" sz="2200" dirty="0">
              <a:solidFill>
                <a:srgbClr val="002060"/>
              </a:solidFill>
              <a:latin typeface="+mn-lt"/>
            </a:endParaRPr>
          </a:p>
        </p:txBody>
      </p:sp>
      <p:sp>
        <p:nvSpPr>
          <p:cNvPr id="6" name="Titel 1">
            <a:extLst>
              <a:ext uri="{FF2B5EF4-FFF2-40B4-BE49-F238E27FC236}">
                <a16:creationId xmlns:a16="http://schemas.microsoft.com/office/drawing/2014/main" id="{8FCDA5CA-8BDF-4530-ADB1-718DD82A4779}"/>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Berliner Modell </a:t>
            </a:r>
          </a:p>
        </p:txBody>
      </p:sp>
      <p:pic>
        <p:nvPicPr>
          <p:cNvPr id="2" name="Grafik 1">
            <a:extLst>
              <a:ext uri="{FF2B5EF4-FFF2-40B4-BE49-F238E27FC236}">
                <a16:creationId xmlns:a16="http://schemas.microsoft.com/office/drawing/2014/main" id="{48CB3BB3-7B56-4EF1-AAB5-0CD6CF1790D7}"/>
              </a:ext>
            </a:extLst>
          </p:cNvPr>
          <p:cNvPicPr>
            <a:picLocks noChangeAspect="1"/>
          </p:cNvPicPr>
          <p:nvPr/>
        </p:nvPicPr>
        <p:blipFill>
          <a:blip r:embed="rId2"/>
          <a:stretch>
            <a:fillRect/>
          </a:stretch>
        </p:blipFill>
        <p:spPr>
          <a:xfrm>
            <a:off x="539552" y="2047983"/>
            <a:ext cx="8352244" cy="4285859"/>
          </a:xfrm>
          <a:prstGeom prst="rect">
            <a:avLst/>
          </a:prstGeom>
        </p:spPr>
      </p:pic>
    </p:spTree>
    <p:extLst>
      <p:ext uri="{BB962C8B-B14F-4D97-AF65-F5344CB8AC3E}">
        <p14:creationId xmlns:p14="http://schemas.microsoft.com/office/powerpoint/2010/main" val="482563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51AFE12-3021-4121-A221-43DE321ECFB9}"/>
              </a:ext>
            </a:extLst>
          </p:cNvPr>
          <p:cNvSpPr>
            <a:spLocks noGrp="1"/>
          </p:cNvSpPr>
          <p:nvPr>
            <p:ph type="sldNum" sz="quarter" idx="4"/>
          </p:nvPr>
        </p:nvSpPr>
        <p:spPr/>
        <p:txBody>
          <a:bodyPr/>
          <a:lstStyle/>
          <a:p>
            <a:fld id="{80820C91-F7CE-483F-AA17-44F7CB82C640}" type="slidenum">
              <a:rPr lang="de-DE" smtClean="0"/>
              <a:pPr/>
              <a:t>50</a:t>
            </a:fld>
            <a:endParaRPr lang="de-DE" dirty="0"/>
          </a:p>
        </p:txBody>
      </p:sp>
      <p:sp>
        <p:nvSpPr>
          <p:cNvPr id="5" name="Fußzeilenplatzhalter 4">
            <a:extLst>
              <a:ext uri="{FF2B5EF4-FFF2-40B4-BE49-F238E27FC236}">
                <a16:creationId xmlns:a16="http://schemas.microsoft.com/office/drawing/2014/main" id="{5426DC4D-16B1-4E9E-BDEA-A594ED51F8DF}"/>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6" name="Ellipse 5">
            <a:extLst>
              <a:ext uri="{FF2B5EF4-FFF2-40B4-BE49-F238E27FC236}">
                <a16:creationId xmlns:a16="http://schemas.microsoft.com/office/drawing/2014/main" id="{9F9B1226-43ED-4FCF-B7E7-129D2EE7F160}"/>
              </a:ext>
            </a:extLst>
          </p:cNvPr>
          <p:cNvSpPr/>
          <p:nvPr/>
        </p:nvSpPr>
        <p:spPr>
          <a:xfrm>
            <a:off x="733604" y="1510957"/>
            <a:ext cx="1854206" cy="1201069"/>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t>Zertifizierungen Besuchte Fachkurse</a:t>
            </a:r>
          </a:p>
          <a:p>
            <a:pPr algn="ctr"/>
            <a:r>
              <a:rPr lang="de-DE" sz="1300" dirty="0"/>
              <a:t>Abschlussnoten</a:t>
            </a:r>
          </a:p>
        </p:txBody>
      </p:sp>
      <p:sp>
        <p:nvSpPr>
          <p:cNvPr id="7" name="Ellipse 6">
            <a:extLst>
              <a:ext uri="{FF2B5EF4-FFF2-40B4-BE49-F238E27FC236}">
                <a16:creationId xmlns:a16="http://schemas.microsoft.com/office/drawing/2014/main" id="{67FB824D-2E9E-4179-87AD-148182351C84}"/>
              </a:ext>
            </a:extLst>
          </p:cNvPr>
          <p:cNvSpPr/>
          <p:nvPr/>
        </p:nvSpPr>
        <p:spPr>
          <a:xfrm>
            <a:off x="3563887" y="1700808"/>
            <a:ext cx="2016225" cy="648072"/>
          </a:xfrm>
          <a:prstGeom prst="ellipse">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t>Professionswissen</a:t>
            </a:r>
          </a:p>
        </p:txBody>
      </p:sp>
      <p:sp>
        <p:nvSpPr>
          <p:cNvPr id="8" name="Ellipse 7">
            <a:extLst>
              <a:ext uri="{FF2B5EF4-FFF2-40B4-BE49-F238E27FC236}">
                <a16:creationId xmlns:a16="http://schemas.microsoft.com/office/drawing/2014/main" id="{0D57623E-D908-4E20-B363-CCC2E04AC628}"/>
              </a:ext>
            </a:extLst>
          </p:cNvPr>
          <p:cNvSpPr/>
          <p:nvPr/>
        </p:nvSpPr>
        <p:spPr>
          <a:xfrm>
            <a:off x="6752194" y="1527397"/>
            <a:ext cx="1744241" cy="1184630"/>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Motivation</a:t>
            </a:r>
          </a:p>
          <a:p>
            <a:pPr algn="ctr"/>
            <a:r>
              <a:rPr lang="de-DE" sz="1400" dirty="0"/>
              <a:t>Interesse</a:t>
            </a:r>
          </a:p>
        </p:txBody>
      </p:sp>
      <p:sp>
        <p:nvSpPr>
          <p:cNvPr id="11" name="Ellipse 10">
            <a:extLst>
              <a:ext uri="{FF2B5EF4-FFF2-40B4-BE49-F238E27FC236}">
                <a16:creationId xmlns:a16="http://schemas.microsoft.com/office/drawing/2014/main" id="{B0D0C389-C60E-42F4-A6E1-71DFBE5C5A8A}"/>
              </a:ext>
            </a:extLst>
          </p:cNvPr>
          <p:cNvSpPr/>
          <p:nvPr/>
        </p:nvSpPr>
        <p:spPr>
          <a:xfrm>
            <a:off x="1161026" y="2796337"/>
            <a:ext cx="1512168" cy="632663"/>
          </a:xfrm>
          <a:prstGeom prst="ellipse">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Fachwissen</a:t>
            </a:r>
          </a:p>
        </p:txBody>
      </p:sp>
      <p:sp>
        <p:nvSpPr>
          <p:cNvPr id="12" name="Ellipse 11">
            <a:extLst>
              <a:ext uri="{FF2B5EF4-FFF2-40B4-BE49-F238E27FC236}">
                <a16:creationId xmlns:a16="http://schemas.microsoft.com/office/drawing/2014/main" id="{8D3A3941-DC3B-4498-8033-294B4C2BE25C}"/>
              </a:ext>
            </a:extLst>
          </p:cNvPr>
          <p:cNvSpPr/>
          <p:nvPr/>
        </p:nvSpPr>
        <p:spPr>
          <a:xfrm>
            <a:off x="6857443" y="2843326"/>
            <a:ext cx="1872208" cy="636799"/>
          </a:xfrm>
          <a:prstGeom prst="ellipse">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Pädagogisches Wissen</a:t>
            </a:r>
          </a:p>
        </p:txBody>
      </p:sp>
      <p:sp>
        <p:nvSpPr>
          <p:cNvPr id="13" name="Ellipse 12">
            <a:extLst>
              <a:ext uri="{FF2B5EF4-FFF2-40B4-BE49-F238E27FC236}">
                <a16:creationId xmlns:a16="http://schemas.microsoft.com/office/drawing/2014/main" id="{2C84AF37-A482-4787-A6F2-1B176B52525B}"/>
              </a:ext>
            </a:extLst>
          </p:cNvPr>
          <p:cNvSpPr/>
          <p:nvPr/>
        </p:nvSpPr>
        <p:spPr>
          <a:xfrm>
            <a:off x="3455471" y="2824712"/>
            <a:ext cx="2286255" cy="649722"/>
          </a:xfrm>
          <a:prstGeom prst="ellipse">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Fachdidaktisches Wissen</a:t>
            </a:r>
          </a:p>
        </p:txBody>
      </p:sp>
      <p:sp>
        <p:nvSpPr>
          <p:cNvPr id="14" name="Rechteck 13">
            <a:extLst>
              <a:ext uri="{FF2B5EF4-FFF2-40B4-BE49-F238E27FC236}">
                <a16:creationId xmlns:a16="http://schemas.microsoft.com/office/drawing/2014/main" id="{0708F241-D068-4D9A-8192-84240A9EBE91}"/>
              </a:ext>
            </a:extLst>
          </p:cNvPr>
          <p:cNvSpPr/>
          <p:nvPr/>
        </p:nvSpPr>
        <p:spPr>
          <a:xfrm rot="5400000">
            <a:off x="524844" y="4358459"/>
            <a:ext cx="1812321" cy="45940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D2C5A"/>
                </a:solidFill>
              </a:rPr>
              <a:t>Fachliches Wissen auf Schülerniveau</a:t>
            </a:r>
          </a:p>
        </p:txBody>
      </p:sp>
      <p:sp>
        <p:nvSpPr>
          <p:cNvPr id="15" name="Rechteck 14">
            <a:extLst>
              <a:ext uri="{FF2B5EF4-FFF2-40B4-BE49-F238E27FC236}">
                <a16:creationId xmlns:a16="http://schemas.microsoft.com/office/drawing/2014/main" id="{8B093FFD-85AC-455E-8B5A-24C7F9B07E93}"/>
              </a:ext>
            </a:extLst>
          </p:cNvPr>
          <p:cNvSpPr/>
          <p:nvPr/>
        </p:nvSpPr>
        <p:spPr>
          <a:xfrm rot="5400000">
            <a:off x="1442316" y="4192118"/>
            <a:ext cx="1794876" cy="79208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Fachliches Wissen auf Niveau eines allgemeinen vertiefenden </a:t>
            </a:r>
            <a:r>
              <a:rPr lang="de-DE" sz="1200" dirty="0" err="1">
                <a:solidFill>
                  <a:srgbClr val="0D2C5A"/>
                </a:solidFill>
              </a:rPr>
              <a:t>Lehrbuches</a:t>
            </a:r>
            <a:r>
              <a:rPr lang="de-DE" sz="1200" dirty="0" err="1"/>
              <a:t>s</a:t>
            </a:r>
            <a:endParaRPr lang="de-DE" sz="1200" dirty="0"/>
          </a:p>
        </p:txBody>
      </p:sp>
      <p:sp>
        <p:nvSpPr>
          <p:cNvPr id="16" name="Rechteck 15">
            <a:extLst>
              <a:ext uri="{FF2B5EF4-FFF2-40B4-BE49-F238E27FC236}">
                <a16:creationId xmlns:a16="http://schemas.microsoft.com/office/drawing/2014/main" id="{475109C9-B84F-478E-B9B2-A7E0A4B0EFE8}"/>
              </a:ext>
            </a:extLst>
          </p:cNvPr>
          <p:cNvSpPr/>
          <p:nvPr/>
        </p:nvSpPr>
        <p:spPr>
          <a:xfrm>
            <a:off x="1201302" y="5503053"/>
            <a:ext cx="1512167" cy="45940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D2C5A"/>
                </a:solidFill>
              </a:rPr>
              <a:t>Allgemein</a:t>
            </a:r>
          </a:p>
        </p:txBody>
      </p:sp>
      <p:sp>
        <p:nvSpPr>
          <p:cNvPr id="17" name="Rechteck 16">
            <a:extLst>
              <a:ext uri="{FF2B5EF4-FFF2-40B4-BE49-F238E27FC236}">
                <a16:creationId xmlns:a16="http://schemas.microsoft.com/office/drawing/2014/main" id="{E03E50DB-2B68-43F6-9A8C-45732650287C}"/>
              </a:ext>
            </a:extLst>
          </p:cNvPr>
          <p:cNvSpPr/>
          <p:nvPr/>
        </p:nvSpPr>
        <p:spPr>
          <a:xfrm>
            <a:off x="1201301" y="5988632"/>
            <a:ext cx="1512167" cy="45940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D2C5A"/>
                </a:solidFill>
              </a:rPr>
              <a:t>Themenspezifisch</a:t>
            </a:r>
          </a:p>
        </p:txBody>
      </p:sp>
      <p:sp>
        <p:nvSpPr>
          <p:cNvPr id="19" name="Rechteck 18">
            <a:extLst>
              <a:ext uri="{FF2B5EF4-FFF2-40B4-BE49-F238E27FC236}">
                <a16:creationId xmlns:a16="http://schemas.microsoft.com/office/drawing/2014/main" id="{13D0C4C4-49D1-40A6-BD22-C52B01EC9917}"/>
              </a:ext>
            </a:extLst>
          </p:cNvPr>
          <p:cNvSpPr/>
          <p:nvPr/>
        </p:nvSpPr>
        <p:spPr>
          <a:xfrm rot="5400000">
            <a:off x="4821568" y="4223296"/>
            <a:ext cx="1794876" cy="79208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Fachdidaktisches Wissen über die Vermittlung fachspezifischer Inhalte</a:t>
            </a:r>
            <a:endParaRPr lang="de-DE" sz="1200" dirty="0"/>
          </a:p>
        </p:txBody>
      </p:sp>
      <p:sp>
        <p:nvSpPr>
          <p:cNvPr id="20" name="Rechteck 19">
            <a:extLst>
              <a:ext uri="{FF2B5EF4-FFF2-40B4-BE49-F238E27FC236}">
                <a16:creationId xmlns:a16="http://schemas.microsoft.com/office/drawing/2014/main" id="{B8DA8A03-11C3-4A80-A39A-5BAC116B9C26}"/>
              </a:ext>
            </a:extLst>
          </p:cNvPr>
          <p:cNvSpPr/>
          <p:nvPr/>
        </p:nvSpPr>
        <p:spPr>
          <a:xfrm rot="5400000">
            <a:off x="3782497" y="4224483"/>
            <a:ext cx="1794876" cy="79208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Fachdidaktisches Wissen über fachspezifische Schülerkognition</a:t>
            </a:r>
            <a:endParaRPr lang="de-DE" sz="1200" dirty="0"/>
          </a:p>
        </p:txBody>
      </p:sp>
      <p:sp>
        <p:nvSpPr>
          <p:cNvPr id="21" name="Rechteck 20">
            <a:extLst>
              <a:ext uri="{FF2B5EF4-FFF2-40B4-BE49-F238E27FC236}">
                <a16:creationId xmlns:a16="http://schemas.microsoft.com/office/drawing/2014/main" id="{9F48880F-7CC1-4284-B575-A2BAA7975002}"/>
              </a:ext>
            </a:extLst>
          </p:cNvPr>
          <p:cNvSpPr/>
          <p:nvPr/>
        </p:nvSpPr>
        <p:spPr>
          <a:xfrm rot="5400000">
            <a:off x="2776168" y="4227878"/>
            <a:ext cx="1794876" cy="79208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Fachdidaktisches Wissen über fachspezifische Inhalte</a:t>
            </a:r>
            <a:endParaRPr lang="de-DE" sz="1200" dirty="0"/>
          </a:p>
        </p:txBody>
      </p:sp>
      <p:sp>
        <p:nvSpPr>
          <p:cNvPr id="22" name="Rechteck 21">
            <a:extLst>
              <a:ext uri="{FF2B5EF4-FFF2-40B4-BE49-F238E27FC236}">
                <a16:creationId xmlns:a16="http://schemas.microsoft.com/office/drawing/2014/main" id="{5339F18F-3909-4404-A6BA-D0E5464A38DB}"/>
              </a:ext>
            </a:extLst>
          </p:cNvPr>
          <p:cNvSpPr/>
          <p:nvPr/>
        </p:nvSpPr>
        <p:spPr>
          <a:xfrm>
            <a:off x="3277562" y="5540265"/>
            <a:ext cx="2837488" cy="45940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D2C5A"/>
                </a:solidFill>
              </a:rPr>
              <a:t>Allgemein</a:t>
            </a:r>
          </a:p>
        </p:txBody>
      </p:sp>
      <p:sp>
        <p:nvSpPr>
          <p:cNvPr id="23" name="Rechteck 22">
            <a:extLst>
              <a:ext uri="{FF2B5EF4-FFF2-40B4-BE49-F238E27FC236}">
                <a16:creationId xmlns:a16="http://schemas.microsoft.com/office/drawing/2014/main" id="{2E343BC4-CC5B-4024-8DEF-06434DA0D623}"/>
              </a:ext>
            </a:extLst>
          </p:cNvPr>
          <p:cNvSpPr/>
          <p:nvPr/>
        </p:nvSpPr>
        <p:spPr>
          <a:xfrm>
            <a:off x="3277562" y="6024455"/>
            <a:ext cx="2837488" cy="42247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D2C5A"/>
                </a:solidFill>
              </a:rPr>
              <a:t>Themenspezifisch</a:t>
            </a:r>
          </a:p>
        </p:txBody>
      </p:sp>
      <p:sp>
        <p:nvSpPr>
          <p:cNvPr id="24" name="Rechteck 23">
            <a:extLst>
              <a:ext uri="{FF2B5EF4-FFF2-40B4-BE49-F238E27FC236}">
                <a16:creationId xmlns:a16="http://schemas.microsoft.com/office/drawing/2014/main" id="{545F9031-9EE7-46C1-8010-3B1CA84FD366}"/>
              </a:ext>
            </a:extLst>
          </p:cNvPr>
          <p:cNvSpPr/>
          <p:nvPr/>
        </p:nvSpPr>
        <p:spPr>
          <a:xfrm rot="5400000">
            <a:off x="7598997" y="4367313"/>
            <a:ext cx="1794876" cy="50405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Wissen über Lehrziele und Lernprozesse</a:t>
            </a:r>
            <a:endParaRPr lang="de-DE" sz="1200" dirty="0"/>
          </a:p>
        </p:txBody>
      </p:sp>
      <p:sp>
        <p:nvSpPr>
          <p:cNvPr id="25" name="Rechteck 24">
            <a:extLst>
              <a:ext uri="{FF2B5EF4-FFF2-40B4-BE49-F238E27FC236}">
                <a16:creationId xmlns:a16="http://schemas.microsoft.com/office/drawing/2014/main" id="{403F0074-B991-4A52-A46C-BED2E7392355}"/>
              </a:ext>
            </a:extLst>
          </p:cNvPr>
          <p:cNvSpPr/>
          <p:nvPr/>
        </p:nvSpPr>
        <p:spPr>
          <a:xfrm rot="5400000">
            <a:off x="6928578" y="4375106"/>
            <a:ext cx="1794876" cy="50405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Wissen über Instruktionsprinzipien</a:t>
            </a:r>
            <a:endParaRPr lang="de-DE" sz="1200" dirty="0"/>
          </a:p>
        </p:txBody>
      </p:sp>
      <p:sp>
        <p:nvSpPr>
          <p:cNvPr id="26" name="Rechteck 25">
            <a:extLst>
              <a:ext uri="{FF2B5EF4-FFF2-40B4-BE49-F238E27FC236}">
                <a16:creationId xmlns:a16="http://schemas.microsoft.com/office/drawing/2014/main" id="{0AA80568-DCB9-48E4-9DDF-D38D22B862DE}"/>
              </a:ext>
            </a:extLst>
          </p:cNvPr>
          <p:cNvSpPr/>
          <p:nvPr/>
        </p:nvSpPr>
        <p:spPr>
          <a:xfrm rot="5400000">
            <a:off x="6174278" y="4369529"/>
            <a:ext cx="1794876" cy="50405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D2C5A"/>
                </a:solidFill>
              </a:rPr>
              <a:t>Wissen über Klassenführung</a:t>
            </a:r>
            <a:endParaRPr lang="de-DE" sz="1200" dirty="0"/>
          </a:p>
        </p:txBody>
      </p:sp>
      <p:sp>
        <p:nvSpPr>
          <p:cNvPr id="27" name="Rechteck 26">
            <a:extLst>
              <a:ext uri="{FF2B5EF4-FFF2-40B4-BE49-F238E27FC236}">
                <a16:creationId xmlns:a16="http://schemas.microsoft.com/office/drawing/2014/main" id="{713DB5BE-7A50-4ECA-9215-59FC7879932C}"/>
              </a:ext>
            </a:extLst>
          </p:cNvPr>
          <p:cNvSpPr/>
          <p:nvPr/>
        </p:nvSpPr>
        <p:spPr>
          <a:xfrm>
            <a:off x="6819688" y="5529227"/>
            <a:ext cx="1928775" cy="45940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D2C5A"/>
                </a:solidFill>
              </a:rPr>
              <a:t>Allgemein</a:t>
            </a:r>
          </a:p>
        </p:txBody>
      </p:sp>
      <p:sp>
        <p:nvSpPr>
          <p:cNvPr id="28" name="Rechteck 27">
            <a:extLst>
              <a:ext uri="{FF2B5EF4-FFF2-40B4-BE49-F238E27FC236}">
                <a16:creationId xmlns:a16="http://schemas.microsoft.com/office/drawing/2014/main" id="{3BF5AEEA-E0AE-4364-9A4B-5785FEC5B0B1}"/>
              </a:ext>
            </a:extLst>
          </p:cNvPr>
          <p:cNvSpPr/>
          <p:nvPr/>
        </p:nvSpPr>
        <p:spPr>
          <a:xfrm>
            <a:off x="6819688" y="6016293"/>
            <a:ext cx="1928775" cy="42247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D2C5A"/>
                </a:solidFill>
              </a:rPr>
              <a:t>Themenspezifisch</a:t>
            </a:r>
          </a:p>
        </p:txBody>
      </p:sp>
      <p:cxnSp>
        <p:nvCxnSpPr>
          <p:cNvPr id="29" name="Gerader Verbinder 28">
            <a:extLst>
              <a:ext uri="{FF2B5EF4-FFF2-40B4-BE49-F238E27FC236}">
                <a16:creationId xmlns:a16="http://schemas.microsoft.com/office/drawing/2014/main" id="{F5106863-4A7D-475A-8A03-A3AD0C70A848}"/>
              </a:ext>
            </a:extLst>
          </p:cNvPr>
          <p:cNvCxnSpPr>
            <a:cxnSpLocks/>
            <a:stCxn id="7" idx="4"/>
            <a:endCxn id="12" idx="0"/>
          </p:cNvCxnSpPr>
          <p:nvPr/>
        </p:nvCxnSpPr>
        <p:spPr>
          <a:xfrm>
            <a:off x="4572000" y="2348880"/>
            <a:ext cx="3221547" cy="494446"/>
          </a:xfrm>
          <a:prstGeom prst="line">
            <a:avLst/>
          </a:prstGeom>
        </p:spPr>
        <p:style>
          <a:lnRef idx="2">
            <a:schemeClr val="accent6"/>
          </a:lnRef>
          <a:fillRef idx="0">
            <a:schemeClr val="accent6"/>
          </a:fillRef>
          <a:effectRef idx="1">
            <a:schemeClr val="accent6"/>
          </a:effectRef>
          <a:fontRef idx="minor">
            <a:schemeClr val="tx1"/>
          </a:fontRef>
        </p:style>
      </p:cxnSp>
      <p:cxnSp>
        <p:nvCxnSpPr>
          <p:cNvPr id="31" name="Gerader Verbinder 30">
            <a:extLst>
              <a:ext uri="{FF2B5EF4-FFF2-40B4-BE49-F238E27FC236}">
                <a16:creationId xmlns:a16="http://schemas.microsoft.com/office/drawing/2014/main" id="{4C171553-E6C0-4932-B8D8-B7B02BF0B94B}"/>
              </a:ext>
            </a:extLst>
          </p:cNvPr>
          <p:cNvCxnSpPr>
            <a:cxnSpLocks/>
          </p:cNvCxnSpPr>
          <p:nvPr/>
        </p:nvCxnSpPr>
        <p:spPr>
          <a:xfrm>
            <a:off x="4571999" y="2355271"/>
            <a:ext cx="0" cy="474081"/>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Gerader Verbinder 33">
            <a:extLst>
              <a:ext uri="{FF2B5EF4-FFF2-40B4-BE49-F238E27FC236}">
                <a16:creationId xmlns:a16="http://schemas.microsoft.com/office/drawing/2014/main" id="{7B9FCF8F-F80C-445D-907A-D9FCC1F9735F}"/>
              </a:ext>
            </a:extLst>
          </p:cNvPr>
          <p:cNvCxnSpPr>
            <a:cxnSpLocks/>
            <a:stCxn id="7" idx="4"/>
            <a:endCxn id="11" idx="0"/>
          </p:cNvCxnSpPr>
          <p:nvPr/>
        </p:nvCxnSpPr>
        <p:spPr>
          <a:xfrm flipH="1">
            <a:off x="1917110" y="2348880"/>
            <a:ext cx="2654890" cy="447457"/>
          </a:xfrm>
          <a:prstGeom prst="line">
            <a:avLst/>
          </a:prstGeom>
        </p:spPr>
        <p:style>
          <a:lnRef idx="2">
            <a:schemeClr val="accent6"/>
          </a:lnRef>
          <a:fillRef idx="0">
            <a:schemeClr val="accent6"/>
          </a:fillRef>
          <a:effectRef idx="1">
            <a:schemeClr val="accent6"/>
          </a:effectRef>
          <a:fontRef idx="minor">
            <a:schemeClr val="tx1"/>
          </a:fontRef>
        </p:style>
      </p:cxnSp>
      <p:cxnSp>
        <p:nvCxnSpPr>
          <p:cNvPr id="39" name="Gerader Verbinder 38">
            <a:extLst>
              <a:ext uri="{FF2B5EF4-FFF2-40B4-BE49-F238E27FC236}">
                <a16:creationId xmlns:a16="http://schemas.microsoft.com/office/drawing/2014/main" id="{8BCCD311-6A6F-420F-A209-3F9F05D3A682}"/>
              </a:ext>
            </a:extLst>
          </p:cNvPr>
          <p:cNvCxnSpPr>
            <a:cxnSpLocks/>
            <a:stCxn id="13" idx="4"/>
          </p:cNvCxnSpPr>
          <p:nvPr/>
        </p:nvCxnSpPr>
        <p:spPr>
          <a:xfrm>
            <a:off x="4598599" y="3474434"/>
            <a:ext cx="811" cy="235801"/>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Gerader Verbinder 40">
            <a:extLst>
              <a:ext uri="{FF2B5EF4-FFF2-40B4-BE49-F238E27FC236}">
                <a16:creationId xmlns:a16="http://schemas.microsoft.com/office/drawing/2014/main" id="{30867171-1FBB-4E1B-B723-0F95DEC3A4DE}"/>
              </a:ext>
            </a:extLst>
          </p:cNvPr>
          <p:cNvCxnSpPr>
            <a:cxnSpLocks/>
            <a:stCxn id="13" idx="4"/>
            <a:endCxn id="21" idx="1"/>
          </p:cNvCxnSpPr>
          <p:nvPr/>
        </p:nvCxnSpPr>
        <p:spPr>
          <a:xfrm flipH="1">
            <a:off x="3673606" y="3474434"/>
            <a:ext cx="924993" cy="25205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 name="Gerader Verbinder 42">
            <a:extLst>
              <a:ext uri="{FF2B5EF4-FFF2-40B4-BE49-F238E27FC236}">
                <a16:creationId xmlns:a16="http://schemas.microsoft.com/office/drawing/2014/main" id="{75E100E7-0A43-422C-AC58-78542BE4A7B9}"/>
              </a:ext>
            </a:extLst>
          </p:cNvPr>
          <p:cNvCxnSpPr>
            <a:cxnSpLocks/>
            <a:stCxn id="13" idx="4"/>
            <a:endCxn id="19" idx="1"/>
          </p:cNvCxnSpPr>
          <p:nvPr/>
        </p:nvCxnSpPr>
        <p:spPr>
          <a:xfrm>
            <a:off x="4598599" y="3474434"/>
            <a:ext cx="1120407" cy="247468"/>
          </a:xfrm>
          <a:prstGeom prst="line">
            <a:avLst/>
          </a:prstGeom>
        </p:spPr>
        <p:style>
          <a:lnRef idx="2">
            <a:schemeClr val="accent6"/>
          </a:lnRef>
          <a:fillRef idx="0">
            <a:schemeClr val="accent6"/>
          </a:fillRef>
          <a:effectRef idx="1">
            <a:schemeClr val="accent6"/>
          </a:effectRef>
          <a:fontRef idx="minor">
            <a:schemeClr val="tx1"/>
          </a:fontRef>
        </p:style>
      </p:cxnSp>
      <p:cxnSp>
        <p:nvCxnSpPr>
          <p:cNvPr id="53" name="Gerader Verbinder 52">
            <a:extLst>
              <a:ext uri="{FF2B5EF4-FFF2-40B4-BE49-F238E27FC236}">
                <a16:creationId xmlns:a16="http://schemas.microsoft.com/office/drawing/2014/main" id="{B68F50F2-6513-4484-84B3-2CF044D20E3B}"/>
              </a:ext>
            </a:extLst>
          </p:cNvPr>
          <p:cNvCxnSpPr>
            <a:cxnSpLocks/>
            <a:stCxn id="11" idx="4"/>
            <a:endCxn id="14" idx="1"/>
          </p:cNvCxnSpPr>
          <p:nvPr/>
        </p:nvCxnSpPr>
        <p:spPr>
          <a:xfrm flipH="1">
            <a:off x="1431004" y="3429000"/>
            <a:ext cx="486106" cy="253001"/>
          </a:xfrm>
          <a:prstGeom prst="line">
            <a:avLst/>
          </a:prstGeom>
        </p:spPr>
        <p:style>
          <a:lnRef idx="2">
            <a:schemeClr val="accent6"/>
          </a:lnRef>
          <a:fillRef idx="0">
            <a:schemeClr val="accent6"/>
          </a:fillRef>
          <a:effectRef idx="1">
            <a:schemeClr val="accent6"/>
          </a:effectRef>
          <a:fontRef idx="minor">
            <a:schemeClr val="tx1"/>
          </a:fontRef>
        </p:style>
      </p:cxnSp>
      <p:cxnSp>
        <p:nvCxnSpPr>
          <p:cNvPr id="55" name="Gerader Verbinder 54">
            <a:extLst>
              <a:ext uri="{FF2B5EF4-FFF2-40B4-BE49-F238E27FC236}">
                <a16:creationId xmlns:a16="http://schemas.microsoft.com/office/drawing/2014/main" id="{A1B7468F-E7E1-4416-A0D5-55BD58929287}"/>
              </a:ext>
            </a:extLst>
          </p:cNvPr>
          <p:cNvCxnSpPr>
            <a:cxnSpLocks/>
            <a:stCxn id="11" idx="4"/>
            <a:endCxn id="15" idx="1"/>
          </p:cNvCxnSpPr>
          <p:nvPr/>
        </p:nvCxnSpPr>
        <p:spPr>
          <a:xfrm>
            <a:off x="1917110" y="3429000"/>
            <a:ext cx="422644" cy="261724"/>
          </a:xfrm>
          <a:prstGeom prst="line">
            <a:avLst/>
          </a:prstGeom>
        </p:spPr>
        <p:style>
          <a:lnRef idx="2">
            <a:schemeClr val="accent6"/>
          </a:lnRef>
          <a:fillRef idx="0">
            <a:schemeClr val="accent6"/>
          </a:fillRef>
          <a:effectRef idx="1">
            <a:schemeClr val="accent6"/>
          </a:effectRef>
          <a:fontRef idx="minor">
            <a:schemeClr val="tx1"/>
          </a:fontRef>
        </p:style>
      </p:cxnSp>
      <p:cxnSp>
        <p:nvCxnSpPr>
          <p:cNvPr id="60" name="Gerader Verbinder 59">
            <a:extLst>
              <a:ext uri="{FF2B5EF4-FFF2-40B4-BE49-F238E27FC236}">
                <a16:creationId xmlns:a16="http://schemas.microsoft.com/office/drawing/2014/main" id="{DB3BE83F-E822-4302-9FAE-0F797C7CEDE2}"/>
              </a:ext>
            </a:extLst>
          </p:cNvPr>
          <p:cNvCxnSpPr>
            <a:cxnSpLocks/>
            <a:stCxn id="12" idx="4"/>
            <a:endCxn id="24" idx="1"/>
          </p:cNvCxnSpPr>
          <p:nvPr/>
        </p:nvCxnSpPr>
        <p:spPr>
          <a:xfrm>
            <a:off x="7793547" y="3480125"/>
            <a:ext cx="702888" cy="241778"/>
          </a:xfrm>
          <a:prstGeom prst="line">
            <a:avLst/>
          </a:prstGeom>
        </p:spPr>
        <p:style>
          <a:lnRef idx="2">
            <a:schemeClr val="accent6"/>
          </a:lnRef>
          <a:fillRef idx="0">
            <a:schemeClr val="accent6"/>
          </a:fillRef>
          <a:effectRef idx="1">
            <a:schemeClr val="accent6"/>
          </a:effectRef>
          <a:fontRef idx="minor">
            <a:schemeClr val="tx1"/>
          </a:fontRef>
        </p:style>
      </p:cxnSp>
      <p:cxnSp>
        <p:nvCxnSpPr>
          <p:cNvPr id="62" name="Gerader Verbinder 61">
            <a:extLst>
              <a:ext uri="{FF2B5EF4-FFF2-40B4-BE49-F238E27FC236}">
                <a16:creationId xmlns:a16="http://schemas.microsoft.com/office/drawing/2014/main" id="{0CC2B78F-40B5-4EC8-9D46-561F19F9C1B7}"/>
              </a:ext>
            </a:extLst>
          </p:cNvPr>
          <p:cNvCxnSpPr>
            <a:cxnSpLocks/>
            <a:stCxn id="12" idx="4"/>
            <a:endCxn id="26" idx="1"/>
          </p:cNvCxnSpPr>
          <p:nvPr/>
        </p:nvCxnSpPr>
        <p:spPr>
          <a:xfrm flipH="1">
            <a:off x="7071716" y="3480125"/>
            <a:ext cx="721831" cy="243994"/>
          </a:xfrm>
          <a:prstGeom prst="line">
            <a:avLst/>
          </a:prstGeom>
        </p:spPr>
        <p:style>
          <a:lnRef idx="2">
            <a:schemeClr val="accent6"/>
          </a:lnRef>
          <a:fillRef idx="0">
            <a:schemeClr val="accent6"/>
          </a:fillRef>
          <a:effectRef idx="1">
            <a:schemeClr val="accent6"/>
          </a:effectRef>
          <a:fontRef idx="minor">
            <a:schemeClr val="tx1"/>
          </a:fontRef>
        </p:style>
      </p:cxnSp>
      <p:cxnSp>
        <p:nvCxnSpPr>
          <p:cNvPr id="88" name="Gerader Verbinder 87">
            <a:extLst>
              <a:ext uri="{FF2B5EF4-FFF2-40B4-BE49-F238E27FC236}">
                <a16:creationId xmlns:a16="http://schemas.microsoft.com/office/drawing/2014/main" id="{C8599729-1E35-4219-99F8-162A4B024CCA}"/>
              </a:ext>
            </a:extLst>
          </p:cNvPr>
          <p:cNvCxnSpPr>
            <a:cxnSpLocks/>
          </p:cNvCxnSpPr>
          <p:nvPr/>
        </p:nvCxnSpPr>
        <p:spPr>
          <a:xfrm>
            <a:off x="7793547" y="3485804"/>
            <a:ext cx="0" cy="223130"/>
          </a:xfrm>
          <a:prstGeom prst="line">
            <a:avLst/>
          </a:prstGeom>
        </p:spPr>
        <p:style>
          <a:lnRef idx="2">
            <a:schemeClr val="accent6"/>
          </a:lnRef>
          <a:fillRef idx="0">
            <a:schemeClr val="accent6"/>
          </a:fillRef>
          <a:effectRef idx="1">
            <a:schemeClr val="accent6"/>
          </a:effectRef>
          <a:fontRef idx="minor">
            <a:schemeClr val="tx1"/>
          </a:fontRef>
        </p:style>
      </p:cxnSp>
      <p:sp>
        <p:nvSpPr>
          <p:cNvPr id="40" name="Titel 1">
            <a:extLst>
              <a:ext uri="{FF2B5EF4-FFF2-40B4-BE49-F238E27FC236}">
                <a16:creationId xmlns:a16="http://schemas.microsoft.com/office/drawing/2014/main" id="{6DAF1540-B4F4-47EE-9AE0-61BAC894D0DA}"/>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
        <p:nvSpPr>
          <p:cNvPr id="42" name="Rechteck 41">
            <a:extLst>
              <a:ext uri="{FF2B5EF4-FFF2-40B4-BE49-F238E27FC236}">
                <a16:creationId xmlns:a16="http://schemas.microsoft.com/office/drawing/2014/main" id="{F8A4EAB9-93CC-4BC6-98FC-5B7075B949B0}"/>
              </a:ext>
            </a:extLst>
          </p:cNvPr>
          <p:cNvSpPr/>
          <p:nvPr/>
        </p:nvSpPr>
        <p:spPr>
          <a:xfrm rot="16200000">
            <a:off x="115391" y="3665683"/>
            <a:ext cx="3691953" cy="18542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9992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FC6C12-B73B-4AD6-9F15-54F9365D6788}"/>
              </a:ext>
            </a:extLst>
          </p:cNvPr>
          <p:cNvSpPr>
            <a:spLocks noGrp="1"/>
          </p:cNvSpPr>
          <p:nvPr>
            <p:ph idx="1"/>
          </p:nvPr>
        </p:nvSpPr>
        <p:spPr>
          <a:xfrm>
            <a:off x="222895" y="1871506"/>
            <a:ext cx="7975798" cy="4116115"/>
          </a:xfrm>
        </p:spPr>
        <p:txBody>
          <a:bodyPr>
            <a:normAutofit/>
          </a:bodyPr>
          <a:lstStyle/>
          <a:p>
            <a:r>
              <a:rPr lang="de-DE" sz="2400" dirty="0">
                <a:solidFill>
                  <a:srgbClr val="0D2C5A"/>
                </a:solidFill>
                <a:latin typeface="+mn-lt"/>
              </a:rPr>
              <a:t>Allgemein:</a:t>
            </a:r>
          </a:p>
          <a:p>
            <a:pPr>
              <a:buFont typeface="Arial" panose="020B0604020202020204" pitchFamily="34" charset="0"/>
              <a:buChar char="•"/>
            </a:pPr>
            <a:r>
              <a:rPr lang="de-DE" sz="2400" dirty="0">
                <a:solidFill>
                  <a:srgbClr val="0D2C5A"/>
                </a:solidFill>
                <a:latin typeface="+mn-lt"/>
              </a:rPr>
              <a:t>Herausarbeiten von:</a:t>
            </a:r>
          </a:p>
          <a:p>
            <a:pPr lvl="1">
              <a:buFont typeface="Symbol" panose="05050102010706020507" pitchFamily="18" charset="2"/>
              <a:buChar char="-"/>
            </a:pPr>
            <a:r>
              <a:rPr lang="de-DE" sz="2000" dirty="0">
                <a:solidFill>
                  <a:srgbClr val="0D2C5A"/>
                </a:solidFill>
              </a:rPr>
              <a:t>Struktur des Inhalts</a:t>
            </a:r>
          </a:p>
          <a:p>
            <a:pPr lvl="1">
              <a:buFont typeface="Symbol" panose="05050102010706020507" pitchFamily="18" charset="2"/>
              <a:buChar char="-"/>
            </a:pPr>
            <a:r>
              <a:rPr lang="de-DE" sz="2000" dirty="0">
                <a:solidFill>
                  <a:srgbClr val="0D2C5A"/>
                </a:solidFill>
                <a:latin typeface="+mn-lt"/>
              </a:rPr>
              <a:t>Beziehungen zwischen Elementen und Teilgebieten</a:t>
            </a:r>
            <a:endParaRPr lang="de-DE" sz="2000" dirty="0">
              <a:solidFill>
                <a:srgbClr val="0D2C5A"/>
              </a:solidFill>
            </a:endParaRPr>
          </a:p>
          <a:p>
            <a:pPr marL="57150" indent="0"/>
            <a:endParaRPr lang="de-DE" sz="2400" dirty="0">
              <a:solidFill>
                <a:srgbClr val="0D2C5A"/>
              </a:solidFill>
              <a:latin typeface="+mn-lt"/>
            </a:endParaRPr>
          </a:p>
          <a:p>
            <a:pPr marL="400050">
              <a:buFont typeface="Arial" panose="020B0604020202020204" pitchFamily="34" charset="0"/>
              <a:buChar char="•"/>
            </a:pPr>
            <a:r>
              <a:rPr lang="de-DE" sz="2400" dirty="0">
                <a:solidFill>
                  <a:srgbClr val="0D2C5A"/>
                </a:solidFill>
                <a:latin typeface="+mn-lt"/>
              </a:rPr>
              <a:t>Inhalt in größere Zusammenhänge einordnen</a:t>
            </a:r>
          </a:p>
          <a:p>
            <a:pPr marL="57150" indent="0"/>
            <a:endParaRPr lang="de-DE" sz="2400" dirty="0">
              <a:solidFill>
                <a:srgbClr val="0D2C5A"/>
              </a:solidFill>
              <a:latin typeface="+mn-lt"/>
            </a:endParaRPr>
          </a:p>
          <a:p>
            <a:pPr marL="400050">
              <a:buFont typeface="Arial" panose="020B0604020202020204" pitchFamily="34" charset="0"/>
              <a:buChar char="•"/>
            </a:pPr>
            <a:r>
              <a:rPr lang="de-DE" sz="2400" dirty="0">
                <a:solidFill>
                  <a:srgbClr val="0D2C5A"/>
                </a:solidFill>
                <a:latin typeface="+mn-lt"/>
              </a:rPr>
              <a:t>Grundlage für alle weiteren didaktischen und methodischen Überlegungen und Entscheidungen</a:t>
            </a:r>
          </a:p>
        </p:txBody>
      </p:sp>
      <p:sp>
        <p:nvSpPr>
          <p:cNvPr id="4" name="Foliennummernplatzhalter 3">
            <a:extLst>
              <a:ext uri="{FF2B5EF4-FFF2-40B4-BE49-F238E27FC236}">
                <a16:creationId xmlns:a16="http://schemas.microsoft.com/office/drawing/2014/main" id="{3B40A5F0-821E-4F6B-A64A-6A9850FB6200}"/>
              </a:ext>
            </a:extLst>
          </p:cNvPr>
          <p:cNvSpPr>
            <a:spLocks noGrp="1"/>
          </p:cNvSpPr>
          <p:nvPr>
            <p:ph type="sldNum" sz="quarter" idx="4"/>
          </p:nvPr>
        </p:nvSpPr>
        <p:spPr/>
        <p:txBody>
          <a:bodyPr/>
          <a:lstStyle/>
          <a:p>
            <a:fld id="{80820C91-F7CE-483F-AA17-44F7CB82C640}" type="slidenum">
              <a:rPr lang="de-DE" smtClean="0"/>
              <a:pPr/>
              <a:t>51</a:t>
            </a:fld>
            <a:endParaRPr lang="de-DE" dirty="0"/>
          </a:p>
        </p:txBody>
      </p:sp>
      <p:sp>
        <p:nvSpPr>
          <p:cNvPr id="5" name="Fußzeilenplatzhalter 4">
            <a:extLst>
              <a:ext uri="{FF2B5EF4-FFF2-40B4-BE49-F238E27FC236}">
                <a16:creationId xmlns:a16="http://schemas.microsoft.com/office/drawing/2014/main" id="{60E50585-20B8-4CD7-AD52-7624C40DEA8C}"/>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pic>
        <p:nvPicPr>
          <p:cNvPr id="6" name="Picture 2">
            <a:extLst>
              <a:ext uri="{FF2B5EF4-FFF2-40B4-BE49-F238E27FC236}">
                <a16:creationId xmlns:a16="http://schemas.microsoft.com/office/drawing/2014/main" id="{3B2FF01A-C19B-4626-8797-456037210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606" y="1745787"/>
            <a:ext cx="1674187" cy="15121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Pfeil: gestreift nach rechts 6">
            <a:extLst>
              <a:ext uri="{FF2B5EF4-FFF2-40B4-BE49-F238E27FC236}">
                <a16:creationId xmlns:a16="http://schemas.microsoft.com/office/drawing/2014/main" id="{D4D7E93D-FCF7-43BD-906C-DDDD910D4D5C}"/>
              </a:ext>
            </a:extLst>
          </p:cNvPr>
          <p:cNvSpPr/>
          <p:nvPr/>
        </p:nvSpPr>
        <p:spPr>
          <a:xfrm rot="10227516">
            <a:off x="4904756" y="2616560"/>
            <a:ext cx="2198564" cy="259038"/>
          </a:xfrm>
          <a:prstGeom prst="strip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C5AE5EA6-5776-4363-BEA3-E01388DF3B40}"/>
              </a:ext>
            </a:extLst>
          </p:cNvPr>
          <p:cNvSpPr/>
          <p:nvPr/>
        </p:nvSpPr>
        <p:spPr>
          <a:xfrm rot="21007131">
            <a:off x="4916272" y="2422052"/>
            <a:ext cx="2175531" cy="276999"/>
          </a:xfrm>
          <a:prstGeom prst="rect">
            <a:avLst/>
          </a:prstGeom>
          <a:noFill/>
        </p:spPr>
        <p:txBody>
          <a:bodyPr wrap="none" lIns="91440" tIns="45720" rIns="91440" bIns="45720">
            <a:spAutoFit/>
          </a:bodyPr>
          <a:lstStyle/>
          <a:p>
            <a:pPr algn="ctr"/>
            <a:r>
              <a:rPr lang="de-DE" sz="1200" b="0" cap="none" spc="0" dirty="0">
                <a:ln w="0"/>
                <a:solidFill>
                  <a:srgbClr val="0D2C5A"/>
                </a:solidFill>
                <a:effectLst>
                  <a:outerShdw blurRad="38100" dist="25400" dir="5400000" algn="ctr" rotWithShape="0">
                    <a:srgbClr val="6E747A">
                      <a:alpha val="43000"/>
                    </a:srgbClr>
                  </a:outerShdw>
                </a:effectLst>
                <a:latin typeface="Abadi Extra Light" panose="020B0604020202020204" pitchFamily="34" charset="0"/>
              </a:rPr>
              <a:t>Da ist sie wieder, die didaktische </a:t>
            </a:r>
          </a:p>
        </p:txBody>
      </p:sp>
      <p:sp>
        <p:nvSpPr>
          <p:cNvPr id="9" name="Rechteck 8">
            <a:extLst>
              <a:ext uri="{FF2B5EF4-FFF2-40B4-BE49-F238E27FC236}">
                <a16:creationId xmlns:a16="http://schemas.microsoft.com/office/drawing/2014/main" id="{0E0FCE08-D125-412B-AEFF-1C9028D9FB20}"/>
              </a:ext>
            </a:extLst>
          </p:cNvPr>
          <p:cNvSpPr/>
          <p:nvPr/>
        </p:nvSpPr>
        <p:spPr>
          <a:xfrm rot="21009571">
            <a:off x="5500968" y="2748433"/>
            <a:ext cx="1375889" cy="276999"/>
          </a:xfrm>
          <a:prstGeom prst="rect">
            <a:avLst/>
          </a:prstGeom>
          <a:noFill/>
        </p:spPr>
        <p:txBody>
          <a:bodyPr wrap="none" lIns="91440" tIns="45720" rIns="91440" bIns="45720">
            <a:spAutoFit/>
          </a:bodyPr>
          <a:lstStyle/>
          <a:p>
            <a:pPr algn="ctr"/>
            <a:r>
              <a:rPr lang="de-DE" sz="1200" b="0" cap="none" spc="0" dirty="0">
                <a:ln w="0"/>
                <a:solidFill>
                  <a:srgbClr val="0D2C5A"/>
                </a:solidFill>
                <a:effectLst>
                  <a:outerShdw blurRad="38100" dist="25400" dir="5400000" algn="ctr" rotWithShape="0">
                    <a:srgbClr val="6E747A">
                      <a:alpha val="43000"/>
                    </a:srgbClr>
                  </a:outerShdw>
                </a:effectLst>
                <a:latin typeface="Abadi Extra Light" panose="020B0604020202020204" pitchFamily="34" charset="0"/>
              </a:rPr>
              <a:t>Analyse nach Klafki.</a:t>
            </a:r>
          </a:p>
        </p:txBody>
      </p:sp>
      <p:sp>
        <p:nvSpPr>
          <p:cNvPr id="10" name="Titel 1">
            <a:extLst>
              <a:ext uri="{FF2B5EF4-FFF2-40B4-BE49-F238E27FC236}">
                <a16:creationId xmlns:a16="http://schemas.microsoft.com/office/drawing/2014/main" id="{2DF7803C-882A-400D-9CCA-2568B669A244}"/>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1753200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FC6C12-B73B-4AD6-9F15-54F9365D6788}"/>
              </a:ext>
            </a:extLst>
          </p:cNvPr>
          <p:cNvSpPr>
            <a:spLocks noGrp="1"/>
          </p:cNvSpPr>
          <p:nvPr>
            <p:ph idx="1"/>
          </p:nvPr>
        </p:nvSpPr>
        <p:spPr>
          <a:xfrm>
            <a:off x="4553908" y="1700808"/>
            <a:ext cx="4410580" cy="4116115"/>
          </a:xfrm>
        </p:spPr>
        <p:txBody>
          <a:bodyPr>
            <a:normAutofit/>
          </a:bodyPr>
          <a:lstStyle/>
          <a:p>
            <a:r>
              <a:rPr lang="de-DE" sz="2400" b="1" dirty="0">
                <a:solidFill>
                  <a:srgbClr val="0D2C5A"/>
                </a:solidFill>
                <a:latin typeface="+mn-lt"/>
              </a:rPr>
              <a:t>Vorteile für Sie:</a:t>
            </a:r>
          </a:p>
          <a:p>
            <a:pPr>
              <a:buFont typeface="Arial" panose="020B0604020202020204" pitchFamily="34" charset="0"/>
              <a:buChar char="•"/>
            </a:pPr>
            <a:r>
              <a:rPr lang="de-DE" sz="2400" dirty="0">
                <a:solidFill>
                  <a:srgbClr val="0D2C5A"/>
                </a:solidFill>
                <a:latin typeface="+mn-lt"/>
              </a:rPr>
              <a:t>Überprüfen, ob Sie in den fachlichen Grundlagen Ihrer Veranstaltungen sicher sind</a:t>
            </a:r>
          </a:p>
          <a:p>
            <a:pPr>
              <a:buFont typeface="Arial" panose="020B0604020202020204" pitchFamily="34" charset="0"/>
              <a:buChar char="•"/>
            </a:pPr>
            <a:r>
              <a:rPr lang="de-DE" sz="2400" dirty="0">
                <a:solidFill>
                  <a:srgbClr val="0D2C5A"/>
                </a:solidFill>
                <a:latin typeface="+mn-lt"/>
              </a:rPr>
              <a:t>Lücken aufdecken und schließen</a:t>
            </a:r>
          </a:p>
          <a:p>
            <a:pPr>
              <a:buFont typeface="Arial" panose="020B0604020202020204" pitchFamily="34" charset="0"/>
              <a:buChar char="•"/>
            </a:pPr>
            <a:r>
              <a:rPr lang="de-DE" sz="2400" dirty="0">
                <a:solidFill>
                  <a:srgbClr val="0D2C5A"/>
                </a:solidFill>
                <a:latin typeface="+mn-lt"/>
              </a:rPr>
              <a:t>geschriebene Texte offerieren, wie intensiv sie sich mit dem Lerngegenstand auseinander gesetzt haben</a:t>
            </a:r>
          </a:p>
        </p:txBody>
      </p:sp>
      <p:sp>
        <p:nvSpPr>
          <p:cNvPr id="4" name="Foliennummernplatzhalter 3">
            <a:extLst>
              <a:ext uri="{FF2B5EF4-FFF2-40B4-BE49-F238E27FC236}">
                <a16:creationId xmlns:a16="http://schemas.microsoft.com/office/drawing/2014/main" id="{3B40A5F0-821E-4F6B-A64A-6A9850FB6200}"/>
              </a:ext>
            </a:extLst>
          </p:cNvPr>
          <p:cNvSpPr>
            <a:spLocks noGrp="1"/>
          </p:cNvSpPr>
          <p:nvPr>
            <p:ph type="sldNum" sz="quarter" idx="4"/>
          </p:nvPr>
        </p:nvSpPr>
        <p:spPr/>
        <p:txBody>
          <a:bodyPr/>
          <a:lstStyle/>
          <a:p>
            <a:fld id="{80820C91-F7CE-483F-AA17-44F7CB82C640}" type="slidenum">
              <a:rPr lang="de-DE" smtClean="0"/>
              <a:pPr/>
              <a:t>52</a:t>
            </a:fld>
            <a:endParaRPr lang="de-DE" dirty="0"/>
          </a:p>
        </p:txBody>
      </p:sp>
      <p:sp>
        <p:nvSpPr>
          <p:cNvPr id="5" name="Fußzeilenplatzhalter 4">
            <a:extLst>
              <a:ext uri="{FF2B5EF4-FFF2-40B4-BE49-F238E27FC236}">
                <a16:creationId xmlns:a16="http://schemas.microsoft.com/office/drawing/2014/main" id="{60E50585-20B8-4CD7-AD52-7624C40DEA8C}"/>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pic>
        <p:nvPicPr>
          <p:cNvPr id="11" name="Grafik 10" descr="Geschäftsfrau beim Durchsehen von Notizen an einer Wand">
            <a:extLst>
              <a:ext uri="{FF2B5EF4-FFF2-40B4-BE49-F238E27FC236}">
                <a16:creationId xmlns:a16="http://schemas.microsoft.com/office/drawing/2014/main" id="{1E53D1E1-8422-4C27-AC88-0FD3AF1B4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337222"/>
            <a:ext cx="3673305"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feld 11">
            <a:extLst>
              <a:ext uri="{FF2B5EF4-FFF2-40B4-BE49-F238E27FC236}">
                <a16:creationId xmlns:a16="http://schemas.microsoft.com/office/drawing/2014/main" id="{DA44032F-2234-4ED5-93EF-17084E172D01}"/>
              </a:ext>
            </a:extLst>
          </p:cNvPr>
          <p:cNvSpPr txBox="1"/>
          <p:nvPr/>
        </p:nvSpPr>
        <p:spPr>
          <a:xfrm>
            <a:off x="4284865" y="6165304"/>
            <a:ext cx="5040560" cy="276999"/>
          </a:xfrm>
          <a:prstGeom prst="rect">
            <a:avLst/>
          </a:prstGeom>
          <a:noFill/>
        </p:spPr>
        <p:txBody>
          <a:bodyPr wrap="square" rtlCol="0">
            <a:spAutoFit/>
          </a:bodyPr>
          <a:lstStyle/>
          <a:p>
            <a:r>
              <a:rPr lang="de-DE" sz="1200" dirty="0">
                <a:solidFill>
                  <a:srgbClr val="0D2C5A"/>
                </a:solidFill>
              </a:rPr>
              <a:t>(vgl. Esslinger-Hinz et al. (2013). Der ausführliche Unterrichtsentwurf S. 41)</a:t>
            </a:r>
          </a:p>
        </p:txBody>
      </p:sp>
      <p:sp>
        <p:nvSpPr>
          <p:cNvPr id="10" name="Titel 1">
            <a:extLst>
              <a:ext uri="{FF2B5EF4-FFF2-40B4-BE49-F238E27FC236}">
                <a16:creationId xmlns:a16="http://schemas.microsoft.com/office/drawing/2014/main" id="{2794E6D2-05B9-4E95-ACF8-84C3F71BEC98}"/>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3307186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FC6C12-B73B-4AD6-9F15-54F9365D6788}"/>
              </a:ext>
            </a:extLst>
          </p:cNvPr>
          <p:cNvSpPr>
            <a:spLocks noGrp="1"/>
          </p:cNvSpPr>
          <p:nvPr>
            <p:ph idx="1"/>
          </p:nvPr>
        </p:nvSpPr>
        <p:spPr>
          <a:xfrm>
            <a:off x="4553908" y="1977181"/>
            <a:ext cx="4410580" cy="4116115"/>
          </a:xfrm>
        </p:spPr>
        <p:txBody>
          <a:bodyPr>
            <a:normAutofit/>
          </a:bodyPr>
          <a:lstStyle/>
          <a:p>
            <a:r>
              <a:rPr lang="de-DE" sz="2400" b="1" dirty="0">
                <a:solidFill>
                  <a:srgbClr val="0D2C5A"/>
                </a:solidFill>
                <a:latin typeface="+mn-lt"/>
              </a:rPr>
              <a:t>Vorteile für Andere:</a:t>
            </a:r>
          </a:p>
          <a:p>
            <a:pPr>
              <a:buFont typeface="Arial" panose="020B0604020202020204" pitchFamily="34" charset="0"/>
              <a:buChar char="•"/>
            </a:pPr>
            <a:r>
              <a:rPr lang="de-DE" sz="2400" dirty="0">
                <a:solidFill>
                  <a:srgbClr val="0D2C5A"/>
                </a:solidFill>
                <a:latin typeface="+mn-lt"/>
              </a:rPr>
              <a:t>liefert die Information für z. B. Interessierte</a:t>
            </a:r>
          </a:p>
          <a:p>
            <a:pPr>
              <a:buFont typeface="Arial" panose="020B0604020202020204" pitchFamily="34" charset="0"/>
              <a:buChar char="•"/>
            </a:pPr>
            <a:r>
              <a:rPr lang="de-DE" sz="2400" dirty="0">
                <a:solidFill>
                  <a:srgbClr val="0D2C5A"/>
                </a:solidFill>
                <a:latin typeface="+mn-lt"/>
              </a:rPr>
              <a:t>gibt einen Überblick über den Inhalt Ihrer Veranstaltung</a:t>
            </a:r>
          </a:p>
          <a:p>
            <a:pPr>
              <a:buFont typeface="Arial" panose="020B0604020202020204" pitchFamily="34" charset="0"/>
              <a:buChar char="•"/>
            </a:pPr>
            <a:r>
              <a:rPr lang="de-DE" sz="2400" dirty="0">
                <a:solidFill>
                  <a:srgbClr val="0D2C5A"/>
                </a:solidFill>
                <a:latin typeface="+mn-lt"/>
              </a:rPr>
              <a:t>Didaktisch-methodische Entscheidungen können besser nachvollzogen werden</a:t>
            </a:r>
          </a:p>
        </p:txBody>
      </p:sp>
      <p:sp>
        <p:nvSpPr>
          <p:cNvPr id="4" name="Foliennummernplatzhalter 3">
            <a:extLst>
              <a:ext uri="{FF2B5EF4-FFF2-40B4-BE49-F238E27FC236}">
                <a16:creationId xmlns:a16="http://schemas.microsoft.com/office/drawing/2014/main" id="{3B40A5F0-821E-4F6B-A64A-6A9850FB6200}"/>
              </a:ext>
            </a:extLst>
          </p:cNvPr>
          <p:cNvSpPr>
            <a:spLocks noGrp="1"/>
          </p:cNvSpPr>
          <p:nvPr>
            <p:ph type="sldNum" sz="quarter" idx="4"/>
          </p:nvPr>
        </p:nvSpPr>
        <p:spPr/>
        <p:txBody>
          <a:bodyPr/>
          <a:lstStyle/>
          <a:p>
            <a:fld id="{80820C91-F7CE-483F-AA17-44F7CB82C640}" type="slidenum">
              <a:rPr lang="de-DE" smtClean="0"/>
              <a:pPr/>
              <a:t>53</a:t>
            </a:fld>
            <a:endParaRPr lang="de-DE" dirty="0"/>
          </a:p>
        </p:txBody>
      </p:sp>
      <p:sp>
        <p:nvSpPr>
          <p:cNvPr id="5" name="Fußzeilenplatzhalter 4">
            <a:extLst>
              <a:ext uri="{FF2B5EF4-FFF2-40B4-BE49-F238E27FC236}">
                <a16:creationId xmlns:a16="http://schemas.microsoft.com/office/drawing/2014/main" id="{60E50585-20B8-4CD7-AD52-7624C40DEA8C}"/>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pic>
        <p:nvPicPr>
          <p:cNvPr id="2050" name="Picture 2" descr="Strichzeichnung Studierende im Hörsaal">
            <a:extLst>
              <a:ext uri="{FF2B5EF4-FFF2-40B4-BE49-F238E27FC236}">
                <a16:creationId xmlns:a16="http://schemas.microsoft.com/office/drawing/2014/main" id="{55FF5B62-3446-40D5-BB28-DABE6CA909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66" r="6552"/>
          <a:stretch/>
        </p:blipFill>
        <p:spPr bwMode="auto">
          <a:xfrm>
            <a:off x="467544" y="2060848"/>
            <a:ext cx="3658299" cy="25982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21B4FE64-18D9-4774-A90C-93215785089E}"/>
              </a:ext>
            </a:extLst>
          </p:cNvPr>
          <p:cNvSpPr txBox="1"/>
          <p:nvPr/>
        </p:nvSpPr>
        <p:spPr>
          <a:xfrm>
            <a:off x="323528" y="4819799"/>
            <a:ext cx="3942348" cy="769441"/>
          </a:xfrm>
          <a:prstGeom prst="rect">
            <a:avLst/>
          </a:prstGeom>
          <a:noFill/>
        </p:spPr>
        <p:txBody>
          <a:bodyPr wrap="square" rtlCol="0">
            <a:spAutoFit/>
          </a:bodyPr>
          <a:lstStyle/>
          <a:p>
            <a:r>
              <a:rPr lang="de-DE" sz="1100" dirty="0">
                <a:solidFill>
                  <a:srgbClr val="0D2C5A"/>
                </a:solidFill>
                <a:hlinkClick r:id="rId3">
                  <a:extLst>
                    <a:ext uri="{A12FA001-AC4F-418D-AE19-62706E023703}">
                      <ahyp:hlinkClr xmlns="" xmlns:ahyp="http://schemas.microsoft.com/office/drawing/2018/hyperlinkcolor" val="tx"/>
                    </a:ext>
                  </a:extLst>
                </a:hlinkClick>
              </a:rPr>
              <a:t>Bildquelle: Kollegiale Beratung und Hospitationen in der Lehre für das Lehramt - </a:t>
            </a:r>
            <a:r>
              <a:rPr lang="de-DE" sz="1100" dirty="0" err="1">
                <a:solidFill>
                  <a:srgbClr val="0D2C5A"/>
                </a:solidFill>
                <a:hlinkClick r:id="rId3">
                  <a:extLst>
                    <a:ext uri="{A12FA001-AC4F-418D-AE19-62706E023703}">
                      <ahyp:hlinkClr xmlns="" xmlns:ahyp="http://schemas.microsoft.com/office/drawing/2018/hyperlinkcolor" val="tx"/>
                    </a:ext>
                  </a:extLst>
                </a:hlinkClick>
              </a:rPr>
              <a:t>LeLA</a:t>
            </a:r>
            <a:r>
              <a:rPr lang="de-DE" sz="1100" dirty="0">
                <a:solidFill>
                  <a:srgbClr val="0D2C5A"/>
                </a:solidFill>
                <a:hlinkClick r:id="rId3">
                  <a:extLst>
                    <a:ext uri="{A12FA001-AC4F-418D-AE19-62706E023703}">
                      <ahyp:hlinkClr xmlns="" xmlns:ahyp="http://schemas.microsoft.com/office/drawing/2018/hyperlinkcolor" val="tx"/>
                    </a:ext>
                  </a:extLst>
                </a:hlinkClick>
              </a:rPr>
              <a:t>-UP - Forschung und Entwicklung - Zentrum für Lehrerbildung und Bildungsforschung (</a:t>
            </a:r>
            <a:r>
              <a:rPr lang="de-DE" sz="1100" dirty="0" err="1">
                <a:solidFill>
                  <a:srgbClr val="0D2C5A"/>
                </a:solidFill>
                <a:hlinkClick r:id="rId3">
                  <a:extLst>
                    <a:ext uri="{A12FA001-AC4F-418D-AE19-62706E023703}">
                      <ahyp:hlinkClr xmlns="" xmlns:ahyp="http://schemas.microsoft.com/office/drawing/2018/hyperlinkcolor" val="tx"/>
                    </a:ext>
                  </a:extLst>
                </a:hlinkClick>
              </a:rPr>
              <a:t>ZeLB</a:t>
            </a:r>
            <a:r>
              <a:rPr lang="de-DE" sz="1100" dirty="0">
                <a:solidFill>
                  <a:srgbClr val="0D2C5A"/>
                </a:solidFill>
                <a:hlinkClick r:id="rId3">
                  <a:extLst>
                    <a:ext uri="{A12FA001-AC4F-418D-AE19-62706E023703}">
                      <ahyp:hlinkClr xmlns="" xmlns:ahyp="http://schemas.microsoft.com/office/drawing/2018/hyperlinkcolor" val="tx"/>
                    </a:ext>
                  </a:extLst>
                </a:hlinkClick>
              </a:rPr>
              <a:t>) - Universität Potsdam (uni-potsdam.de)</a:t>
            </a:r>
            <a:endParaRPr lang="de-DE" sz="1100" dirty="0">
              <a:solidFill>
                <a:srgbClr val="0D2C5A"/>
              </a:solidFill>
            </a:endParaRPr>
          </a:p>
        </p:txBody>
      </p:sp>
      <p:sp>
        <p:nvSpPr>
          <p:cNvPr id="9" name="Textfeld 8">
            <a:extLst>
              <a:ext uri="{FF2B5EF4-FFF2-40B4-BE49-F238E27FC236}">
                <a16:creationId xmlns:a16="http://schemas.microsoft.com/office/drawing/2014/main" id="{619EC0E1-B4EB-4A0A-8D15-92D7E526C204}"/>
              </a:ext>
            </a:extLst>
          </p:cNvPr>
          <p:cNvSpPr txBox="1"/>
          <p:nvPr/>
        </p:nvSpPr>
        <p:spPr>
          <a:xfrm>
            <a:off x="4284865" y="6165304"/>
            <a:ext cx="5040560" cy="276999"/>
          </a:xfrm>
          <a:prstGeom prst="rect">
            <a:avLst/>
          </a:prstGeom>
          <a:noFill/>
        </p:spPr>
        <p:txBody>
          <a:bodyPr wrap="square" rtlCol="0">
            <a:spAutoFit/>
          </a:bodyPr>
          <a:lstStyle/>
          <a:p>
            <a:r>
              <a:rPr lang="de-DE" sz="1200" dirty="0">
                <a:solidFill>
                  <a:srgbClr val="0D2C5A"/>
                </a:solidFill>
              </a:rPr>
              <a:t>(vgl. Esslinger-Hinz et al. (2013). Der ausführliche Unterrichtsentwurf S. 41)</a:t>
            </a:r>
          </a:p>
        </p:txBody>
      </p:sp>
      <p:sp>
        <p:nvSpPr>
          <p:cNvPr id="11" name="Titel 1">
            <a:extLst>
              <a:ext uri="{FF2B5EF4-FFF2-40B4-BE49-F238E27FC236}">
                <a16:creationId xmlns:a16="http://schemas.microsoft.com/office/drawing/2014/main" id="{47DCBAF6-DE59-4122-98C8-4D19174EA07C}"/>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1451501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D09AA13-EA4F-49B7-8BFA-D3D6AA880DBB}"/>
              </a:ext>
            </a:extLst>
          </p:cNvPr>
          <p:cNvSpPr>
            <a:spLocks noGrp="1"/>
          </p:cNvSpPr>
          <p:nvPr>
            <p:ph idx="1"/>
          </p:nvPr>
        </p:nvSpPr>
        <p:spPr>
          <a:xfrm>
            <a:off x="503547" y="1914698"/>
            <a:ext cx="8136904" cy="3828083"/>
          </a:xfrm>
        </p:spPr>
        <p:txBody>
          <a:bodyPr>
            <a:normAutofit/>
          </a:bodyPr>
          <a:lstStyle/>
          <a:p>
            <a:r>
              <a:rPr lang="de-DE" sz="2400" dirty="0">
                <a:solidFill>
                  <a:srgbClr val="0D2C5A"/>
                </a:solidFill>
                <a:latin typeface="+mn-lt"/>
              </a:rPr>
              <a:t>Fachlich unsichere angehende Pädagoginnen und Pädagogen…</a:t>
            </a:r>
          </a:p>
          <a:p>
            <a:pPr>
              <a:buFont typeface="Arial" panose="020B0604020202020204" pitchFamily="34" charset="0"/>
              <a:buChar char="•"/>
            </a:pPr>
            <a:r>
              <a:rPr lang="de-DE" sz="2400" dirty="0">
                <a:solidFill>
                  <a:srgbClr val="0D2C5A"/>
                </a:solidFill>
                <a:latin typeface="+mn-lt"/>
              </a:rPr>
              <a:t>… weichen auf einseitig lehrerzentrierte Veranstaltungen und</a:t>
            </a:r>
          </a:p>
          <a:p>
            <a:pPr>
              <a:buFont typeface="Arial" panose="020B0604020202020204" pitchFamily="34" charset="0"/>
              <a:buChar char="•"/>
            </a:pPr>
            <a:r>
              <a:rPr lang="de-DE" sz="2400" dirty="0">
                <a:solidFill>
                  <a:srgbClr val="0D2C5A"/>
                </a:solidFill>
                <a:latin typeface="+mn-lt"/>
              </a:rPr>
              <a:t>vermeintlich sichere methodische Entscheidungen wie darbietende Arbeitsblätter oder Texte aus.</a:t>
            </a:r>
          </a:p>
          <a:p>
            <a:pPr>
              <a:buFont typeface="Arial" panose="020B0604020202020204" pitchFamily="34" charset="0"/>
              <a:buChar char="•"/>
            </a:pPr>
            <a:r>
              <a:rPr lang="de-DE" sz="2400" dirty="0">
                <a:solidFill>
                  <a:srgbClr val="0D2C5A"/>
                </a:solidFill>
                <a:latin typeface="+mn-lt"/>
              </a:rPr>
              <a:t>… versuchen Offenheit und daraus resultierende Lernendenfragen zu vermeiden.</a:t>
            </a:r>
          </a:p>
        </p:txBody>
      </p:sp>
      <p:sp>
        <p:nvSpPr>
          <p:cNvPr id="4" name="Foliennummernplatzhalter 3">
            <a:extLst>
              <a:ext uri="{FF2B5EF4-FFF2-40B4-BE49-F238E27FC236}">
                <a16:creationId xmlns:a16="http://schemas.microsoft.com/office/drawing/2014/main" id="{9754FDF6-335C-48D1-91EC-99D507F38CD3}"/>
              </a:ext>
            </a:extLst>
          </p:cNvPr>
          <p:cNvSpPr>
            <a:spLocks noGrp="1"/>
          </p:cNvSpPr>
          <p:nvPr>
            <p:ph type="sldNum" sz="quarter" idx="4"/>
          </p:nvPr>
        </p:nvSpPr>
        <p:spPr/>
        <p:txBody>
          <a:bodyPr/>
          <a:lstStyle/>
          <a:p>
            <a:fld id="{80820C91-F7CE-483F-AA17-44F7CB82C640}" type="slidenum">
              <a:rPr lang="de-DE" smtClean="0"/>
              <a:pPr/>
              <a:t>54</a:t>
            </a:fld>
            <a:endParaRPr lang="de-DE" dirty="0"/>
          </a:p>
        </p:txBody>
      </p:sp>
      <p:sp>
        <p:nvSpPr>
          <p:cNvPr id="5" name="Fußzeilenplatzhalter 4">
            <a:extLst>
              <a:ext uri="{FF2B5EF4-FFF2-40B4-BE49-F238E27FC236}">
                <a16:creationId xmlns:a16="http://schemas.microsoft.com/office/drawing/2014/main" id="{276E1B19-723D-4993-99E1-F83617CD2F42}"/>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Pfeil: gestreift nach rechts 5">
            <a:extLst>
              <a:ext uri="{FF2B5EF4-FFF2-40B4-BE49-F238E27FC236}">
                <a16:creationId xmlns:a16="http://schemas.microsoft.com/office/drawing/2014/main" id="{26E3A167-6FDA-40AF-B349-5FCB3EC0F5C1}"/>
              </a:ext>
            </a:extLst>
          </p:cNvPr>
          <p:cNvSpPr/>
          <p:nvPr/>
        </p:nvSpPr>
        <p:spPr>
          <a:xfrm rot="5400000">
            <a:off x="3990106" y="4477488"/>
            <a:ext cx="1163787" cy="1227051"/>
          </a:xfrm>
          <a:prstGeom prst="strip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56CCE57E-DCE8-46E0-8FE0-05E6AB2838AC}"/>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
        <p:nvSpPr>
          <p:cNvPr id="10" name="Rechteck 9">
            <a:extLst>
              <a:ext uri="{FF2B5EF4-FFF2-40B4-BE49-F238E27FC236}">
                <a16:creationId xmlns:a16="http://schemas.microsoft.com/office/drawing/2014/main" id="{DC4936BE-7E9F-4A86-B392-F1868BE05148}"/>
              </a:ext>
            </a:extLst>
          </p:cNvPr>
          <p:cNvSpPr/>
          <p:nvPr/>
        </p:nvSpPr>
        <p:spPr>
          <a:xfrm>
            <a:off x="1871699" y="5716818"/>
            <a:ext cx="5400600" cy="430887"/>
          </a:xfrm>
          <a:prstGeom prst="rect">
            <a:avLst/>
          </a:prstGeom>
        </p:spPr>
        <p:txBody>
          <a:bodyPr wrap="square">
            <a:spAutoFit/>
          </a:bodyPr>
          <a:lstStyle/>
          <a:p>
            <a:pPr algn="ctr"/>
            <a:r>
              <a:rPr lang="de-DE" sz="2200" b="1" dirty="0">
                <a:solidFill>
                  <a:schemeClr val="accent3"/>
                </a:solidFill>
              </a:rPr>
              <a:t>Fachkompetenz macht sicher und entlastet</a:t>
            </a:r>
          </a:p>
        </p:txBody>
      </p:sp>
    </p:spTree>
    <p:extLst>
      <p:ext uri="{BB962C8B-B14F-4D97-AF65-F5344CB8AC3E}">
        <p14:creationId xmlns:p14="http://schemas.microsoft.com/office/powerpoint/2010/main" val="2224844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754FDF6-335C-48D1-91EC-99D507F38CD3}"/>
              </a:ext>
            </a:extLst>
          </p:cNvPr>
          <p:cNvSpPr>
            <a:spLocks noGrp="1"/>
          </p:cNvSpPr>
          <p:nvPr>
            <p:ph type="sldNum" sz="quarter" idx="4"/>
          </p:nvPr>
        </p:nvSpPr>
        <p:spPr/>
        <p:txBody>
          <a:bodyPr/>
          <a:lstStyle/>
          <a:p>
            <a:fld id="{80820C91-F7CE-483F-AA17-44F7CB82C640}" type="slidenum">
              <a:rPr lang="de-DE" smtClean="0"/>
              <a:pPr/>
              <a:t>55</a:t>
            </a:fld>
            <a:endParaRPr lang="de-DE" dirty="0"/>
          </a:p>
        </p:txBody>
      </p:sp>
      <p:sp>
        <p:nvSpPr>
          <p:cNvPr id="5" name="Fußzeilenplatzhalter 4">
            <a:extLst>
              <a:ext uri="{FF2B5EF4-FFF2-40B4-BE49-F238E27FC236}">
                <a16:creationId xmlns:a16="http://schemas.microsoft.com/office/drawing/2014/main" id="{276E1B19-723D-4993-99E1-F83617CD2F42}"/>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3" name="Textfeld 2">
            <a:extLst>
              <a:ext uri="{FF2B5EF4-FFF2-40B4-BE49-F238E27FC236}">
                <a16:creationId xmlns:a16="http://schemas.microsoft.com/office/drawing/2014/main" id="{468D16CA-6F2E-4945-BDE0-3B44A003079C}"/>
              </a:ext>
            </a:extLst>
          </p:cNvPr>
          <p:cNvSpPr txBox="1"/>
          <p:nvPr/>
        </p:nvSpPr>
        <p:spPr>
          <a:xfrm>
            <a:off x="323528" y="1519468"/>
            <a:ext cx="8136904" cy="4893647"/>
          </a:xfrm>
          <a:prstGeom prst="rect">
            <a:avLst/>
          </a:prstGeom>
          <a:noFill/>
        </p:spPr>
        <p:txBody>
          <a:bodyPr wrap="square" rtlCol="0">
            <a:spAutoFit/>
          </a:bodyPr>
          <a:lstStyle/>
          <a:p>
            <a:r>
              <a:rPr lang="de-DE" sz="2400" b="1" dirty="0">
                <a:solidFill>
                  <a:srgbClr val="0D2C5A"/>
                </a:solidFill>
                <a:latin typeface="Lucida Handwriting" panose="03010101010101010101" pitchFamily="66" charset="0"/>
              </a:rPr>
              <a:t>Keine Sorge…</a:t>
            </a:r>
          </a:p>
          <a:p>
            <a:endParaRPr lang="de-DE" sz="1600" b="1" dirty="0">
              <a:solidFill>
                <a:srgbClr val="0D2C5A"/>
              </a:solidFill>
              <a:latin typeface="Lucida Handwriting" panose="03010101010101010101" pitchFamily="66" charset="0"/>
            </a:endParaRPr>
          </a:p>
          <a:p>
            <a:pPr marL="342900" indent="-342900">
              <a:buFont typeface="Arial" panose="020B0604020202020204" pitchFamily="34" charset="0"/>
              <a:buChar char="•"/>
            </a:pPr>
            <a:r>
              <a:rPr lang="de-DE" sz="2400" dirty="0">
                <a:solidFill>
                  <a:srgbClr val="0D2C5A"/>
                </a:solidFill>
              </a:rPr>
              <a:t>Sie können nicht in jedem Bereich gleichermaßen ein/e Experte/Expertin sein</a:t>
            </a:r>
          </a:p>
          <a:p>
            <a:pPr marL="342900" indent="-342900">
              <a:buFont typeface="Arial" panose="020B0604020202020204" pitchFamily="34" charset="0"/>
              <a:buChar char="•"/>
            </a:pPr>
            <a:r>
              <a:rPr lang="de-DE" sz="2400" dirty="0">
                <a:solidFill>
                  <a:srgbClr val="0D2C5A"/>
                </a:solidFill>
              </a:rPr>
              <a:t>Sofort ist dies ebenfalls nicht umsetzbar</a:t>
            </a:r>
          </a:p>
          <a:p>
            <a:pPr marL="342900" indent="-342900">
              <a:buFont typeface="Arial" panose="020B0604020202020204" pitchFamily="34" charset="0"/>
              <a:buChar char="•"/>
            </a:pPr>
            <a:r>
              <a:rPr lang="de-DE" sz="2400" dirty="0">
                <a:solidFill>
                  <a:srgbClr val="0D2C5A"/>
                </a:solidFill>
              </a:rPr>
              <a:t>Deshalb: </a:t>
            </a:r>
            <a:r>
              <a:rPr lang="de-DE" sz="2400" b="1" dirty="0">
                <a:solidFill>
                  <a:srgbClr val="0D2C5A"/>
                </a:solidFill>
              </a:rPr>
              <a:t>Vermeiden Sie </a:t>
            </a:r>
            <a:r>
              <a:rPr lang="de-DE" sz="2400" dirty="0">
                <a:solidFill>
                  <a:srgbClr val="0D2C5A"/>
                </a:solidFill>
              </a:rPr>
              <a:t>das oft gehörte </a:t>
            </a:r>
            <a:r>
              <a:rPr lang="de-DE" sz="2400" b="1" dirty="0">
                <a:solidFill>
                  <a:srgbClr val="0D2C5A"/>
                </a:solidFill>
              </a:rPr>
              <a:t>Mut zur Lücke</a:t>
            </a:r>
            <a:endParaRPr lang="de-DE" sz="2400" dirty="0">
              <a:solidFill>
                <a:srgbClr val="0D2C5A"/>
              </a:solidFill>
            </a:endParaRPr>
          </a:p>
          <a:p>
            <a:pPr marL="342900" indent="-342900">
              <a:buFont typeface="Arial" panose="020B0604020202020204" pitchFamily="34" charset="0"/>
              <a:buChar char="•"/>
            </a:pPr>
            <a:endParaRPr lang="de-DE" sz="2400" dirty="0">
              <a:solidFill>
                <a:srgbClr val="0D2C5A"/>
              </a:solidFill>
            </a:endParaRPr>
          </a:p>
          <a:p>
            <a:pPr marL="342900" indent="-342900">
              <a:buFont typeface="Arial" panose="020B0604020202020204" pitchFamily="34" charset="0"/>
              <a:buChar char="•"/>
            </a:pPr>
            <a:r>
              <a:rPr lang="de-DE" sz="2400" dirty="0">
                <a:solidFill>
                  <a:srgbClr val="0D2C5A"/>
                </a:solidFill>
              </a:rPr>
              <a:t>Setzen Sie sich mit den Inhalten auseinander die für Sie fremd sind</a:t>
            </a:r>
          </a:p>
          <a:p>
            <a:pPr marL="342900" indent="-342900">
              <a:buFont typeface="Arial" panose="020B0604020202020204" pitchFamily="34" charset="0"/>
              <a:buChar char="•"/>
            </a:pPr>
            <a:r>
              <a:rPr lang="de-DE" sz="2400" dirty="0">
                <a:solidFill>
                  <a:srgbClr val="0D2C5A"/>
                </a:solidFill>
              </a:rPr>
              <a:t>Trainieren Sie die Fertigkeiten die Ihnen fehlen</a:t>
            </a:r>
          </a:p>
          <a:p>
            <a:pPr marL="342900" indent="-342900">
              <a:buFont typeface="Arial" panose="020B0604020202020204" pitchFamily="34" charset="0"/>
              <a:buChar char="•"/>
            </a:pPr>
            <a:r>
              <a:rPr lang="de-DE" sz="2400" dirty="0">
                <a:solidFill>
                  <a:srgbClr val="0D2C5A"/>
                </a:solidFill>
              </a:rPr>
              <a:t>Erforschen Sie Unbekanntes</a:t>
            </a:r>
          </a:p>
          <a:p>
            <a:pPr marL="342900" indent="-342900">
              <a:buFont typeface="Arial" panose="020B0604020202020204" pitchFamily="34" charset="0"/>
              <a:buChar char="•"/>
            </a:pPr>
            <a:r>
              <a:rPr lang="de-DE" sz="2400" dirty="0">
                <a:solidFill>
                  <a:srgbClr val="0D2C5A"/>
                </a:solidFill>
              </a:rPr>
              <a:t>Sammeln Sie schon jetzt Materialien, welche Sie im Laufe Ihrer Tätigkeiten erweitern</a:t>
            </a:r>
          </a:p>
        </p:txBody>
      </p:sp>
      <p:sp>
        <p:nvSpPr>
          <p:cNvPr id="8" name="Titel 1">
            <a:extLst>
              <a:ext uri="{FF2B5EF4-FFF2-40B4-BE49-F238E27FC236}">
                <a16:creationId xmlns:a16="http://schemas.microsoft.com/office/drawing/2014/main" id="{A873C47A-2964-4270-9358-400406DB7973}"/>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2020455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F3BE69-5A86-47B5-8B08-9129E8F956BF}"/>
              </a:ext>
            </a:extLst>
          </p:cNvPr>
          <p:cNvSpPr>
            <a:spLocks noGrp="1"/>
          </p:cNvSpPr>
          <p:nvPr>
            <p:ph idx="1"/>
          </p:nvPr>
        </p:nvSpPr>
        <p:spPr>
          <a:xfrm>
            <a:off x="179512" y="1700808"/>
            <a:ext cx="8784976" cy="4752528"/>
          </a:xfrm>
        </p:spPr>
        <p:txBody>
          <a:bodyPr>
            <a:normAutofit/>
          </a:bodyPr>
          <a:lstStyle/>
          <a:p>
            <a:pPr>
              <a:buFont typeface="Arial" panose="020B0604020202020204" pitchFamily="34" charset="0"/>
              <a:buChar char="•"/>
            </a:pPr>
            <a:r>
              <a:rPr lang="de-DE" sz="2400" dirty="0">
                <a:solidFill>
                  <a:srgbClr val="0D2C5A"/>
                </a:solidFill>
                <a:latin typeface="+mn-lt"/>
              </a:rPr>
              <a:t>aus Sicht der jeweiligen Wissenschaft gilt:</a:t>
            </a:r>
          </a:p>
          <a:p>
            <a:pPr marL="0" indent="0"/>
            <a:r>
              <a:rPr lang="de-DE" sz="2400" dirty="0">
                <a:solidFill>
                  <a:srgbClr val="0D2C5A"/>
                </a:solidFill>
                <a:latin typeface="+mn-lt"/>
              </a:rPr>
              <a:t>	z. B. Begriffe wie Kraft, Energie, Arbeit sind im Alltag anders 	besetzt, als in der Physik oder in den Sozialwissenschaften</a:t>
            </a:r>
          </a:p>
          <a:p>
            <a:pPr>
              <a:buFont typeface="Wingdings" panose="05000000000000000000" pitchFamily="2" charset="2"/>
              <a:buChar char="ü"/>
            </a:pPr>
            <a:r>
              <a:rPr lang="de-DE" sz="2400" dirty="0">
                <a:solidFill>
                  <a:srgbClr val="0D2C5A"/>
                </a:solidFill>
                <a:latin typeface="+mn-lt"/>
              </a:rPr>
              <a:t>Ziel für Ihren Entwurf: Differenzen der Begriffsinhalte aufgreifen und Bedeutungen klären!</a:t>
            </a:r>
          </a:p>
          <a:p>
            <a:pPr>
              <a:buFont typeface="Calibri" panose="020F0502020204030204" pitchFamily="34" charset="0"/>
              <a:buChar char="→"/>
            </a:pPr>
            <a:endParaRPr lang="de-DE" sz="2400" dirty="0">
              <a:solidFill>
                <a:srgbClr val="0D2C5A"/>
              </a:solidFill>
              <a:latin typeface="+mn-lt"/>
            </a:endParaRPr>
          </a:p>
          <a:p>
            <a:pPr>
              <a:buFont typeface="Arial" panose="020B0604020202020204" pitchFamily="34" charset="0"/>
              <a:buChar char="•"/>
            </a:pPr>
            <a:r>
              <a:rPr lang="de-DE" sz="2400" dirty="0">
                <a:solidFill>
                  <a:srgbClr val="0D2C5A"/>
                </a:solidFill>
                <a:latin typeface="+mn-lt"/>
              </a:rPr>
              <a:t>Welche Fachbegriffe werden gezielt in Ihrer Veranstaltung kommuniziert?</a:t>
            </a:r>
          </a:p>
          <a:p>
            <a:pPr>
              <a:buFont typeface="Wingdings" panose="05000000000000000000" pitchFamily="2" charset="2"/>
              <a:buChar char="ü"/>
            </a:pPr>
            <a:r>
              <a:rPr lang="de-DE" sz="2400" dirty="0">
                <a:solidFill>
                  <a:srgbClr val="0D2C5A"/>
                </a:solidFill>
                <a:latin typeface="+mn-lt"/>
              </a:rPr>
              <a:t>Ziel für die Veranstaltung: bei Lernenden Verstehensprozesse befördern und das Alltagsniveau überschreiten</a:t>
            </a:r>
          </a:p>
        </p:txBody>
      </p:sp>
      <p:sp>
        <p:nvSpPr>
          <p:cNvPr id="4" name="Foliennummernplatzhalter 3">
            <a:extLst>
              <a:ext uri="{FF2B5EF4-FFF2-40B4-BE49-F238E27FC236}">
                <a16:creationId xmlns:a16="http://schemas.microsoft.com/office/drawing/2014/main" id="{A9E21EF4-0DB1-4E84-AE15-B1187A5EC225}"/>
              </a:ext>
            </a:extLst>
          </p:cNvPr>
          <p:cNvSpPr>
            <a:spLocks noGrp="1"/>
          </p:cNvSpPr>
          <p:nvPr>
            <p:ph type="sldNum" sz="quarter" idx="4"/>
          </p:nvPr>
        </p:nvSpPr>
        <p:spPr/>
        <p:txBody>
          <a:bodyPr/>
          <a:lstStyle/>
          <a:p>
            <a:fld id="{80820C91-F7CE-483F-AA17-44F7CB82C640}" type="slidenum">
              <a:rPr lang="de-DE" smtClean="0"/>
              <a:pPr/>
              <a:t>56</a:t>
            </a:fld>
            <a:endParaRPr lang="de-DE" dirty="0"/>
          </a:p>
        </p:txBody>
      </p:sp>
      <p:sp>
        <p:nvSpPr>
          <p:cNvPr id="5" name="Fußzeilenplatzhalter 4">
            <a:extLst>
              <a:ext uri="{FF2B5EF4-FFF2-40B4-BE49-F238E27FC236}">
                <a16:creationId xmlns:a16="http://schemas.microsoft.com/office/drawing/2014/main" id="{EFB59439-1EB7-4855-A305-ADAC807CF1E8}"/>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itel 1">
            <a:extLst>
              <a:ext uri="{FF2B5EF4-FFF2-40B4-BE49-F238E27FC236}">
                <a16:creationId xmlns:a16="http://schemas.microsoft.com/office/drawing/2014/main" id="{42E90BCA-DE07-46EE-A8ED-D0BE2655644A}"/>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3452032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F3BE69-5A86-47B5-8B08-9129E8F956BF}"/>
              </a:ext>
            </a:extLst>
          </p:cNvPr>
          <p:cNvSpPr>
            <a:spLocks noGrp="1"/>
          </p:cNvSpPr>
          <p:nvPr>
            <p:ph idx="1"/>
          </p:nvPr>
        </p:nvSpPr>
        <p:spPr>
          <a:xfrm>
            <a:off x="539552" y="1556792"/>
            <a:ext cx="8352928" cy="4680520"/>
          </a:xfrm>
        </p:spPr>
        <p:txBody>
          <a:bodyPr>
            <a:normAutofit/>
          </a:bodyPr>
          <a:lstStyle/>
          <a:p>
            <a:pPr marL="0" indent="0"/>
            <a:r>
              <a:rPr lang="de-DE" sz="2200" u="sng" dirty="0">
                <a:solidFill>
                  <a:srgbClr val="0D2C5A"/>
                </a:solidFill>
                <a:latin typeface="+mn-lt"/>
              </a:rPr>
              <a:t>Leitfragen zur Sachanalyse:</a:t>
            </a:r>
          </a:p>
          <a:p>
            <a:pPr>
              <a:buFont typeface="Arial" panose="020B0604020202020204" pitchFamily="34" charset="0"/>
              <a:buChar char="•"/>
            </a:pPr>
            <a:r>
              <a:rPr lang="de-DE" sz="2200" dirty="0">
                <a:solidFill>
                  <a:srgbClr val="0D2C5A"/>
                </a:solidFill>
                <a:latin typeface="+mn-lt"/>
              </a:rPr>
              <a:t>Was ist die Sache? Und was nicht?</a:t>
            </a:r>
          </a:p>
          <a:p>
            <a:pPr>
              <a:buFont typeface="Arial" panose="020B0604020202020204" pitchFamily="34" charset="0"/>
              <a:buChar char="•"/>
            </a:pPr>
            <a:r>
              <a:rPr lang="de-DE" sz="2200" dirty="0">
                <a:solidFill>
                  <a:srgbClr val="0D2C5A"/>
                </a:solidFill>
                <a:latin typeface="+mn-lt"/>
              </a:rPr>
              <a:t>Welche wissenschaftlichen Quellen muss ich heranziehen, um im Unterricht zu vermitteln, was dem Stand der wissenschaftlichen Erkenntnis entspricht?</a:t>
            </a:r>
          </a:p>
          <a:p>
            <a:pPr>
              <a:buFont typeface="Arial" panose="020B0604020202020204" pitchFamily="34" charset="0"/>
              <a:buChar char="•"/>
            </a:pPr>
            <a:r>
              <a:rPr lang="de-DE" sz="2200" dirty="0">
                <a:solidFill>
                  <a:srgbClr val="0D2C5A"/>
                </a:solidFill>
                <a:latin typeface="+mn-lt"/>
              </a:rPr>
              <a:t>Welche Bedeutung hat ‚die Sache‘ in der Fachwissenschaft?</a:t>
            </a:r>
          </a:p>
          <a:p>
            <a:pPr>
              <a:buFont typeface="Arial" panose="020B0604020202020204" pitchFamily="34" charset="0"/>
              <a:buChar char="•"/>
            </a:pPr>
            <a:r>
              <a:rPr lang="de-DE" sz="2200" dirty="0">
                <a:solidFill>
                  <a:srgbClr val="0D2C5A"/>
                </a:solidFill>
                <a:latin typeface="+mn-lt"/>
              </a:rPr>
              <a:t>In welchen größeren Zusammenhang ist ‚die Sache‘ einzuordnen?</a:t>
            </a:r>
          </a:p>
          <a:p>
            <a:pPr>
              <a:buFont typeface="Arial" panose="020B0604020202020204" pitchFamily="34" charset="0"/>
              <a:buChar char="•"/>
            </a:pPr>
            <a:r>
              <a:rPr lang="de-DE" sz="2200" dirty="0">
                <a:solidFill>
                  <a:srgbClr val="0D2C5A"/>
                </a:solidFill>
                <a:latin typeface="+mn-lt"/>
              </a:rPr>
              <a:t>Gibt es Verbindungen zu anderen Themenkreisen?</a:t>
            </a:r>
          </a:p>
          <a:p>
            <a:pPr>
              <a:buFont typeface="Arial" panose="020B0604020202020204" pitchFamily="34" charset="0"/>
              <a:buChar char="•"/>
            </a:pPr>
            <a:r>
              <a:rPr lang="de-DE" sz="2200" dirty="0">
                <a:solidFill>
                  <a:srgbClr val="0D2C5A"/>
                </a:solidFill>
                <a:latin typeface="+mn-lt"/>
              </a:rPr>
              <a:t>Wie geht die Wissenschaft an die Sache heran? Welche Begriffe, Methoden, Operationen sind zentral?</a:t>
            </a:r>
          </a:p>
          <a:p>
            <a:pPr>
              <a:buFont typeface="Arial" panose="020B0604020202020204" pitchFamily="34" charset="0"/>
              <a:buChar char="•"/>
            </a:pPr>
            <a:r>
              <a:rPr lang="de-DE" sz="2200" dirty="0">
                <a:solidFill>
                  <a:srgbClr val="0D2C5A"/>
                </a:solidFill>
                <a:latin typeface="+mn-lt"/>
              </a:rPr>
              <a:t>Welche wissenschaftlichen Erkenntnisse liegen bezüglich des Unterrichtsgegenstandes vor?</a:t>
            </a:r>
          </a:p>
        </p:txBody>
      </p:sp>
      <p:sp>
        <p:nvSpPr>
          <p:cNvPr id="4" name="Foliennummernplatzhalter 3">
            <a:extLst>
              <a:ext uri="{FF2B5EF4-FFF2-40B4-BE49-F238E27FC236}">
                <a16:creationId xmlns:a16="http://schemas.microsoft.com/office/drawing/2014/main" id="{A9E21EF4-0DB1-4E84-AE15-B1187A5EC225}"/>
              </a:ext>
            </a:extLst>
          </p:cNvPr>
          <p:cNvSpPr>
            <a:spLocks noGrp="1"/>
          </p:cNvSpPr>
          <p:nvPr>
            <p:ph type="sldNum" sz="quarter" idx="4"/>
          </p:nvPr>
        </p:nvSpPr>
        <p:spPr/>
        <p:txBody>
          <a:bodyPr/>
          <a:lstStyle/>
          <a:p>
            <a:fld id="{80820C91-F7CE-483F-AA17-44F7CB82C640}" type="slidenum">
              <a:rPr lang="de-DE" smtClean="0"/>
              <a:pPr/>
              <a:t>57</a:t>
            </a:fld>
            <a:endParaRPr lang="de-DE" dirty="0"/>
          </a:p>
        </p:txBody>
      </p:sp>
      <p:sp>
        <p:nvSpPr>
          <p:cNvPr id="5" name="Fußzeilenplatzhalter 4">
            <a:extLst>
              <a:ext uri="{FF2B5EF4-FFF2-40B4-BE49-F238E27FC236}">
                <a16:creationId xmlns:a16="http://schemas.microsoft.com/office/drawing/2014/main" id="{EFB59439-1EB7-4855-A305-ADAC807CF1E8}"/>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extfeld 6">
            <a:extLst>
              <a:ext uri="{FF2B5EF4-FFF2-40B4-BE49-F238E27FC236}">
                <a16:creationId xmlns:a16="http://schemas.microsoft.com/office/drawing/2014/main" id="{D1008A13-CCF6-46D0-9CED-2E059C889792}"/>
              </a:ext>
            </a:extLst>
          </p:cNvPr>
          <p:cNvSpPr txBox="1"/>
          <p:nvPr/>
        </p:nvSpPr>
        <p:spPr>
          <a:xfrm>
            <a:off x="6012160" y="6083423"/>
            <a:ext cx="3053240" cy="307777"/>
          </a:xfrm>
          <a:prstGeom prst="rect">
            <a:avLst/>
          </a:prstGeom>
          <a:noFill/>
        </p:spPr>
        <p:txBody>
          <a:bodyPr wrap="square">
            <a:spAutoFit/>
          </a:bodyPr>
          <a:lstStyle/>
          <a:p>
            <a:r>
              <a:rPr lang="de-DE" sz="1400" dirty="0">
                <a:solidFill>
                  <a:srgbClr val="0D2C5A"/>
                </a:solidFill>
                <a:latin typeface="+mn-lt"/>
              </a:rPr>
              <a:t>(Gonschorek &amp; Schneider 2007, S. 283)</a:t>
            </a:r>
            <a:endParaRPr lang="de-DE" sz="1400" dirty="0"/>
          </a:p>
        </p:txBody>
      </p:sp>
      <p:sp>
        <p:nvSpPr>
          <p:cNvPr id="8" name="Titel 1">
            <a:extLst>
              <a:ext uri="{FF2B5EF4-FFF2-40B4-BE49-F238E27FC236}">
                <a16:creationId xmlns:a16="http://schemas.microsoft.com/office/drawing/2014/main" id="{1796E1F5-E670-4C18-9C90-6E2858264ED2}"/>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2856381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F3BE69-5A86-47B5-8B08-9129E8F956BF}"/>
              </a:ext>
            </a:extLst>
          </p:cNvPr>
          <p:cNvSpPr>
            <a:spLocks noGrp="1"/>
          </p:cNvSpPr>
          <p:nvPr>
            <p:ph idx="1"/>
          </p:nvPr>
        </p:nvSpPr>
        <p:spPr>
          <a:xfrm>
            <a:off x="539552" y="1556792"/>
            <a:ext cx="8352928" cy="4680520"/>
          </a:xfrm>
        </p:spPr>
        <p:txBody>
          <a:bodyPr>
            <a:normAutofit/>
          </a:bodyPr>
          <a:lstStyle/>
          <a:p>
            <a:pPr marL="0" indent="0"/>
            <a:r>
              <a:rPr lang="de-DE" sz="2200" u="sng" dirty="0">
                <a:solidFill>
                  <a:srgbClr val="0D2C5A"/>
                </a:solidFill>
                <a:latin typeface="+mn-lt"/>
              </a:rPr>
              <a:t>Leitfragen zur Sachanalyse: </a:t>
            </a:r>
          </a:p>
          <a:p>
            <a:pPr>
              <a:spcAft>
                <a:spcPts val="1200"/>
              </a:spcAft>
              <a:buFont typeface="Arial" panose="020B0604020202020204" pitchFamily="34" charset="0"/>
              <a:buChar char="•"/>
            </a:pPr>
            <a:r>
              <a:rPr lang="de-DE" sz="2200" dirty="0">
                <a:solidFill>
                  <a:srgbClr val="0D2C5A"/>
                </a:solidFill>
                <a:latin typeface="+mn-lt"/>
              </a:rPr>
              <a:t>Welche Struktur und einzelnen Elemente weist das Thema auf? Welche Inhalte sollten voraus gegangen sein/ welche folgen?</a:t>
            </a:r>
          </a:p>
          <a:p>
            <a:pPr>
              <a:spcAft>
                <a:spcPts val="1200"/>
              </a:spcAft>
              <a:buFont typeface="Arial" panose="020B0604020202020204" pitchFamily="34" charset="0"/>
              <a:buChar char="•"/>
            </a:pPr>
            <a:r>
              <a:rPr lang="de-DE" sz="2200" dirty="0">
                <a:solidFill>
                  <a:srgbClr val="0D2C5A"/>
                </a:solidFill>
                <a:latin typeface="+mn-lt"/>
              </a:rPr>
              <a:t>Welche fachlichen Schwierigkeiten sind mi dem Thema verknüpft?</a:t>
            </a:r>
          </a:p>
          <a:p>
            <a:pPr>
              <a:spcAft>
                <a:spcPts val="1200"/>
              </a:spcAft>
              <a:buFont typeface="Arial" panose="020B0604020202020204" pitchFamily="34" charset="0"/>
              <a:buChar char="•"/>
            </a:pPr>
            <a:r>
              <a:rPr lang="de-DE" sz="2200" dirty="0">
                <a:solidFill>
                  <a:srgbClr val="0D2C5A"/>
                </a:solidFill>
                <a:latin typeface="+mn-lt"/>
              </a:rPr>
              <a:t>Welche […] Gesetzmäßigkeiten sind erkennbar/ herauszuarbeiten?</a:t>
            </a:r>
          </a:p>
          <a:p>
            <a:pPr>
              <a:spcAft>
                <a:spcPts val="1200"/>
              </a:spcAft>
              <a:buFont typeface="Arial" panose="020B0604020202020204" pitchFamily="34" charset="0"/>
              <a:buChar char="•"/>
            </a:pPr>
            <a:r>
              <a:rPr lang="de-DE" sz="2200" dirty="0">
                <a:solidFill>
                  <a:srgbClr val="0D2C5A"/>
                </a:solidFill>
                <a:latin typeface="+mn-lt"/>
              </a:rPr>
              <a:t>Welche Eingrenzung der Sache ist bezüglich der Lerngruppe bzw. der unterrichtlichen Absicht notwendig und sinnvoll?</a:t>
            </a:r>
          </a:p>
        </p:txBody>
      </p:sp>
      <p:sp>
        <p:nvSpPr>
          <p:cNvPr id="4" name="Foliennummernplatzhalter 3">
            <a:extLst>
              <a:ext uri="{FF2B5EF4-FFF2-40B4-BE49-F238E27FC236}">
                <a16:creationId xmlns:a16="http://schemas.microsoft.com/office/drawing/2014/main" id="{A9E21EF4-0DB1-4E84-AE15-B1187A5EC225}"/>
              </a:ext>
            </a:extLst>
          </p:cNvPr>
          <p:cNvSpPr>
            <a:spLocks noGrp="1"/>
          </p:cNvSpPr>
          <p:nvPr>
            <p:ph type="sldNum" sz="quarter" idx="4"/>
          </p:nvPr>
        </p:nvSpPr>
        <p:spPr/>
        <p:txBody>
          <a:bodyPr/>
          <a:lstStyle/>
          <a:p>
            <a:fld id="{80820C91-F7CE-483F-AA17-44F7CB82C640}" type="slidenum">
              <a:rPr lang="de-DE" smtClean="0"/>
              <a:pPr/>
              <a:t>58</a:t>
            </a:fld>
            <a:endParaRPr lang="de-DE" dirty="0"/>
          </a:p>
        </p:txBody>
      </p:sp>
      <p:sp>
        <p:nvSpPr>
          <p:cNvPr id="5" name="Fußzeilenplatzhalter 4">
            <a:extLst>
              <a:ext uri="{FF2B5EF4-FFF2-40B4-BE49-F238E27FC236}">
                <a16:creationId xmlns:a16="http://schemas.microsoft.com/office/drawing/2014/main" id="{EFB59439-1EB7-4855-A305-ADAC807CF1E8}"/>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9" name="Textfeld 8">
            <a:extLst>
              <a:ext uri="{FF2B5EF4-FFF2-40B4-BE49-F238E27FC236}">
                <a16:creationId xmlns:a16="http://schemas.microsoft.com/office/drawing/2014/main" id="{7A5410E3-CA0C-48B5-BC06-39DE493D3A37}"/>
              </a:ext>
            </a:extLst>
          </p:cNvPr>
          <p:cNvSpPr txBox="1"/>
          <p:nvPr/>
        </p:nvSpPr>
        <p:spPr>
          <a:xfrm>
            <a:off x="6012160" y="6083423"/>
            <a:ext cx="3053240" cy="307777"/>
          </a:xfrm>
          <a:prstGeom prst="rect">
            <a:avLst/>
          </a:prstGeom>
          <a:noFill/>
        </p:spPr>
        <p:txBody>
          <a:bodyPr wrap="square">
            <a:spAutoFit/>
          </a:bodyPr>
          <a:lstStyle/>
          <a:p>
            <a:r>
              <a:rPr lang="de-DE" sz="1400" dirty="0">
                <a:solidFill>
                  <a:srgbClr val="0D2C5A"/>
                </a:solidFill>
                <a:latin typeface="+mn-lt"/>
              </a:rPr>
              <a:t>(Gonschorek</a:t>
            </a:r>
            <a:r>
              <a:rPr lang="de-DE" sz="1400" dirty="0">
                <a:solidFill>
                  <a:srgbClr val="0D2C5A"/>
                </a:solidFill>
              </a:rPr>
              <a:t> &amp; </a:t>
            </a:r>
            <a:r>
              <a:rPr lang="de-DE" sz="1400" dirty="0">
                <a:solidFill>
                  <a:srgbClr val="0D2C5A"/>
                </a:solidFill>
                <a:latin typeface="+mn-lt"/>
              </a:rPr>
              <a:t>Schneider 2007, S. 283)</a:t>
            </a:r>
            <a:endParaRPr lang="de-DE" sz="1400" dirty="0"/>
          </a:p>
        </p:txBody>
      </p:sp>
      <p:sp>
        <p:nvSpPr>
          <p:cNvPr id="7" name="Titel 1">
            <a:extLst>
              <a:ext uri="{FF2B5EF4-FFF2-40B4-BE49-F238E27FC236}">
                <a16:creationId xmlns:a16="http://schemas.microsoft.com/office/drawing/2014/main" id="{7209F743-33F4-4101-94E1-8340C1224FB2}"/>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3608217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F3BE69-5A86-47B5-8B08-9129E8F956BF}"/>
              </a:ext>
            </a:extLst>
          </p:cNvPr>
          <p:cNvSpPr>
            <a:spLocks noGrp="1"/>
          </p:cNvSpPr>
          <p:nvPr>
            <p:ph idx="1"/>
          </p:nvPr>
        </p:nvSpPr>
        <p:spPr>
          <a:xfrm>
            <a:off x="323528" y="1556792"/>
            <a:ext cx="8568952" cy="4680520"/>
          </a:xfrm>
        </p:spPr>
        <p:txBody>
          <a:bodyPr>
            <a:normAutofit/>
          </a:bodyPr>
          <a:lstStyle/>
          <a:p>
            <a:pPr marL="0" indent="0">
              <a:spcAft>
                <a:spcPts val="1200"/>
              </a:spcAft>
            </a:pPr>
            <a:r>
              <a:rPr lang="de-DE" sz="2400" b="1" dirty="0">
                <a:solidFill>
                  <a:srgbClr val="0D2C5A"/>
                </a:solidFill>
                <a:latin typeface="+mn-lt"/>
              </a:rPr>
              <a:t>Rückfragen an sich selbst…</a:t>
            </a:r>
          </a:p>
          <a:p>
            <a:pPr>
              <a:spcAft>
                <a:spcPts val="300"/>
              </a:spcAft>
              <a:buFont typeface="Wingdings" panose="05000000000000000000" pitchFamily="2" charset="2"/>
              <a:buChar char="ü"/>
            </a:pPr>
            <a:r>
              <a:rPr lang="de-DE" sz="2400" dirty="0">
                <a:solidFill>
                  <a:srgbClr val="0D2C5A"/>
                </a:solidFill>
                <a:latin typeface="+mn-lt"/>
              </a:rPr>
              <a:t>Ist die fachliche Fundierung meiner Veranstaltung tragfähig in Umfang und Tiefe mit Blick auf die Lerngruppe?</a:t>
            </a:r>
          </a:p>
          <a:p>
            <a:pPr>
              <a:spcAft>
                <a:spcPts val="300"/>
              </a:spcAft>
              <a:buFont typeface="Wingdings" panose="05000000000000000000" pitchFamily="2" charset="2"/>
              <a:buChar char="ü"/>
            </a:pPr>
            <a:r>
              <a:rPr lang="de-DE" sz="2400" dirty="0">
                <a:solidFill>
                  <a:srgbClr val="0D2C5A"/>
                </a:solidFill>
                <a:latin typeface="+mn-lt"/>
              </a:rPr>
              <a:t>Habe ich in ausreichender Anzahl überschaubare Begriffsinhalte der Veranstaltung herausgearbeitet?</a:t>
            </a:r>
          </a:p>
          <a:p>
            <a:pPr>
              <a:spcAft>
                <a:spcPts val="300"/>
              </a:spcAft>
              <a:buFont typeface="Wingdings" panose="05000000000000000000" pitchFamily="2" charset="2"/>
              <a:buChar char="ü"/>
            </a:pPr>
            <a:r>
              <a:rPr lang="de-DE" sz="2400" dirty="0">
                <a:solidFill>
                  <a:srgbClr val="0D2C5A"/>
                </a:solidFill>
                <a:latin typeface="+mn-lt"/>
              </a:rPr>
              <a:t>Sind zentrale Fachbegriffe geklärt?</a:t>
            </a:r>
          </a:p>
          <a:p>
            <a:pPr>
              <a:spcAft>
                <a:spcPts val="300"/>
              </a:spcAft>
              <a:buFont typeface="Wingdings" panose="05000000000000000000" pitchFamily="2" charset="2"/>
              <a:buChar char="ü"/>
            </a:pPr>
            <a:r>
              <a:rPr lang="de-DE" sz="2400" dirty="0">
                <a:solidFill>
                  <a:srgbClr val="0D2C5A"/>
                </a:solidFill>
                <a:latin typeface="+mn-lt"/>
              </a:rPr>
              <a:t>Sind die von mir verwendeten Informationsquellen aktuell und habe ich die Referenzen angegeben?</a:t>
            </a:r>
          </a:p>
        </p:txBody>
      </p:sp>
      <p:sp>
        <p:nvSpPr>
          <p:cNvPr id="4" name="Foliennummernplatzhalter 3">
            <a:extLst>
              <a:ext uri="{FF2B5EF4-FFF2-40B4-BE49-F238E27FC236}">
                <a16:creationId xmlns:a16="http://schemas.microsoft.com/office/drawing/2014/main" id="{A9E21EF4-0DB1-4E84-AE15-B1187A5EC225}"/>
              </a:ext>
            </a:extLst>
          </p:cNvPr>
          <p:cNvSpPr>
            <a:spLocks noGrp="1"/>
          </p:cNvSpPr>
          <p:nvPr>
            <p:ph type="sldNum" sz="quarter" idx="4"/>
          </p:nvPr>
        </p:nvSpPr>
        <p:spPr/>
        <p:txBody>
          <a:bodyPr/>
          <a:lstStyle/>
          <a:p>
            <a:fld id="{80820C91-F7CE-483F-AA17-44F7CB82C640}" type="slidenum">
              <a:rPr lang="de-DE" smtClean="0"/>
              <a:pPr/>
              <a:t>59</a:t>
            </a:fld>
            <a:endParaRPr lang="de-DE" dirty="0"/>
          </a:p>
        </p:txBody>
      </p:sp>
      <p:sp>
        <p:nvSpPr>
          <p:cNvPr id="5" name="Fußzeilenplatzhalter 4">
            <a:extLst>
              <a:ext uri="{FF2B5EF4-FFF2-40B4-BE49-F238E27FC236}">
                <a16:creationId xmlns:a16="http://schemas.microsoft.com/office/drawing/2014/main" id="{EFB59439-1EB7-4855-A305-ADAC807CF1E8}"/>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itel 1">
            <a:extLst>
              <a:ext uri="{FF2B5EF4-FFF2-40B4-BE49-F238E27FC236}">
                <a16:creationId xmlns:a16="http://schemas.microsoft.com/office/drawing/2014/main" id="{7AEA040E-5B31-48F9-A896-62EC4E615FC3}"/>
              </a:ext>
            </a:extLst>
          </p:cNvPr>
          <p:cNvSpPr txBox="1">
            <a:spLocks/>
          </p:cNvSpPr>
          <p:nvPr/>
        </p:nvSpPr>
        <p:spPr>
          <a:xfrm>
            <a:off x="1232867" y="1052736"/>
            <a:ext cx="7886700" cy="79208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3"/>
            </a:pPr>
            <a:r>
              <a:rPr lang="de-DE" b="0" dirty="0">
                <a:solidFill>
                  <a:srgbClr val="0D2C5A"/>
                </a:solidFill>
              </a:rPr>
              <a:t>Sachanalyse und didaktische Reduktion</a:t>
            </a:r>
          </a:p>
        </p:txBody>
      </p:sp>
    </p:spTree>
    <p:extLst>
      <p:ext uri="{BB962C8B-B14F-4D97-AF65-F5344CB8AC3E}">
        <p14:creationId xmlns:p14="http://schemas.microsoft.com/office/powerpoint/2010/main" val="326210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6</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marL="457200" indent="-457200" algn="r">
              <a:buFont typeface="+mj-lt"/>
              <a:buAutoNum type="arabicPeriod"/>
            </a:pPr>
            <a:r>
              <a:rPr lang="de-DE" b="0" dirty="0">
                <a:solidFill>
                  <a:srgbClr val="0D2C5A"/>
                </a:solidFill>
              </a:rPr>
              <a:t>Kennzeichen guter Veranstaltungen</a:t>
            </a:r>
          </a:p>
        </p:txBody>
      </p:sp>
      <p:sp>
        <p:nvSpPr>
          <p:cNvPr id="8" name="Inhaltsplatzhalter 2">
            <a:extLst>
              <a:ext uri="{FF2B5EF4-FFF2-40B4-BE49-F238E27FC236}">
                <a16:creationId xmlns:a16="http://schemas.microsoft.com/office/drawing/2014/main" id="{1B39A545-800E-4B3A-B04E-CFC951D3F105}"/>
              </a:ext>
            </a:extLst>
          </p:cNvPr>
          <p:cNvSpPr txBox="1">
            <a:spLocks/>
          </p:cNvSpPr>
          <p:nvPr/>
        </p:nvSpPr>
        <p:spPr>
          <a:xfrm>
            <a:off x="539552" y="2132856"/>
            <a:ext cx="8280920" cy="4116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de-DE" sz="2200" dirty="0">
                <a:solidFill>
                  <a:srgbClr val="002060"/>
                </a:solidFill>
                <a:latin typeface="+mn-lt"/>
              </a:rPr>
              <a:t>Klare Strukturierung der Veranstaltung</a:t>
            </a:r>
          </a:p>
          <a:p>
            <a:pPr marL="457200" indent="-457200">
              <a:buFont typeface="+mj-lt"/>
              <a:buAutoNum type="arabicPeriod"/>
            </a:pPr>
            <a:r>
              <a:rPr lang="de-DE" sz="2200" dirty="0">
                <a:solidFill>
                  <a:srgbClr val="002060"/>
                </a:solidFill>
                <a:latin typeface="+mn-lt"/>
              </a:rPr>
              <a:t>Hoher Anteil echter Lernzeit</a:t>
            </a:r>
          </a:p>
          <a:p>
            <a:pPr marL="457200" indent="-457200">
              <a:buFont typeface="+mj-lt"/>
              <a:buAutoNum type="arabicPeriod"/>
            </a:pPr>
            <a:r>
              <a:rPr lang="de-DE" sz="2200" dirty="0">
                <a:solidFill>
                  <a:srgbClr val="002060"/>
                </a:solidFill>
                <a:latin typeface="+mn-lt"/>
              </a:rPr>
              <a:t>Lernförderliches Klima</a:t>
            </a:r>
          </a:p>
          <a:p>
            <a:pPr marL="457200" indent="-457200">
              <a:buFont typeface="+mj-lt"/>
              <a:buAutoNum type="arabicPeriod"/>
            </a:pPr>
            <a:r>
              <a:rPr lang="de-DE" sz="2200" dirty="0">
                <a:solidFill>
                  <a:srgbClr val="002060"/>
                </a:solidFill>
                <a:latin typeface="+mn-lt"/>
              </a:rPr>
              <a:t>Inhaltliche Klarheit </a:t>
            </a:r>
          </a:p>
          <a:p>
            <a:pPr marL="457200" indent="-457200">
              <a:buFont typeface="+mj-lt"/>
              <a:buAutoNum type="arabicPeriod"/>
            </a:pPr>
            <a:r>
              <a:rPr lang="de-DE" sz="2200" dirty="0">
                <a:solidFill>
                  <a:srgbClr val="002060"/>
                </a:solidFill>
                <a:latin typeface="+mn-lt"/>
              </a:rPr>
              <a:t>Sinnstiftendes Kommunizieren</a:t>
            </a:r>
          </a:p>
          <a:p>
            <a:pPr marL="457200" indent="-457200">
              <a:buFont typeface="+mj-lt"/>
              <a:buAutoNum type="arabicPeriod"/>
            </a:pPr>
            <a:r>
              <a:rPr lang="de-DE" sz="2200" dirty="0">
                <a:solidFill>
                  <a:srgbClr val="002060"/>
                </a:solidFill>
                <a:latin typeface="+mn-lt"/>
              </a:rPr>
              <a:t>Methodenvielfalt</a:t>
            </a:r>
          </a:p>
          <a:p>
            <a:pPr marL="457200" indent="-457200">
              <a:buFont typeface="+mj-lt"/>
              <a:buAutoNum type="arabicPeriod"/>
            </a:pPr>
            <a:r>
              <a:rPr lang="de-DE" sz="2200" dirty="0">
                <a:solidFill>
                  <a:srgbClr val="002060"/>
                </a:solidFill>
                <a:latin typeface="+mn-lt"/>
              </a:rPr>
              <a:t>Individuelles Fördern</a:t>
            </a:r>
          </a:p>
          <a:p>
            <a:pPr marL="457200" indent="-457200">
              <a:buFont typeface="+mj-lt"/>
              <a:buAutoNum type="arabicPeriod"/>
            </a:pPr>
            <a:r>
              <a:rPr lang="de-DE" sz="2200" dirty="0">
                <a:solidFill>
                  <a:srgbClr val="002060"/>
                </a:solidFill>
                <a:latin typeface="+mn-lt"/>
              </a:rPr>
              <a:t>Intelligentes Üben</a:t>
            </a:r>
          </a:p>
          <a:p>
            <a:pPr marL="457200" indent="-457200">
              <a:buFont typeface="+mj-lt"/>
              <a:buAutoNum type="arabicPeriod"/>
            </a:pPr>
            <a:r>
              <a:rPr lang="de-DE" sz="2200" dirty="0">
                <a:solidFill>
                  <a:srgbClr val="002060"/>
                </a:solidFill>
                <a:latin typeface="+mn-lt"/>
              </a:rPr>
              <a:t>Transparente Leistungserwartungen</a:t>
            </a:r>
          </a:p>
          <a:p>
            <a:pPr marL="457200" indent="-457200">
              <a:buFont typeface="+mj-lt"/>
              <a:buAutoNum type="arabicPeriod"/>
            </a:pPr>
            <a:r>
              <a:rPr lang="de-DE" sz="2200" dirty="0">
                <a:solidFill>
                  <a:srgbClr val="002060"/>
                </a:solidFill>
                <a:latin typeface="+mn-lt"/>
              </a:rPr>
              <a:t>Vorbereitete Lernumgebung </a:t>
            </a:r>
          </a:p>
          <a:p>
            <a:pPr marL="457200" indent="-457200">
              <a:buFont typeface="+mj-lt"/>
              <a:buAutoNum type="arabicPeriod"/>
            </a:pPr>
            <a:endParaRPr lang="de-DE" sz="2200" dirty="0">
              <a:solidFill>
                <a:srgbClr val="002060"/>
              </a:solidFill>
              <a:latin typeface="+mn-lt"/>
            </a:endParaRPr>
          </a:p>
        </p:txBody>
      </p:sp>
      <p:sp>
        <p:nvSpPr>
          <p:cNvPr id="6" name="Titel 1">
            <a:extLst>
              <a:ext uri="{FF2B5EF4-FFF2-40B4-BE49-F238E27FC236}">
                <a16:creationId xmlns:a16="http://schemas.microsoft.com/office/drawing/2014/main" id="{8FCDA5CA-8BDF-4530-ADB1-718DD82A4779}"/>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Merkmale guter Veranstaltungen</a:t>
            </a:r>
            <a:endParaRPr lang="de-DE" b="0" dirty="0">
              <a:solidFill>
                <a:srgbClr val="0D2C5A"/>
              </a:solidFill>
            </a:endParaRPr>
          </a:p>
        </p:txBody>
      </p:sp>
      <p:sp>
        <p:nvSpPr>
          <p:cNvPr id="2" name="Rechteck 1">
            <a:extLst>
              <a:ext uri="{FF2B5EF4-FFF2-40B4-BE49-F238E27FC236}">
                <a16:creationId xmlns:a16="http://schemas.microsoft.com/office/drawing/2014/main" id="{3F8E6A5F-21DD-4E27-B739-ED4F70C83942}"/>
              </a:ext>
            </a:extLst>
          </p:cNvPr>
          <p:cNvSpPr/>
          <p:nvPr/>
        </p:nvSpPr>
        <p:spPr>
          <a:xfrm>
            <a:off x="7097270" y="6110471"/>
            <a:ext cx="1896609" cy="276999"/>
          </a:xfrm>
          <a:prstGeom prst="rect">
            <a:avLst/>
          </a:prstGeom>
        </p:spPr>
        <p:txBody>
          <a:bodyPr wrap="none">
            <a:spAutoFit/>
          </a:bodyPr>
          <a:lstStyle/>
          <a:p>
            <a:r>
              <a:rPr lang="de-DE" sz="1200" dirty="0">
                <a:solidFill>
                  <a:srgbClr val="0D2C5A"/>
                </a:solidFill>
              </a:rPr>
              <a:t>(nach Meyer 2010, S. 25 ff.)</a:t>
            </a:r>
            <a:endParaRPr lang="de-DE" sz="1200" dirty="0"/>
          </a:p>
        </p:txBody>
      </p:sp>
    </p:spTree>
    <p:extLst>
      <p:ext uri="{BB962C8B-B14F-4D97-AF65-F5344CB8AC3E}">
        <p14:creationId xmlns:p14="http://schemas.microsoft.com/office/powerpoint/2010/main" val="3514161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25363" y="1700808"/>
            <a:ext cx="6909107" cy="3662541"/>
          </a:xfrm>
          <a:prstGeom prst="rect">
            <a:avLst/>
          </a:prstGeom>
        </p:spPr>
        <p:txBody>
          <a:bodyPr wrap="square">
            <a:spAutoFit/>
          </a:bodyPr>
          <a:lstStyle/>
          <a:p>
            <a:pPr>
              <a:spcAft>
                <a:spcPts val="1200"/>
              </a:spcAft>
            </a:pPr>
            <a:r>
              <a:rPr lang="de-DE" sz="2400" b="1" u="sng" dirty="0">
                <a:solidFill>
                  <a:srgbClr val="0D2C5A"/>
                </a:solidFill>
                <a:latin typeface="+mj-lt"/>
              </a:rPr>
              <a:t>ggf. Arbeitsauftrag (sofern Internetzugang)</a:t>
            </a:r>
          </a:p>
          <a:p>
            <a:pPr marL="457200" indent="-457200">
              <a:spcAft>
                <a:spcPts val="1200"/>
              </a:spcAft>
              <a:buFont typeface="+mj-lt"/>
              <a:buAutoNum type="arabicPeriod"/>
            </a:pPr>
            <a:r>
              <a:rPr lang="de-DE" sz="2400" dirty="0">
                <a:solidFill>
                  <a:srgbClr val="0D2C5A"/>
                </a:solidFill>
                <a:latin typeface="+mj-lt"/>
              </a:rPr>
              <a:t>Wählen Sie einen thematischen Schwerpunkt für eine potentielle waldpädagogische Veranstaltung aus (ggf. mit Bezug auf einen Lehrplan).</a:t>
            </a:r>
          </a:p>
          <a:p>
            <a:pPr marL="457200" indent="-457200">
              <a:spcAft>
                <a:spcPts val="1200"/>
              </a:spcAft>
              <a:buFont typeface="+mj-lt"/>
              <a:buAutoNum type="arabicPeriod"/>
            </a:pPr>
            <a:r>
              <a:rPr lang="de-DE" sz="2400" dirty="0">
                <a:solidFill>
                  <a:srgbClr val="0D2C5A"/>
                </a:solidFill>
                <a:latin typeface="+mj-lt"/>
              </a:rPr>
              <a:t>Verfassen Sie eine knappe Sachanalyse zu diesem Schwerpunkt.</a:t>
            </a:r>
          </a:p>
          <a:p>
            <a:pPr>
              <a:spcAft>
                <a:spcPts val="1200"/>
              </a:spcAft>
            </a:pPr>
            <a:r>
              <a:rPr lang="de-DE" sz="2400" dirty="0">
                <a:solidFill>
                  <a:srgbClr val="0D2C5A"/>
                </a:solidFill>
                <a:latin typeface="+mj-lt"/>
              </a:rPr>
              <a:t>  </a:t>
            </a:r>
          </a:p>
          <a:p>
            <a:pPr marL="457200" indent="-457200">
              <a:spcAft>
                <a:spcPts val="1200"/>
              </a:spcAft>
              <a:buFont typeface="+mj-lt"/>
              <a:buAutoNum type="arabicPeriod"/>
            </a:pPr>
            <a:endParaRPr lang="de-DE" sz="2400" i="1" dirty="0">
              <a:solidFill>
                <a:srgbClr val="51822F"/>
              </a:solidFill>
              <a:latin typeface="+mj-lt"/>
            </a:endParaRPr>
          </a:p>
        </p:txBody>
      </p:sp>
      <p:sp>
        <p:nvSpPr>
          <p:cNvPr id="12" name="Textfeld 11">
            <a:extLst>
              <a:ext uri="{FF2B5EF4-FFF2-40B4-BE49-F238E27FC236}">
                <a16:creationId xmlns:a16="http://schemas.microsoft.com/office/drawing/2014/main" id="{FF4EAFF2-9C6B-4D0E-B9E3-F020EAF12593}"/>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fld id="{80820C91-F7CE-483F-AA17-44F7CB82C640}" type="slidenum">
              <a:rPr lang="de-DE" sz="1600" smtClean="0">
                <a:solidFill>
                  <a:srgbClr val="0D2C5A"/>
                </a:solidFill>
              </a:rPr>
              <a:pPr lvl="3"/>
              <a:t>60</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30 min Erarbeitung </a:t>
            </a:r>
          </a:p>
          <a:p>
            <a:pPr algn="ctr"/>
            <a:endParaRPr lang="de-DE" sz="2000" b="1" dirty="0">
              <a:solidFill>
                <a:srgbClr val="F59C00"/>
              </a:solidFill>
            </a:endParaRPr>
          </a:p>
          <a:p>
            <a:pPr algn="ctr"/>
            <a:r>
              <a:rPr lang="de-DE" sz="2000" b="1" dirty="0">
                <a:solidFill>
                  <a:srgbClr val="F59C00"/>
                </a:solidFill>
              </a:rPr>
              <a:t>10 min Diskussion</a:t>
            </a:r>
          </a:p>
        </p:txBody>
      </p:sp>
    </p:spTree>
    <p:extLst>
      <p:ext uri="{BB962C8B-B14F-4D97-AF65-F5344CB8AC3E}">
        <p14:creationId xmlns:p14="http://schemas.microsoft.com/office/powerpoint/2010/main" val="2077769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F72F2-158F-4164-8056-5DA294EC6733}"/>
              </a:ext>
            </a:extLst>
          </p:cNvPr>
          <p:cNvSpPr>
            <a:spLocks noGrp="1"/>
          </p:cNvSpPr>
          <p:nvPr>
            <p:ph idx="1"/>
          </p:nvPr>
        </p:nvSpPr>
        <p:spPr>
          <a:xfrm>
            <a:off x="539552" y="1844824"/>
            <a:ext cx="7975798" cy="4536504"/>
          </a:xfrm>
        </p:spPr>
        <p:txBody>
          <a:bodyPr>
            <a:normAutofit/>
          </a:bodyPr>
          <a:lstStyle/>
          <a:p>
            <a:pPr>
              <a:buFont typeface="Arial" panose="020B0604020202020204" pitchFamily="34" charset="0"/>
              <a:buChar char="•"/>
            </a:pPr>
            <a:r>
              <a:rPr lang="de-DE" sz="2200" dirty="0">
                <a:solidFill>
                  <a:srgbClr val="0D2C5A"/>
                </a:solidFill>
                <a:latin typeface="+mn-lt"/>
              </a:rPr>
              <a:t>Vergegenwärtigung der Lernvoraussetzungen der Kinder, Jugendlichen und jungen Erwachsenen </a:t>
            </a:r>
          </a:p>
          <a:p>
            <a:pPr>
              <a:buFont typeface="Arial" panose="020B0604020202020204" pitchFamily="34" charset="0"/>
              <a:buChar char="•"/>
            </a:pPr>
            <a:r>
              <a:rPr lang="de-DE" sz="2200" dirty="0">
                <a:solidFill>
                  <a:srgbClr val="0D2C5A"/>
                </a:solidFill>
                <a:latin typeface="+mn-lt"/>
              </a:rPr>
              <a:t>Curriculare Rahmenbedingungen einsehen</a:t>
            </a:r>
          </a:p>
          <a:p>
            <a:pPr>
              <a:buFont typeface="Arial" panose="020B0604020202020204" pitchFamily="34" charset="0"/>
              <a:buChar char="•"/>
            </a:pPr>
            <a:r>
              <a:rPr lang="de-DE" sz="2200" dirty="0">
                <a:solidFill>
                  <a:srgbClr val="0D2C5A"/>
                </a:solidFill>
                <a:latin typeface="+mn-lt"/>
              </a:rPr>
              <a:t>Sachanalyse und didaktische Reduktion</a:t>
            </a:r>
          </a:p>
          <a:p>
            <a:pPr>
              <a:buFont typeface="Arial" panose="020B0604020202020204" pitchFamily="34" charset="0"/>
              <a:buChar char="•"/>
            </a:pPr>
            <a:r>
              <a:rPr lang="de-DE" sz="2200" dirty="0">
                <a:solidFill>
                  <a:srgbClr val="0D2C5A"/>
                </a:solidFill>
                <a:latin typeface="+mn-lt"/>
              </a:rPr>
              <a:t>Kompetenzorientierung und inhaltliche Auswahl treffen</a:t>
            </a:r>
          </a:p>
          <a:p>
            <a:pPr>
              <a:buFont typeface="Arial" panose="020B0604020202020204" pitchFamily="34" charset="0"/>
              <a:buChar char="•"/>
            </a:pPr>
            <a:r>
              <a:rPr lang="de-DE" sz="2200" dirty="0">
                <a:solidFill>
                  <a:srgbClr val="0D2C5A"/>
                </a:solidFill>
                <a:latin typeface="+mn-lt"/>
              </a:rPr>
              <a:t>Lernziele und Teilziele für die Veranstaltung formulieren</a:t>
            </a:r>
          </a:p>
          <a:p>
            <a:pPr>
              <a:buFont typeface="Arial" panose="020B0604020202020204" pitchFamily="34" charset="0"/>
              <a:buChar char="•"/>
            </a:pPr>
            <a:r>
              <a:rPr lang="de-DE" sz="2200" dirty="0">
                <a:solidFill>
                  <a:srgbClr val="0D2C5A"/>
                </a:solidFill>
                <a:latin typeface="+mn-lt"/>
              </a:rPr>
              <a:t>Veranstaltungsthemen und -</a:t>
            </a:r>
            <a:r>
              <a:rPr lang="de-DE" sz="2200" dirty="0" err="1">
                <a:solidFill>
                  <a:srgbClr val="0D2C5A"/>
                </a:solidFill>
                <a:latin typeface="+mn-lt"/>
              </a:rPr>
              <a:t>schwerpunkte</a:t>
            </a:r>
            <a:r>
              <a:rPr lang="de-DE" sz="2200" dirty="0">
                <a:solidFill>
                  <a:srgbClr val="0D2C5A"/>
                </a:solidFill>
                <a:latin typeface="+mn-lt"/>
              </a:rPr>
              <a:t> formulieren</a:t>
            </a:r>
          </a:p>
          <a:p>
            <a:pPr>
              <a:buFont typeface="Arial" panose="020B0604020202020204" pitchFamily="34" charset="0"/>
              <a:buChar char="•"/>
            </a:pPr>
            <a:r>
              <a:rPr lang="de-DE" sz="2200" dirty="0">
                <a:solidFill>
                  <a:srgbClr val="0D2C5A"/>
                </a:solidFill>
                <a:latin typeface="+mn-lt"/>
              </a:rPr>
              <a:t>Veranstaltungen planen und strukturieren</a:t>
            </a:r>
          </a:p>
          <a:p>
            <a:pPr>
              <a:buFont typeface="Arial" panose="020B0604020202020204" pitchFamily="34" charset="0"/>
              <a:buChar char="•"/>
            </a:pPr>
            <a:r>
              <a:rPr lang="de-DE" sz="2200" dirty="0">
                <a:solidFill>
                  <a:srgbClr val="0D2C5A"/>
                </a:solidFill>
                <a:latin typeface="+mn-lt"/>
              </a:rPr>
              <a:t>Überlegungen zur methodischen Umsetzung treffen</a:t>
            </a:r>
          </a:p>
          <a:p>
            <a:pPr>
              <a:buFont typeface="Arial" panose="020B0604020202020204" pitchFamily="34" charset="0"/>
              <a:buChar char="•"/>
            </a:pPr>
            <a:r>
              <a:rPr lang="de-DE" sz="2200" dirty="0">
                <a:solidFill>
                  <a:srgbClr val="0D2C5A"/>
                </a:solidFill>
                <a:latin typeface="+mn-lt"/>
              </a:rPr>
              <a:t>Lernaufgaben/Arbeitsblätter entwickeln </a:t>
            </a:r>
          </a:p>
          <a:p>
            <a:pPr>
              <a:buFont typeface="Arial" panose="020B0604020202020204" pitchFamily="34" charset="0"/>
              <a:buChar char="•"/>
            </a:pPr>
            <a:r>
              <a:rPr lang="de-DE" sz="2200" dirty="0">
                <a:solidFill>
                  <a:srgbClr val="0D2C5A"/>
                </a:solidFill>
                <a:latin typeface="+mn-lt"/>
              </a:rPr>
              <a:t>Überlegungen zur Mediennutzung treffen</a:t>
            </a:r>
          </a:p>
          <a:p>
            <a:pPr>
              <a:buFont typeface="Arial" panose="020B0604020202020204" pitchFamily="34" charset="0"/>
              <a:buChar cha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274B74D-ADD1-4191-8787-11015ED34F3A}"/>
              </a:ext>
            </a:extLst>
          </p:cNvPr>
          <p:cNvSpPr>
            <a:spLocks noGrp="1"/>
          </p:cNvSpPr>
          <p:nvPr>
            <p:ph type="sldNum" sz="quarter" idx="4"/>
          </p:nvPr>
        </p:nvSpPr>
        <p:spPr/>
        <p:txBody>
          <a:bodyPr/>
          <a:lstStyle/>
          <a:p>
            <a:fld id="{80820C91-F7CE-483F-AA17-44F7CB82C640}" type="slidenum">
              <a:rPr lang="de-DE" smtClean="0"/>
              <a:pPr/>
              <a:t>61</a:t>
            </a:fld>
            <a:endParaRPr lang="de-DE" dirty="0"/>
          </a:p>
        </p:txBody>
      </p:sp>
      <p:sp>
        <p:nvSpPr>
          <p:cNvPr id="5" name="Fußzeilenplatzhalter 4">
            <a:extLst>
              <a:ext uri="{FF2B5EF4-FFF2-40B4-BE49-F238E27FC236}">
                <a16:creationId xmlns:a16="http://schemas.microsoft.com/office/drawing/2014/main" id="{DD69A6AD-C05A-4B8C-B17E-0C35C25366B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C6764498-743E-4071-A379-0EB0AFAB8C50}"/>
              </a:ext>
            </a:extLst>
          </p:cNvPr>
          <p:cNvSpPr>
            <a:spLocks noGrp="1"/>
          </p:cNvSpPr>
          <p:nvPr>
            <p:ph type="title"/>
          </p:nvPr>
        </p:nvSpPr>
        <p:spPr>
          <a:xfrm>
            <a:off x="1187624" y="1052538"/>
            <a:ext cx="7886700" cy="576262"/>
          </a:xfrm>
        </p:spPr>
        <p:txBody>
          <a:bodyPr/>
          <a:lstStyle/>
          <a:p>
            <a:pPr algn="r"/>
            <a:r>
              <a:rPr lang="de-DE" b="0" dirty="0">
                <a:solidFill>
                  <a:srgbClr val="0D2C5A"/>
                </a:solidFill>
              </a:rPr>
              <a:t>Veranstaltungen planen – Überblick</a:t>
            </a:r>
          </a:p>
        </p:txBody>
      </p:sp>
      <p:sp>
        <p:nvSpPr>
          <p:cNvPr id="2" name="Rechteck 1">
            <a:extLst>
              <a:ext uri="{FF2B5EF4-FFF2-40B4-BE49-F238E27FC236}">
                <a16:creationId xmlns:a16="http://schemas.microsoft.com/office/drawing/2014/main" id="{BB73AEEC-D983-11A2-857F-D20E33233E9D}"/>
              </a:ext>
            </a:extLst>
          </p:cNvPr>
          <p:cNvSpPr/>
          <p:nvPr/>
        </p:nvSpPr>
        <p:spPr>
          <a:xfrm>
            <a:off x="539552" y="3356992"/>
            <a:ext cx="7560840" cy="432048"/>
          </a:xfrm>
          <a:prstGeom prst="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1408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320094"/>
            <a:ext cx="7886700" cy="221781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ctr"/>
            <a:r>
              <a:rPr lang="de-DE" altLang="de-DE" sz="2400" kern="0" dirty="0">
                <a:solidFill>
                  <a:srgbClr val="014260"/>
                </a:solidFill>
                <a:ea typeface="Roboto Condensed" charset="0"/>
              </a:rPr>
              <a:t>Was verstehen Sie unter dem Begriff </a:t>
            </a:r>
            <a:r>
              <a:rPr lang="de-DE" altLang="de-DE" sz="2400" b="1" kern="0" dirty="0">
                <a:solidFill>
                  <a:srgbClr val="014260"/>
                </a:solidFill>
                <a:ea typeface="Roboto Condensed" charset="0"/>
              </a:rPr>
              <a:t>Kompetenzen</a:t>
            </a:r>
            <a:r>
              <a:rPr lang="de-DE" altLang="de-DE" sz="2400" kern="0" dirty="0">
                <a:solidFill>
                  <a:srgbClr val="014260"/>
                </a:solidFill>
                <a:latin typeface="+mn-lt"/>
                <a:ea typeface="Roboto Condensed" charset="0"/>
              </a:rPr>
              <a:t>? </a:t>
            </a:r>
          </a:p>
          <a:p>
            <a:pPr marL="0" indent="0" algn="ctr"/>
            <a:r>
              <a:rPr lang="de-DE" altLang="de-DE" sz="2400" kern="0" dirty="0">
                <a:solidFill>
                  <a:srgbClr val="014260"/>
                </a:solidFill>
                <a:latin typeface="+mn-lt"/>
                <a:ea typeface="Roboto Condensed" charset="0"/>
              </a:rPr>
              <a:t>Was bewirkt </a:t>
            </a:r>
            <a:r>
              <a:rPr lang="de-DE" altLang="de-DE" sz="2400" kern="0" dirty="0">
                <a:solidFill>
                  <a:srgbClr val="014260"/>
                </a:solidFill>
                <a:ea typeface="Roboto Condensed" charset="0"/>
              </a:rPr>
              <a:t>die </a:t>
            </a:r>
            <a:r>
              <a:rPr lang="de-DE" altLang="de-DE" sz="2400" kern="0" dirty="0">
                <a:solidFill>
                  <a:srgbClr val="014260"/>
                </a:solidFill>
                <a:latin typeface="+mn-lt"/>
                <a:ea typeface="Roboto Condensed" charset="0"/>
              </a:rPr>
              <a:t>Orientierung an Kompetenzen in Ihren Veranstaltungen? </a:t>
            </a: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62</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4301058" y="1988840"/>
            <a:ext cx="4375398" cy="400110"/>
          </a:xfrm>
          <a:prstGeom prst="rect">
            <a:avLst/>
          </a:prstGeom>
          <a:noFill/>
        </p:spPr>
        <p:txBody>
          <a:bodyPr wrap="square" rtlCol="0">
            <a:spAutoFit/>
          </a:bodyPr>
          <a:lstStyle/>
          <a:p>
            <a:pPr algn="ctr"/>
            <a:r>
              <a:rPr lang="de-DE" sz="2000" b="1" dirty="0">
                <a:solidFill>
                  <a:srgbClr val="F59C00"/>
                </a:solidFill>
              </a:rPr>
              <a:t>5 min Partnerarbeit, 10 min Diskussion</a:t>
            </a:r>
          </a:p>
        </p:txBody>
      </p:sp>
    </p:spTree>
    <p:extLst>
      <p:ext uri="{BB962C8B-B14F-4D97-AF65-F5344CB8AC3E}">
        <p14:creationId xmlns:p14="http://schemas.microsoft.com/office/powerpoint/2010/main" val="2308719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0FDB51-E0EE-4CDB-8D3D-B88DD8EE74AE}"/>
              </a:ext>
            </a:extLst>
          </p:cNvPr>
          <p:cNvSpPr>
            <a:spLocks noGrp="1"/>
          </p:cNvSpPr>
          <p:nvPr>
            <p:ph type="sldNum" sz="quarter" idx="4"/>
          </p:nvPr>
        </p:nvSpPr>
        <p:spPr/>
        <p:txBody>
          <a:bodyPr/>
          <a:lstStyle/>
          <a:p>
            <a:fld id="{80820C91-F7CE-483F-AA17-44F7CB82C640}" type="slidenum">
              <a:rPr lang="de-DE" smtClean="0"/>
              <a:pPr/>
              <a:t>63</a:t>
            </a:fld>
            <a:endParaRPr lang="de-DE" dirty="0"/>
          </a:p>
        </p:txBody>
      </p:sp>
      <p:sp>
        <p:nvSpPr>
          <p:cNvPr id="5" name="Fußzeilenplatzhalter 4">
            <a:extLst>
              <a:ext uri="{FF2B5EF4-FFF2-40B4-BE49-F238E27FC236}">
                <a16:creationId xmlns:a16="http://schemas.microsoft.com/office/drawing/2014/main" id="{B8CC2702-32DC-4C5D-B0A0-292E41A052F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3" name="Textfeld 2">
            <a:extLst>
              <a:ext uri="{FF2B5EF4-FFF2-40B4-BE49-F238E27FC236}">
                <a16:creationId xmlns:a16="http://schemas.microsoft.com/office/drawing/2014/main" id="{62FEEFE9-8B3F-4FC0-B30D-0A81C2A4752E}"/>
              </a:ext>
            </a:extLst>
          </p:cNvPr>
          <p:cNvSpPr txBox="1"/>
          <p:nvPr/>
        </p:nvSpPr>
        <p:spPr>
          <a:xfrm>
            <a:off x="323528" y="1772816"/>
            <a:ext cx="5688632" cy="4154984"/>
          </a:xfrm>
          <a:prstGeom prst="rect">
            <a:avLst/>
          </a:prstGeom>
          <a:noFill/>
        </p:spPr>
        <p:txBody>
          <a:bodyPr wrap="square" rtlCol="0">
            <a:spAutoFit/>
          </a:bodyPr>
          <a:lstStyle/>
          <a:p>
            <a:pPr algn="just">
              <a:defRPr/>
            </a:pPr>
            <a:r>
              <a:rPr lang="de-DE" sz="2000" b="1" dirty="0">
                <a:solidFill>
                  <a:srgbClr val="0D2C5A"/>
                </a:solidFill>
                <a:latin typeface="Calibri" panose="020F0502020204030204" pitchFamily="34" charset="0"/>
              </a:rPr>
              <a:t>Was sind Kompetenzen?</a:t>
            </a:r>
          </a:p>
          <a:p>
            <a:pPr algn="just">
              <a:defRPr/>
            </a:pPr>
            <a:endParaRPr lang="de-DE" sz="2000" dirty="0">
              <a:solidFill>
                <a:srgbClr val="0D2C5A"/>
              </a:solidFill>
              <a:latin typeface="Calibri" panose="020F0502020204030204" pitchFamily="34" charset="0"/>
            </a:endParaRPr>
          </a:p>
          <a:p>
            <a:pPr algn="just">
              <a:defRPr/>
            </a:pPr>
            <a:r>
              <a:rPr lang="de-DE" sz="2000" dirty="0">
                <a:solidFill>
                  <a:srgbClr val="0D2C5A"/>
                </a:solidFill>
                <a:latin typeface="Calibri" panose="020F0502020204030204" pitchFamily="34" charset="0"/>
              </a:rPr>
              <a:t>Weinert (2001):</a:t>
            </a:r>
          </a:p>
          <a:p>
            <a:pPr algn="just">
              <a:defRPr/>
            </a:pPr>
            <a:r>
              <a:rPr lang="de-DE" sz="2000" dirty="0">
                <a:solidFill>
                  <a:srgbClr val="0D2C5A"/>
                </a:solidFill>
                <a:latin typeface="Calibri" panose="020F0502020204030204" pitchFamily="34" charset="0"/>
              </a:rPr>
              <a:t>Kompetenzen sind „die bei Individuen verfügbaren oder durch sie </a:t>
            </a:r>
            <a:r>
              <a:rPr lang="de-DE" sz="2000" b="1" dirty="0">
                <a:solidFill>
                  <a:srgbClr val="0D2C5A"/>
                </a:solidFill>
                <a:latin typeface="Calibri" panose="020F0502020204030204" pitchFamily="34" charset="0"/>
              </a:rPr>
              <a:t>erlernbaren</a:t>
            </a:r>
            <a:r>
              <a:rPr lang="de-DE" sz="2000" dirty="0">
                <a:solidFill>
                  <a:srgbClr val="0D2C5A"/>
                </a:solidFill>
                <a:latin typeface="Calibri" panose="020F0502020204030204" pitchFamily="34" charset="0"/>
              </a:rPr>
              <a:t> kognitiven Fähigkeiten und Fertigkeiten, um bestimmte Probleme zu lösen, sowie die damit verbundenen motivationalen, volitionalen (d. h. absichts- und willensbezogenen) und sozialen Bereitschaften und Fähigkeiten, um die Problemlösungen in variablen Situationen erfolgreich und verantwortungsvoll nutzen zu können.“</a:t>
            </a:r>
          </a:p>
          <a:p>
            <a:pPr algn="just">
              <a:defRPr/>
            </a:pPr>
            <a:endParaRPr lang="de-DE" sz="2000" dirty="0">
              <a:latin typeface="Calibri" panose="020F0502020204030204" pitchFamily="34" charset="0"/>
            </a:endParaRPr>
          </a:p>
          <a:p>
            <a:pPr algn="just">
              <a:defRPr/>
            </a:pPr>
            <a:r>
              <a:rPr lang="de-DE" sz="2400" b="1" dirty="0">
                <a:solidFill>
                  <a:srgbClr val="0D2C5A"/>
                </a:solidFill>
                <a:latin typeface="Calibri" panose="020F0502020204030204" pitchFamily="34" charset="0"/>
              </a:rPr>
              <a:t>Kompetenz</a:t>
            </a:r>
            <a:r>
              <a:rPr lang="de-DE" sz="2400" dirty="0">
                <a:solidFill>
                  <a:srgbClr val="0D2C5A"/>
                </a:solidFill>
                <a:latin typeface="Calibri" panose="020F0502020204030204" pitchFamily="34" charset="0"/>
              </a:rPr>
              <a:t> ermöglicht </a:t>
            </a:r>
            <a:r>
              <a:rPr lang="de-DE" sz="2400" b="1" dirty="0">
                <a:solidFill>
                  <a:srgbClr val="0D2C5A"/>
                </a:solidFill>
                <a:latin typeface="Calibri" panose="020F0502020204030204" pitchFamily="34" charset="0"/>
              </a:rPr>
              <a:t>Performanz</a:t>
            </a:r>
          </a:p>
        </p:txBody>
      </p:sp>
      <p:sp>
        <p:nvSpPr>
          <p:cNvPr id="8" name="Titel 1">
            <a:extLst>
              <a:ext uri="{FF2B5EF4-FFF2-40B4-BE49-F238E27FC236}">
                <a16:creationId xmlns:a16="http://schemas.microsoft.com/office/drawing/2014/main" id="{DFDFB0DC-CB23-4B75-820B-794EF6C6892B}"/>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pic>
        <p:nvPicPr>
          <p:cNvPr id="9" name="Grafik 8">
            <a:extLst>
              <a:ext uri="{FF2B5EF4-FFF2-40B4-BE49-F238E27FC236}">
                <a16:creationId xmlns:a16="http://schemas.microsoft.com/office/drawing/2014/main" id="{59807A62-7F08-4A1F-9BBB-804960509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2194124"/>
            <a:ext cx="2669191"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a:extLst>
              <a:ext uri="{FF2B5EF4-FFF2-40B4-BE49-F238E27FC236}">
                <a16:creationId xmlns:a16="http://schemas.microsoft.com/office/drawing/2014/main" id="{4280CBD6-AD0D-4AC2-8479-EABE177BAFCF}"/>
              </a:ext>
            </a:extLst>
          </p:cNvPr>
          <p:cNvSpPr txBox="1"/>
          <p:nvPr/>
        </p:nvSpPr>
        <p:spPr>
          <a:xfrm>
            <a:off x="6136754" y="5528265"/>
            <a:ext cx="2971750" cy="276999"/>
          </a:xfrm>
          <a:prstGeom prst="rect">
            <a:avLst/>
          </a:prstGeom>
          <a:noFill/>
        </p:spPr>
        <p:txBody>
          <a:bodyPr wrap="square" rtlCol="0">
            <a:spAutoFit/>
          </a:bodyPr>
          <a:lstStyle/>
          <a:p>
            <a:r>
              <a:rPr lang="de-DE" sz="1200" i="1" dirty="0">
                <a:solidFill>
                  <a:srgbClr val="0D2C5A"/>
                </a:solidFill>
              </a:rPr>
              <a:t>Bildquelle: pinterest.de</a:t>
            </a:r>
          </a:p>
        </p:txBody>
      </p:sp>
    </p:spTree>
    <p:extLst>
      <p:ext uri="{BB962C8B-B14F-4D97-AF65-F5344CB8AC3E}">
        <p14:creationId xmlns:p14="http://schemas.microsoft.com/office/powerpoint/2010/main" val="680062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FDE127-C7D2-403D-B92F-B6EF8ECB245F}"/>
              </a:ext>
            </a:extLst>
          </p:cNvPr>
          <p:cNvSpPr>
            <a:spLocks noGrp="1"/>
          </p:cNvSpPr>
          <p:nvPr>
            <p:ph idx="1"/>
          </p:nvPr>
        </p:nvSpPr>
        <p:spPr>
          <a:xfrm>
            <a:off x="395536" y="1781007"/>
            <a:ext cx="8352928" cy="4404146"/>
          </a:xfrm>
        </p:spPr>
        <p:txBody>
          <a:bodyPr>
            <a:normAutofit/>
          </a:bodyPr>
          <a:lstStyle/>
          <a:p>
            <a:pPr>
              <a:defRPr/>
            </a:pPr>
            <a:r>
              <a:rPr lang="de-DE" sz="2200" b="1" dirty="0">
                <a:solidFill>
                  <a:srgbClr val="0D2C5A"/>
                </a:solidFill>
                <a:latin typeface="Calibri" panose="020F0502020204030204" pitchFamily="34" charset="0"/>
              </a:rPr>
              <a:t>Was sind Kompetenzen?</a:t>
            </a:r>
          </a:p>
          <a:p>
            <a:pPr>
              <a:defRPr/>
            </a:pPr>
            <a:endParaRPr lang="de-DE" sz="2200" dirty="0">
              <a:solidFill>
                <a:srgbClr val="0D2C5A"/>
              </a:solidFill>
              <a:latin typeface="Calibri" panose="020F0502020204030204" pitchFamily="34" charset="0"/>
            </a:endParaRPr>
          </a:p>
          <a:p>
            <a:pPr>
              <a:defRPr/>
            </a:pPr>
            <a:r>
              <a:rPr lang="de-DE" sz="2200" b="1" i="1" dirty="0">
                <a:solidFill>
                  <a:srgbClr val="0D2C5A"/>
                </a:solidFill>
                <a:latin typeface="Calibri" panose="020F0502020204030204" pitchFamily="34" charset="0"/>
              </a:rPr>
              <a:t>Kompetenzen</a:t>
            </a:r>
            <a:r>
              <a:rPr lang="de-DE" sz="2200" b="1" dirty="0">
                <a:solidFill>
                  <a:srgbClr val="0D2C5A"/>
                </a:solidFill>
                <a:latin typeface="Calibri" panose="020F0502020204030204" pitchFamily="34" charset="0"/>
              </a:rPr>
              <a:t>:</a:t>
            </a:r>
            <a:r>
              <a:rPr lang="de-DE" sz="2200" dirty="0">
                <a:solidFill>
                  <a:srgbClr val="0D2C5A"/>
                </a:solidFill>
                <a:latin typeface="Calibri" panose="020F0502020204030204" pitchFamily="34" charset="0"/>
              </a:rPr>
              <a:t> </a:t>
            </a:r>
          </a:p>
          <a:p>
            <a:pPr indent="0">
              <a:defRPr/>
            </a:pPr>
            <a:r>
              <a:rPr lang="de-DE" sz="2200" dirty="0">
                <a:solidFill>
                  <a:srgbClr val="0D2C5A"/>
                </a:solidFill>
                <a:latin typeface="Calibri" panose="020F0502020204030204" pitchFamily="34" charset="0"/>
              </a:rPr>
              <a:t>Leistungsdispositionen zur Bewältigung </a:t>
            </a:r>
            <a:r>
              <a:rPr lang="de-DE" sz="2200" b="1" dirty="0">
                <a:solidFill>
                  <a:srgbClr val="0D2C5A"/>
                </a:solidFill>
                <a:latin typeface="Calibri" panose="020F0502020204030204" pitchFamily="34" charset="0"/>
              </a:rPr>
              <a:t>größerer Anforderungsklassen</a:t>
            </a:r>
            <a:r>
              <a:rPr lang="de-DE" sz="2200" dirty="0">
                <a:solidFill>
                  <a:srgbClr val="0D2C5A"/>
                </a:solidFill>
                <a:latin typeface="Calibri" panose="020F0502020204030204" pitchFamily="34" charset="0"/>
              </a:rPr>
              <a:t>, die ihren Niederschlag in </a:t>
            </a:r>
            <a:r>
              <a:rPr lang="de-DE" sz="2200" b="1" dirty="0">
                <a:solidFill>
                  <a:srgbClr val="0D2C5A"/>
                </a:solidFill>
                <a:latin typeface="Calibri" panose="020F0502020204030204" pitchFamily="34" charset="0"/>
              </a:rPr>
              <a:t>Handlungsfähigkeit</a:t>
            </a:r>
            <a:r>
              <a:rPr lang="de-DE" sz="2200" dirty="0">
                <a:solidFill>
                  <a:srgbClr val="0D2C5A"/>
                </a:solidFill>
                <a:latin typeface="Calibri" panose="020F0502020204030204" pitchFamily="34" charset="0"/>
              </a:rPr>
              <a:t> finden (Vollzug von komplexen Lernhandlungen vs. Faktenwissen reproduzieren)</a:t>
            </a:r>
          </a:p>
          <a:p>
            <a:pPr>
              <a:defRPr/>
            </a:pPr>
            <a:endParaRPr lang="de-DE" sz="2200" dirty="0">
              <a:solidFill>
                <a:srgbClr val="0D2C5A"/>
              </a:solidFill>
              <a:latin typeface="Calibri" panose="020F0502020204030204" pitchFamily="34" charset="0"/>
            </a:endParaRPr>
          </a:p>
          <a:p>
            <a:pPr>
              <a:defRPr/>
            </a:pPr>
            <a:r>
              <a:rPr lang="de-DE" sz="2200" dirty="0">
                <a:solidFill>
                  <a:srgbClr val="0D2C5A"/>
                </a:solidFill>
                <a:latin typeface="Calibri" panose="020F0502020204030204" pitchFamily="34" charset="0"/>
              </a:rPr>
              <a:t>Sind </a:t>
            </a:r>
            <a:r>
              <a:rPr lang="de-DE" sz="2200" b="1" dirty="0">
                <a:solidFill>
                  <a:srgbClr val="0D2C5A"/>
                </a:solidFill>
                <a:latin typeface="Calibri" panose="020F0502020204030204" pitchFamily="34" charset="0"/>
              </a:rPr>
              <a:t>NICHT NUR </a:t>
            </a:r>
            <a:r>
              <a:rPr lang="de-DE" sz="2200" dirty="0">
                <a:solidFill>
                  <a:srgbClr val="0D2C5A"/>
                </a:solidFill>
                <a:latin typeface="Calibri" panose="020F0502020204030204" pitchFamily="34" charset="0"/>
              </a:rPr>
              <a:t>kognitive Leistungsdispositionen!</a:t>
            </a:r>
          </a:p>
          <a:p>
            <a:endParaRPr lang="de-DE" sz="2200" dirty="0"/>
          </a:p>
        </p:txBody>
      </p:sp>
      <p:sp>
        <p:nvSpPr>
          <p:cNvPr id="4" name="Foliennummernplatzhalter 3">
            <a:extLst>
              <a:ext uri="{FF2B5EF4-FFF2-40B4-BE49-F238E27FC236}">
                <a16:creationId xmlns:a16="http://schemas.microsoft.com/office/drawing/2014/main" id="{BBDC77F1-9C90-4484-8A30-3670B1F7AD4C}"/>
              </a:ext>
            </a:extLst>
          </p:cNvPr>
          <p:cNvSpPr>
            <a:spLocks noGrp="1"/>
          </p:cNvSpPr>
          <p:nvPr>
            <p:ph type="sldNum" sz="quarter" idx="4"/>
          </p:nvPr>
        </p:nvSpPr>
        <p:spPr/>
        <p:txBody>
          <a:bodyPr/>
          <a:lstStyle/>
          <a:p>
            <a:fld id="{80820C91-F7CE-483F-AA17-44F7CB82C640}" type="slidenum">
              <a:rPr lang="de-DE" smtClean="0"/>
              <a:pPr/>
              <a:t>64</a:t>
            </a:fld>
            <a:endParaRPr lang="de-DE" dirty="0"/>
          </a:p>
        </p:txBody>
      </p:sp>
      <p:sp>
        <p:nvSpPr>
          <p:cNvPr id="5" name="Fußzeilenplatzhalter 4">
            <a:extLst>
              <a:ext uri="{FF2B5EF4-FFF2-40B4-BE49-F238E27FC236}">
                <a16:creationId xmlns:a16="http://schemas.microsoft.com/office/drawing/2014/main" id="{25AE248A-2D19-454E-B8C2-D4B7E0B1A22C}"/>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2CA45A69-F197-470D-9B57-BF477300DC7F}"/>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spTree>
    <p:extLst>
      <p:ext uri="{BB962C8B-B14F-4D97-AF65-F5344CB8AC3E}">
        <p14:creationId xmlns:p14="http://schemas.microsoft.com/office/powerpoint/2010/main" val="1081685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BF5419-63AF-46E1-88D7-9BEA08275EC8}"/>
              </a:ext>
            </a:extLst>
          </p:cNvPr>
          <p:cNvSpPr>
            <a:spLocks noGrp="1"/>
          </p:cNvSpPr>
          <p:nvPr>
            <p:ph idx="1"/>
          </p:nvPr>
        </p:nvSpPr>
        <p:spPr>
          <a:xfrm>
            <a:off x="539552" y="2060847"/>
            <a:ext cx="8352928" cy="4116115"/>
          </a:xfrm>
        </p:spPr>
        <p:txBody>
          <a:bodyPr/>
          <a:lstStyle/>
          <a:p>
            <a:pPr>
              <a:defRPr/>
            </a:pPr>
            <a:r>
              <a:rPr lang="de-DE" sz="2400" dirty="0">
                <a:solidFill>
                  <a:srgbClr val="0D2C5A"/>
                </a:solidFill>
                <a:latin typeface="Calibri" panose="020F0502020204030204" pitchFamily="34" charset="0"/>
              </a:rPr>
              <a:t>Was sind Kompetenzen?</a:t>
            </a:r>
          </a:p>
          <a:p>
            <a:pPr>
              <a:defRPr/>
            </a:pPr>
            <a:endParaRPr lang="de-DE" sz="2400" dirty="0">
              <a:solidFill>
                <a:srgbClr val="0D2C5A"/>
              </a:solidFill>
              <a:latin typeface="Calibri" panose="020F0502020204030204" pitchFamily="34" charset="0"/>
            </a:endParaRPr>
          </a:p>
          <a:p>
            <a:pPr>
              <a:defRPr/>
            </a:pPr>
            <a:r>
              <a:rPr lang="de-DE" sz="2400" i="1" dirty="0">
                <a:solidFill>
                  <a:srgbClr val="0D2C5A"/>
                </a:solidFill>
                <a:latin typeface="Calibri" panose="020F0502020204030204" pitchFamily="34" charset="0"/>
              </a:rPr>
              <a:t>Kompetenzen</a:t>
            </a:r>
            <a:r>
              <a:rPr lang="de-DE" sz="2400" dirty="0">
                <a:solidFill>
                  <a:srgbClr val="0D2C5A"/>
                </a:solidFill>
                <a:latin typeface="Calibri" panose="020F0502020204030204" pitchFamily="34" charset="0"/>
              </a:rPr>
              <a:t> sind weder nur </a:t>
            </a:r>
            <a:r>
              <a:rPr lang="de-DE" sz="2400" i="1" dirty="0">
                <a:solidFill>
                  <a:srgbClr val="0D2C5A"/>
                </a:solidFill>
                <a:latin typeface="Calibri" panose="020F0502020204030204" pitchFamily="34" charset="0"/>
              </a:rPr>
              <a:t>WISSEN</a:t>
            </a:r>
            <a:r>
              <a:rPr lang="de-DE" sz="2400" dirty="0">
                <a:solidFill>
                  <a:srgbClr val="0D2C5A"/>
                </a:solidFill>
                <a:latin typeface="Calibri" panose="020F0502020204030204" pitchFamily="34" charset="0"/>
              </a:rPr>
              <a:t> (deklarativ oder prozedural)</a:t>
            </a:r>
          </a:p>
          <a:p>
            <a:pPr>
              <a:defRPr/>
            </a:pPr>
            <a:r>
              <a:rPr lang="de-DE" sz="2400" dirty="0">
                <a:solidFill>
                  <a:srgbClr val="0D2C5A"/>
                </a:solidFill>
                <a:latin typeface="Calibri" panose="020F0502020204030204" pitchFamily="34" charset="0"/>
              </a:rPr>
              <a:t>noch nur </a:t>
            </a:r>
            <a:r>
              <a:rPr lang="de-DE" sz="2400" i="1" dirty="0">
                <a:solidFill>
                  <a:srgbClr val="0D2C5A"/>
                </a:solidFill>
                <a:latin typeface="Calibri" panose="020F0502020204030204" pitchFamily="34" charset="0"/>
              </a:rPr>
              <a:t>KÖNNEN</a:t>
            </a:r>
            <a:r>
              <a:rPr lang="de-DE" sz="2400" dirty="0">
                <a:solidFill>
                  <a:srgbClr val="0D2C5A"/>
                </a:solidFill>
                <a:latin typeface="Calibri" panose="020F0502020204030204" pitchFamily="34" charset="0"/>
              </a:rPr>
              <a:t> (Skills).</a:t>
            </a:r>
          </a:p>
          <a:p>
            <a:pPr>
              <a:defRPr/>
            </a:pPr>
            <a:endParaRPr lang="de-DE" sz="2400" dirty="0">
              <a:solidFill>
                <a:srgbClr val="0D2C5A"/>
              </a:solidFill>
              <a:latin typeface="Calibri" panose="020F0502020204030204" pitchFamily="34" charset="0"/>
            </a:endParaRPr>
          </a:p>
          <a:p>
            <a:pPr>
              <a:defRPr/>
            </a:pPr>
            <a:r>
              <a:rPr lang="de-DE" sz="2400" b="1" dirty="0">
                <a:solidFill>
                  <a:srgbClr val="0D2C5A"/>
                </a:solidFill>
                <a:latin typeface="Calibri" panose="020F0502020204030204" pitchFamily="34" charset="0"/>
              </a:rPr>
              <a:t>Kompetenzen</a:t>
            </a:r>
            <a:r>
              <a:rPr lang="de-DE" sz="2400" dirty="0">
                <a:solidFill>
                  <a:srgbClr val="0D2C5A"/>
                </a:solidFill>
                <a:latin typeface="Calibri" panose="020F0502020204030204" pitchFamily="34" charset="0"/>
              </a:rPr>
              <a:t> ermöglichen erfolgreiches selbstreguliertes</a:t>
            </a:r>
          </a:p>
          <a:p>
            <a:pPr>
              <a:defRPr/>
            </a:pPr>
            <a:r>
              <a:rPr lang="de-DE" sz="2400" dirty="0">
                <a:solidFill>
                  <a:srgbClr val="0D2C5A"/>
                </a:solidFill>
                <a:latin typeface="Calibri" panose="020F0502020204030204" pitchFamily="34" charset="0"/>
              </a:rPr>
              <a:t>Handeln in ganzen Klassen von Anforderungen</a:t>
            </a:r>
            <a:r>
              <a:rPr lang="de-DE" dirty="0">
                <a:latin typeface="Calibri" panose="020F0502020204030204" pitchFamily="34" charset="0"/>
              </a:rPr>
              <a:t>! </a:t>
            </a:r>
          </a:p>
          <a:p>
            <a:endParaRPr lang="de-DE" dirty="0"/>
          </a:p>
        </p:txBody>
      </p:sp>
      <p:sp>
        <p:nvSpPr>
          <p:cNvPr id="4" name="Foliennummernplatzhalter 3">
            <a:extLst>
              <a:ext uri="{FF2B5EF4-FFF2-40B4-BE49-F238E27FC236}">
                <a16:creationId xmlns:a16="http://schemas.microsoft.com/office/drawing/2014/main" id="{E4ECCD8D-A2B4-4F35-8669-463F3134008B}"/>
              </a:ext>
            </a:extLst>
          </p:cNvPr>
          <p:cNvSpPr>
            <a:spLocks noGrp="1"/>
          </p:cNvSpPr>
          <p:nvPr>
            <p:ph type="sldNum" sz="quarter" idx="4"/>
          </p:nvPr>
        </p:nvSpPr>
        <p:spPr/>
        <p:txBody>
          <a:bodyPr/>
          <a:lstStyle/>
          <a:p>
            <a:fld id="{80820C91-F7CE-483F-AA17-44F7CB82C640}" type="slidenum">
              <a:rPr lang="de-DE" smtClean="0"/>
              <a:pPr/>
              <a:t>65</a:t>
            </a:fld>
            <a:endParaRPr lang="de-DE" dirty="0"/>
          </a:p>
        </p:txBody>
      </p:sp>
      <p:sp>
        <p:nvSpPr>
          <p:cNvPr id="5" name="Fußzeilenplatzhalter 4">
            <a:extLst>
              <a:ext uri="{FF2B5EF4-FFF2-40B4-BE49-F238E27FC236}">
                <a16:creationId xmlns:a16="http://schemas.microsoft.com/office/drawing/2014/main" id="{BE870526-11CB-4564-914C-A35DF2CDBE13}"/>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9" name="Titel 1">
            <a:extLst>
              <a:ext uri="{FF2B5EF4-FFF2-40B4-BE49-F238E27FC236}">
                <a16:creationId xmlns:a16="http://schemas.microsoft.com/office/drawing/2014/main" id="{7CF3D94E-5800-4683-895C-54CFFC7BD302}"/>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spTree>
    <p:extLst>
      <p:ext uri="{BB962C8B-B14F-4D97-AF65-F5344CB8AC3E}">
        <p14:creationId xmlns:p14="http://schemas.microsoft.com/office/powerpoint/2010/main" val="3947405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01E1E81-285C-4523-AF2A-1C5883A2C18D}"/>
              </a:ext>
            </a:extLst>
          </p:cNvPr>
          <p:cNvSpPr>
            <a:spLocks noGrp="1"/>
          </p:cNvSpPr>
          <p:nvPr>
            <p:ph type="sldNum" sz="quarter" idx="4"/>
          </p:nvPr>
        </p:nvSpPr>
        <p:spPr/>
        <p:txBody>
          <a:bodyPr/>
          <a:lstStyle/>
          <a:p>
            <a:fld id="{80820C91-F7CE-483F-AA17-44F7CB82C640}" type="slidenum">
              <a:rPr lang="de-DE" smtClean="0"/>
              <a:pPr/>
              <a:t>66</a:t>
            </a:fld>
            <a:endParaRPr lang="de-DE" dirty="0"/>
          </a:p>
        </p:txBody>
      </p:sp>
      <p:sp>
        <p:nvSpPr>
          <p:cNvPr id="5" name="Fußzeilenplatzhalter 4">
            <a:extLst>
              <a:ext uri="{FF2B5EF4-FFF2-40B4-BE49-F238E27FC236}">
                <a16:creationId xmlns:a16="http://schemas.microsoft.com/office/drawing/2014/main" id="{EEA98A77-EA1F-4BC4-A5AA-2F402E9FBD3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Inhaltsplatzhalter 2">
            <a:extLst>
              <a:ext uri="{FF2B5EF4-FFF2-40B4-BE49-F238E27FC236}">
                <a16:creationId xmlns:a16="http://schemas.microsoft.com/office/drawing/2014/main" id="{C8DCD640-78D6-46CC-9531-1642B9BCEB16}"/>
              </a:ext>
            </a:extLst>
          </p:cNvPr>
          <p:cNvSpPr txBox="1">
            <a:spLocks/>
          </p:cNvSpPr>
          <p:nvPr/>
        </p:nvSpPr>
        <p:spPr bwMode="auto">
          <a:xfrm>
            <a:off x="755577" y="2030686"/>
            <a:ext cx="748883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0"/>
              </a:spcAft>
              <a:buClrTx/>
              <a:buSzTx/>
              <a:defRPr/>
            </a:pPr>
            <a:r>
              <a:rPr lang="de-DE" b="0" kern="1200" dirty="0">
                <a:latin typeface="Calibri" panose="020F0502020204030204" pitchFamily="34" charset="0"/>
              </a:rPr>
              <a:t>Warum Kompetenzorientierung?</a:t>
            </a:r>
          </a:p>
          <a:p>
            <a:pPr eaLnBrk="1" fontAlgn="auto" hangingPunct="1">
              <a:spcAft>
                <a:spcPts val="0"/>
              </a:spcAft>
              <a:buClrTx/>
              <a:buSzTx/>
              <a:defRPr/>
            </a:pPr>
            <a:endParaRPr lang="de-DE" b="0" kern="1200" dirty="0">
              <a:latin typeface="Calibri" panose="020F0502020204030204" pitchFamily="34" charset="0"/>
            </a:endParaRPr>
          </a:p>
          <a:p>
            <a:pPr eaLnBrk="1" fontAlgn="auto" hangingPunct="1">
              <a:spcAft>
                <a:spcPts val="0"/>
              </a:spcAft>
              <a:buClrTx/>
              <a:buSzTx/>
              <a:defRPr/>
            </a:pPr>
            <a:r>
              <a:rPr lang="de-DE" b="0" u="sng" kern="1200" dirty="0">
                <a:latin typeface="Calibri" panose="020F0502020204030204" pitchFamily="34" charset="0"/>
              </a:rPr>
              <a:t>Bund-Länder-Kommission (1997)</a:t>
            </a:r>
            <a:r>
              <a:rPr lang="de-DE" b="0" kern="1200" dirty="0">
                <a:latin typeface="Calibri" panose="020F0502020204030204" pitchFamily="34" charset="0"/>
              </a:rPr>
              <a:t>:</a:t>
            </a:r>
          </a:p>
          <a:p>
            <a:pPr marL="0" lvl="1" algn="just" eaLnBrk="1" fontAlgn="auto" hangingPunct="1">
              <a:spcAft>
                <a:spcPts val="0"/>
              </a:spcAft>
              <a:buClrTx/>
              <a:buSzTx/>
              <a:defRPr/>
            </a:pPr>
            <a:r>
              <a:rPr lang="de-DE" b="0" kern="1200" dirty="0">
                <a:latin typeface="Calibri" panose="020F0502020204030204" pitchFamily="34" charset="0"/>
              </a:rPr>
              <a:t>„Allgemeinbildung oder Grundbildung hat heute die Aufgabe, jene </a:t>
            </a:r>
            <a:r>
              <a:rPr lang="de-DE" kern="1200" dirty="0">
                <a:latin typeface="Calibri" panose="020F0502020204030204" pitchFamily="34" charset="0"/>
              </a:rPr>
              <a:t>Basisqualifikationen</a:t>
            </a:r>
            <a:r>
              <a:rPr lang="de-DE" b="0" kern="1200" dirty="0">
                <a:latin typeface="Calibri" panose="020F0502020204030204" pitchFamily="34" charset="0"/>
              </a:rPr>
              <a:t> zu vermitteln, die für eine verständige und reflektierbare Teilhabe am gesellschaftlichen und öffentlichen Leben angesichts von Normdissens und vielfältigen Traditionen und Kulturen unentbehrlich sind und das </a:t>
            </a:r>
            <a:r>
              <a:rPr lang="de-DE" kern="1200" dirty="0">
                <a:latin typeface="Calibri" panose="020F0502020204030204" pitchFamily="34" charset="0"/>
              </a:rPr>
              <a:t>Wissensfundament</a:t>
            </a:r>
            <a:r>
              <a:rPr lang="de-DE" b="0" kern="1200" dirty="0">
                <a:latin typeface="Calibri" panose="020F0502020204030204" pitchFamily="34" charset="0"/>
              </a:rPr>
              <a:t> zu legen, von dem </a:t>
            </a:r>
            <a:r>
              <a:rPr lang="de-DE" kern="1200" dirty="0">
                <a:latin typeface="Calibri" panose="020F0502020204030204" pitchFamily="34" charset="0"/>
              </a:rPr>
              <a:t>Weiterlernen</a:t>
            </a:r>
            <a:r>
              <a:rPr lang="de-DE" b="0" kern="1200" dirty="0">
                <a:latin typeface="Calibri" panose="020F0502020204030204" pitchFamily="34" charset="0"/>
              </a:rPr>
              <a:t> mit einiger Aussicht auf Erfolg ausgehen kann.“</a:t>
            </a:r>
          </a:p>
        </p:txBody>
      </p:sp>
      <p:sp>
        <p:nvSpPr>
          <p:cNvPr id="8" name="Titel 1">
            <a:extLst>
              <a:ext uri="{FF2B5EF4-FFF2-40B4-BE49-F238E27FC236}">
                <a16:creationId xmlns:a16="http://schemas.microsoft.com/office/drawing/2014/main" id="{56BBDADA-1B70-4BFE-BA5C-899D8B7B8F13}"/>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spTree>
    <p:extLst>
      <p:ext uri="{BB962C8B-B14F-4D97-AF65-F5344CB8AC3E}">
        <p14:creationId xmlns:p14="http://schemas.microsoft.com/office/powerpoint/2010/main" val="1143494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90474-FD0C-4C71-A5DD-2A66B6B1D078}"/>
              </a:ext>
            </a:extLst>
          </p:cNvPr>
          <p:cNvSpPr>
            <a:spLocks noGrp="1"/>
          </p:cNvSpPr>
          <p:nvPr>
            <p:ph type="title"/>
          </p:nvPr>
        </p:nvSpPr>
        <p:spPr>
          <a:xfrm>
            <a:off x="323528" y="1661032"/>
            <a:ext cx="7886700" cy="576064"/>
          </a:xfrm>
        </p:spPr>
        <p:txBody>
          <a:bodyPr/>
          <a:lstStyle/>
          <a:p>
            <a:r>
              <a:rPr lang="de-DE" dirty="0">
                <a:solidFill>
                  <a:srgbClr val="0D2C5A"/>
                </a:solidFill>
                <a:latin typeface="Calibri" panose="020F0502020204030204" pitchFamily="34" charset="0"/>
              </a:rPr>
              <a:t>Die Orientierung an Kompetenzen bewirkt, dass …</a:t>
            </a:r>
            <a:endParaRPr lang="de-DE" dirty="0">
              <a:solidFill>
                <a:srgbClr val="0D2C5A"/>
              </a:solidFill>
            </a:endParaRPr>
          </a:p>
        </p:txBody>
      </p:sp>
      <p:sp>
        <p:nvSpPr>
          <p:cNvPr id="4" name="Foliennummernplatzhalter 3">
            <a:extLst>
              <a:ext uri="{FF2B5EF4-FFF2-40B4-BE49-F238E27FC236}">
                <a16:creationId xmlns:a16="http://schemas.microsoft.com/office/drawing/2014/main" id="{3C046171-472B-4D05-837C-D47890A23308}"/>
              </a:ext>
            </a:extLst>
          </p:cNvPr>
          <p:cNvSpPr>
            <a:spLocks noGrp="1"/>
          </p:cNvSpPr>
          <p:nvPr>
            <p:ph type="sldNum" sz="quarter" idx="4"/>
          </p:nvPr>
        </p:nvSpPr>
        <p:spPr/>
        <p:txBody>
          <a:bodyPr/>
          <a:lstStyle/>
          <a:p>
            <a:fld id="{80820C91-F7CE-483F-AA17-44F7CB82C640}" type="slidenum">
              <a:rPr lang="de-DE" smtClean="0"/>
              <a:pPr/>
              <a:t>67</a:t>
            </a:fld>
            <a:endParaRPr lang="de-DE" dirty="0"/>
          </a:p>
        </p:txBody>
      </p:sp>
      <p:sp>
        <p:nvSpPr>
          <p:cNvPr id="5" name="Fußzeilenplatzhalter 4">
            <a:extLst>
              <a:ext uri="{FF2B5EF4-FFF2-40B4-BE49-F238E27FC236}">
                <a16:creationId xmlns:a16="http://schemas.microsoft.com/office/drawing/2014/main" id="{3B3956EA-22B0-4358-8D87-03071D5DE83B}"/>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Inhaltsplatzhalter 2">
            <a:extLst>
              <a:ext uri="{FF2B5EF4-FFF2-40B4-BE49-F238E27FC236}">
                <a16:creationId xmlns:a16="http://schemas.microsoft.com/office/drawing/2014/main" id="{FD046C4C-A6D7-4531-9B84-13D91B0FC93E}"/>
              </a:ext>
            </a:extLst>
          </p:cNvPr>
          <p:cNvSpPr txBox="1">
            <a:spLocks/>
          </p:cNvSpPr>
          <p:nvPr/>
        </p:nvSpPr>
        <p:spPr bwMode="auto">
          <a:xfrm>
            <a:off x="683568" y="2420888"/>
            <a:ext cx="82296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0"/>
              </a:spcAft>
              <a:buClrTx/>
              <a:buSzTx/>
              <a:buFont typeface="Arial" panose="020B0604020202020204" pitchFamily="34" charset="0"/>
              <a:buChar char="•"/>
              <a:defRPr/>
            </a:pPr>
            <a:r>
              <a:rPr lang="de-DE" b="0" kern="1200" dirty="0">
                <a:latin typeface="Calibri" panose="020F0502020204030204" pitchFamily="34" charset="0"/>
              </a:rPr>
              <a:t>der Blick auf die </a:t>
            </a:r>
            <a:r>
              <a:rPr lang="de-DE" kern="1200" dirty="0">
                <a:latin typeface="Calibri" panose="020F0502020204030204" pitchFamily="34" charset="0"/>
              </a:rPr>
              <a:t>Lernergebnisse (Outcome)</a:t>
            </a:r>
            <a:r>
              <a:rPr lang="de-DE" b="0" kern="1200" dirty="0">
                <a:latin typeface="Calibri" panose="020F0502020204030204" pitchFamily="34" charset="0"/>
              </a:rPr>
              <a:t> von Lernenden gelenkt,</a:t>
            </a:r>
          </a:p>
          <a:p>
            <a:pPr marL="342900" indent="-342900" eaLnBrk="1" fontAlgn="auto" hangingPunct="1">
              <a:spcAft>
                <a:spcPts val="0"/>
              </a:spcAft>
              <a:buClrTx/>
              <a:buSzTx/>
              <a:buFont typeface="Arial" panose="020B0604020202020204" pitchFamily="34" charset="0"/>
              <a:buChar char="•"/>
              <a:defRPr/>
            </a:pPr>
            <a:r>
              <a:rPr lang="de-DE" b="0" kern="1200" dirty="0">
                <a:latin typeface="Calibri" panose="020F0502020204030204" pitchFamily="34" charset="0"/>
              </a:rPr>
              <a:t>das Lernen auf die </a:t>
            </a:r>
            <a:r>
              <a:rPr lang="de-DE" kern="1200" dirty="0">
                <a:latin typeface="Calibri" panose="020F0502020204030204" pitchFamily="34" charset="0"/>
              </a:rPr>
              <a:t>Bewältigung von Anforderungen </a:t>
            </a:r>
            <a:r>
              <a:rPr lang="de-DE" b="0" kern="1200" dirty="0">
                <a:latin typeface="Calibri" panose="020F0502020204030204" pitchFamily="34" charset="0"/>
              </a:rPr>
              <a:t>und nicht nur auf den Aufbau von zunächst ungenutztem Wissen ausgerichtet und</a:t>
            </a:r>
          </a:p>
          <a:p>
            <a:pPr marL="342900" indent="-342900" eaLnBrk="1" fontAlgn="auto" hangingPunct="1">
              <a:spcAft>
                <a:spcPts val="0"/>
              </a:spcAft>
              <a:buClrTx/>
              <a:buSzTx/>
              <a:buFont typeface="Arial" panose="020B0604020202020204" pitchFamily="34" charset="0"/>
              <a:buChar char="•"/>
              <a:defRPr/>
            </a:pPr>
            <a:r>
              <a:rPr lang="de-DE" b="0" kern="1200" dirty="0">
                <a:latin typeface="Calibri" panose="020F0502020204030204" pitchFamily="34" charset="0"/>
              </a:rPr>
              <a:t>das Lernen als </a:t>
            </a:r>
            <a:r>
              <a:rPr lang="de-DE" kern="1200" dirty="0">
                <a:latin typeface="Calibri" panose="020F0502020204030204" pitchFamily="34" charset="0"/>
              </a:rPr>
              <a:t>kumulativer</a:t>
            </a:r>
            <a:r>
              <a:rPr lang="de-DE" b="0" kern="1200" dirty="0">
                <a:latin typeface="Calibri" panose="020F0502020204030204" pitchFamily="34" charset="0"/>
              </a:rPr>
              <a:t> Prozess organisiert wird </a:t>
            </a:r>
            <a:r>
              <a:rPr lang="de-DE" sz="1050" b="0" kern="1200" dirty="0">
                <a:latin typeface="Calibri" panose="020F0502020204030204" pitchFamily="34" charset="0"/>
              </a:rPr>
              <a:t>(KMK 2004, S. 16).</a:t>
            </a:r>
            <a:endParaRPr lang="de-DE" sz="1800" b="0" kern="1200" dirty="0">
              <a:latin typeface="Calibri" panose="020F0502020204030204" pitchFamily="34" charset="0"/>
            </a:endParaRPr>
          </a:p>
          <a:p>
            <a:pPr marL="342900" indent="-342900" eaLnBrk="1" fontAlgn="auto" hangingPunct="1">
              <a:spcAft>
                <a:spcPts val="0"/>
              </a:spcAft>
              <a:buClrTx/>
              <a:buSzTx/>
              <a:buFont typeface="Arial" panose="020B0604020202020204" pitchFamily="34" charset="0"/>
              <a:buChar char="•"/>
              <a:defRPr/>
            </a:pPr>
            <a:endParaRPr lang="de-DE" b="0" kern="1200" dirty="0">
              <a:latin typeface="Calibri" panose="020F0502020204030204" pitchFamily="34" charset="0"/>
            </a:endParaRPr>
          </a:p>
          <a:p>
            <a:pPr eaLnBrk="1" fontAlgn="auto" hangingPunct="1">
              <a:spcAft>
                <a:spcPts val="0"/>
              </a:spcAft>
              <a:buClrTx/>
              <a:buSzTx/>
              <a:defRPr/>
            </a:pPr>
            <a:r>
              <a:rPr lang="de-DE" b="0" kern="1200" dirty="0">
                <a:latin typeface="Calibri" panose="020F0502020204030204" pitchFamily="34" charset="0"/>
              </a:rPr>
              <a:t>Paradigmenwechsel von Input- zur Output-Orientierung</a:t>
            </a:r>
          </a:p>
        </p:txBody>
      </p:sp>
      <p:sp>
        <p:nvSpPr>
          <p:cNvPr id="8" name="Titel 1">
            <a:extLst>
              <a:ext uri="{FF2B5EF4-FFF2-40B4-BE49-F238E27FC236}">
                <a16:creationId xmlns:a16="http://schemas.microsoft.com/office/drawing/2014/main" id="{2F9705C2-B6B2-40A3-9A33-85574EFD720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spTree>
    <p:extLst>
      <p:ext uri="{BB962C8B-B14F-4D97-AF65-F5344CB8AC3E}">
        <p14:creationId xmlns:p14="http://schemas.microsoft.com/office/powerpoint/2010/main" val="920906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EB9A4-4644-4A54-9AB6-9D454E44A941}"/>
              </a:ext>
            </a:extLst>
          </p:cNvPr>
          <p:cNvSpPr>
            <a:spLocks noGrp="1"/>
          </p:cNvSpPr>
          <p:nvPr>
            <p:ph type="title"/>
          </p:nvPr>
        </p:nvSpPr>
        <p:spPr>
          <a:xfrm>
            <a:off x="395536" y="1772816"/>
            <a:ext cx="7886700" cy="576064"/>
          </a:xfrm>
        </p:spPr>
        <p:txBody>
          <a:bodyPr/>
          <a:lstStyle/>
          <a:p>
            <a:r>
              <a:rPr lang="de-DE" dirty="0">
                <a:solidFill>
                  <a:srgbClr val="0D2C5A"/>
                </a:solidFill>
                <a:latin typeface="Calibri" panose="020F0502020204030204" pitchFamily="34" charset="0"/>
              </a:rPr>
              <a:t>Die Orientierung an Kompetenzen bewirkt, dass …</a:t>
            </a:r>
            <a:endParaRPr lang="de-DE" dirty="0">
              <a:solidFill>
                <a:srgbClr val="0D2C5A"/>
              </a:solidFill>
            </a:endParaRPr>
          </a:p>
        </p:txBody>
      </p:sp>
      <p:pic>
        <p:nvPicPr>
          <p:cNvPr id="6" name="Inhaltsplatzhalter 3">
            <a:extLst>
              <a:ext uri="{FF2B5EF4-FFF2-40B4-BE49-F238E27FC236}">
                <a16:creationId xmlns:a16="http://schemas.microsoft.com/office/drawing/2014/main" id="{25D56906-9313-44FC-AB10-5912EEFBE5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15716" y="2492896"/>
            <a:ext cx="5112568" cy="3604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a:extLst>
              <a:ext uri="{FF2B5EF4-FFF2-40B4-BE49-F238E27FC236}">
                <a16:creationId xmlns:a16="http://schemas.microsoft.com/office/drawing/2014/main" id="{808079F6-4AB5-4C99-AFE3-B3FBC6B76361}"/>
              </a:ext>
            </a:extLst>
          </p:cNvPr>
          <p:cNvSpPr>
            <a:spLocks noGrp="1"/>
          </p:cNvSpPr>
          <p:nvPr>
            <p:ph type="sldNum" sz="quarter" idx="4"/>
          </p:nvPr>
        </p:nvSpPr>
        <p:spPr/>
        <p:txBody>
          <a:bodyPr/>
          <a:lstStyle/>
          <a:p>
            <a:fld id="{80820C91-F7CE-483F-AA17-44F7CB82C640}" type="slidenum">
              <a:rPr lang="de-DE" smtClean="0"/>
              <a:pPr/>
              <a:t>68</a:t>
            </a:fld>
            <a:endParaRPr lang="de-DE" dirty="0"/>
          </a:p>
        </p:txBody>
      </p:sp>
      <p:sp>
        <p:nvSpPr>
          <p:cNvPr id="5" name="Fußzeilenplatzhalter 4">
            <a:extLst>
              <a:ext uri="{FF2B5EF4-FFF2-40B4-BE49-F238E27FC236}">
                <a16:creationId xmlns:a16="http://schemas.microsoft.com/office/drawing/2014/main" id="{D601FD48-1155-47F1-AB1C-EC9C6D3CC30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itel 1">
            <a:extLst>
              <a:ext uri="{FF2B5EF4-FFF2-40B4-BE49-F238E27FC236}">
                <a16:creationId xmlns:a16="http://schemas.microsoft.com/office/drawing/2014/main" id="{28FB77D6-A7C6-4035-925D-1D2C70C2337B}"/>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spTree>
    <p:extLst>
      <p:ext uri="{BB962C8B-B14F-4D97-AF65-F5344CB8AC3E}">
        <p14:creationId xmlns:p14="http://schemas.microsoft.com/office/powerpoint/2010/main" val="2684314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0FDB51-E0EE-4CDB-8D3D-B88DD8EE74AE}"/>
              </a:ext>
            </a:extLst>
          </p:cNvPr>
          <p:cNvSpPr>
            <a:spLocks noGrp="1"/>
          </p:cNvSpPr>
          <p:nvPr>
            <p:ph type="sldNum" sz="quarter" idx="4"/>
          </p:nvPr>
        </p:nvSpPr>
        <p:spPr/>
        <p:txBody>
          <a:bodyPr/>
          <a:lstStyle/>
          <a:p>
            <a:fld id="{80820C91-F7CE-483F-AA17-44F7CB82C640}" type="slidenum">
              <a:rPr lang="de-DE" smtClean="0"/>
              <a:pPr/>
              <a:t>69</a:t>
            </a:fld>
            <a:endParaRPr lang="de-DE" dirty="0"/>
          </a:p>
        </p:txBody>
      </p:sp>
      <p:sp>
        <p:nvSpPr>
          <p:cNvPr id="5" name="Fußzeilenplatzhalter 4">
            <a:extLst>
              <a:ext uri="{FF2B5EF4-FFF2-40B4-BE49-F238E27FC236}">
                <a16:creationId xmlns:a16="http://schemas.microsoft.com/office/drawing/2014/main" id="{B8CC2702-32DC-4C5D-B0A0-292E41A052F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6" name="Tabelle 6">
            <a:extLst>
              <a:ext uri="{FF2B5EF4-FFF2-40B4-BE49-F238E27FC236}">
                <a16:creationId xmlns:a16="http://schemas.microsoft.com/office/drawing/2014/main" id="{A39CF29F-9DF0-4097-9645-45B3DFFDB4E1}"/>
              </a:ext>
            </a:extLst>
          </p:cNvPr>
          <p:cNvGraphicFramePr>
            <a:graphicFrameLocks noGrp="1"/>
          </p:cNvGraphicFramePr>
          <p:nvPr>
            <p:extLst>
              <p:ext uri="{D42A27DB-BD31-4B8C-83A1-F6EECF244321}">
                <p14:modId xmlns:p14="http://schemas.microsoft.com/office/powerpoint/2010/main" val="1732045941"/>
              </p:ext>
            </p:extLst>
          </p:nvPr>
        </p:nvGraphicFramePr>
        <p:xfrm>
          <a:off x="575556" y="2238988"/>
          <a:ext cx="7992888" cy="3632200"/>
        </p:xfrm>
        <a:graphic>
          <a:graphicData uri="http://schemas.openxmlformats.org/drawingml/2006/table">
            <a:tbl>
              <a:tblPr firstRow="1" bandRow="1">
                <a:tableStyleId>{F5AB1C69-6EDB-4FF4-983F-18BD219EF322}</a:tableStyleId>
              </a:tblPr>
              <a:tblGrid>
                <a:gridCol w="2664296">
                  <a:extLst>
                    <a:ext uri="{9D8B030D-6E8A-4147-A177-3AD203B41FA5}">
                      <a16:colId xmlns:a16="http://schemas.microsoft.com/office/drawing/2014/main" val="3314482881"/>
                    </a:ext>
                  </a:extLst>
                </a:gridCol>
                <a:gridCol w="2664296">
                  <a:extLst>
                    <a:ext uri="{9D8B030D-6E8A-4147-A177-3AD203B41FA5}">
                      <a16:colId xmlns:a16="http://schemas.microsoft.com/office/drawing/2014/main" val="2174361129"/>
                    </a:ext>
                  </a:extLst>
                </a:gridCol>
                <a:gridCol w="2664296">
                  <a:extLst>
                    <a:ext uri="{9D8B030D-6E8A-4147-A177-3AD203B41FA5}">
                      <a16:colId xmlns:a16="http://schemas.microsoft.com/office/drawing/2014/main" val="3656751808"/>
                    </a:ext>
                  </a:extLst>
                </a:gridCol>
              </a:tblGrid>
              <a:tr h="370840">
                <a:tc>
                  <a:txBody>
                    <a:bodyPr/>
                    <a:lstStyle/>
                    <a:p>
                      <a:r>
                        <a:rPr lang="de-DE" sz="1600" dirty="0"/>
                        <a:t>Kompetenzen…</a:t>
                      </a:r>
                    </a:p>
                  </a:txBody>
                  <a:tcPr/>
                </a:tc>
                <a:tc>
                  <a:txBody>
                    <a:bodyPr/>
                    <a:lstStyle/>
                    <a:p>
                      <a:r>
                        <a:rPr lang="de-DE" sz="1600" dirty="0"/>
                        <a:t>Ziele…</a:t>
                      </a:r>
                    </a:p>
                  </a:txBody>
                  <a:tcPr/>
                </a:tc>
                <a:tc>
                  <a:txBody>
                    <a:bodyPr/>
                    <a:lstStyle/>
                    <a:p>
                      <a:r>
                        <a:rPr lang="de-DE" sz="1600" dirty="0"/>
                        <a:t>Standards…</a:t>
                      </a:r>
                    </a:p>
                  </a:txBody>
                  <a:tcPr/>
                </a:tc>
                <a:extLst>
                  <a:ext uri="{0D108BD9-81ED-4DB2-BD59-A6C34878D82A}">
                    <a16:rowId xmlns:a16="http://schemas.microsoft.com/office/drawing/2014/main" val="2860460888"/>
                  </a:ext>
                </a:extLst>
              </a:tr>
              <a:tr h="370840">
                <a:tc>
                  <a:txBody>
                    <a:bodyPr/>
                    <a:lstStyle/>
                    <a:p>
                      <a:pPr algn="l"/>
                      <a:r>
                        <a:rPr lang="de-DE" sz="1600" dirty="0">
                          <a:solidFill>
                            <a:srgbClr val="0D2C5A"/>
                          </a:solidFill>
                        </a:rPr>
                        <a:t>ermöglichen die „erfolgreiche Bewältigung komplexer Anforderungen in spezifischen Situationen. Kompetentes Handeln schließt den Einsatz von Wissen, von kognitiven und praktischen Fähigkeiten genauso ein, wie Verhaltenskomponenten (Haltung, Gefühle, Werte und Motivation)“ (Meier 2013, S. 95)</a:t>
                      </a:r>
                    </a:p>
                  </a:txBody>
                  <a:tcPr/>
                </a:tc>
                <a:tc>
                  <a:txBody>
                    <a:bodyPr/>
                    <a:lstStyle/>
                    <a:p>
                      <a:r>
                        <a:rPr lang="de-DE" sz="1600" dirty="0">
                          <a:solidFill>
                            <a:srgbClr val="0D2C5A"/>
                          </a:solidFill>
                        </a:rPr>
                        <a:t>„beschreiben Zwischenschritte auf dem (langen) Weg der Kompetenzentwicklung.“</a:t>
                      </a:r>
                      <a:br>
                        <a:rPr lang="de-DE" sz="1600" dirty="0">
                          <a:solidFill>
                            <a:srgbClr val="0D2C5A"/>
                          </a:solidFill>
                        </a:rPr>
                      </a:br>
                      <a:r>
                        <a:rPr lang="de-DE" sz="1600" dirty="0">
                          <a:solidFill>
                            <a:srgbClr val="0D2C5A"/>
                          </a:solidFill>
                        </a:rPr>
                        <a:t>(Meier 2013, S. 95)</a:t>
                      </a:r>
                    </a:p>
                    <a:p>
                      <a:endParaRPr lang="de-DE" sz="1600" dirty="0">
                        <a:solidFill>
                          <a:srgbClr val="0D2C5A"/>
                        </a:solidFill>
                      </a:endParaRPr>
                    </a:p>
                    <a:p>
                      <a:r>
                        <a:rPr lang="de-DE" sz="1600" dirty="0">
                          <a:solidFill>
                            <a:srgbClr val="0D2C5A"/>
                          </a:solidFill>
                        </a:rPr>
                        <a:t>Sie geben den angestrebten Lernzuwachs in Bezug auf einen bestimmten Inhalt wieder. </a:t>
                      </a:r>
                    </a:p>
                  </a:txBody>
                  <a:tcPr/>
                </a:tc>
                <a:tc>
                  <a:txBody>
                    <a:bodyPr/>
                    <a:lstStyle/>
                    <a:p>
                      <a:r>
                        <a:rPr lang="de-DE" sz="1600" dirty="0">
                          <a:solidFill>
                            <a:srgbClr val="0D2C5A"/>
                          </a:solidFill>
                        </a:rPr>
                        <a:t>Formulieren die </a:t>
                      </a:r>
                      <a:r>
                        <a:rPr lang="de-DE" sz="1600" b="1" dirty="0">
                          <a:solidFill>
                            <a:srgbClr val="0D2C5A"/>
                          </a:solidFill>
                        </a:rPr>
                        <a:t>(Teil-) </a:t>
                      </a:r>
                      <a:r>
                        <a:rPr lang="de-DE" sz="1600" dirty="0">
                          <a:solidFill>
                            <a:srgbClr val="0D2C5A"/>
                          </a:solidFill>
                        </a:rPr>
                        <a:t>Kompetenzen, die die Lernenden zu einem bestimmten Zeitpunkt erreicht haben sollen. Sie legen verbindliche Inhalte fest und dienen als Basis für die Leistungsüberprüfung.</a:t>
                      </a:r>
                    </a:p>
                  </a:txBody>
                  <a:tcPr/>
                </a:tc>
                <a:extLst>
                  <a:ext uri="{0D108BD9-81ED-4DB2-BD59-A6C34878D82A}">
                    <a16:rowId xmlns:a16="http://schemas.microsoft.com/office/drawing/2014/main" val="363798022"/>
                  </a:ext>
                </a:extLst>
              </a:tr>
            </a:tbl>
          </a:graphicData>
        </a:graphic>
      </p:graphicFrame>
      <p:sp>
        <p:nvSpPr>
          <p:cNvPr id="7" name="Textfeld 6">
            <a:extLst>
              <a:ext uri="{FF2B5EF4-FFF2-40B4-BE49-F238E27FC236}">
                <a16:creationId xmlns:a16="http://schemas.microsoft.com/office/drawing/2014/main" id="{37DFAA32-D977-4634-B56E-77ACA0DBE29B}"/>
              </a:ext>
            </a:extLst>
          </p:cNvPr>
          <p:cNvSpPr txBox="1"/>
          <p:nvPr/>
        </p:nvSpPr>
        <p:spPr>
          <a:xfrm>
            <a:off x="6981836" y="6164488"/>
            <a:ext cx="2196850" cy="307777"/>
          </a:xfrm>
          <a:prstGeom prst="rect">
            <a:avLst/>
          </a:prstGeom>
          <a:noFill/>
        </p:spPr>
        <p:txBody>
          <a:bodyPr wrap="square" rtlCol="0">
            <a:spAutoFit/>
          </a:bodyPr>
          <a:lstStyle/>
          <a:p>
            <a:r>
              <a:rPr lang="de-DE" sz="1400" dirty="0">
                <a:solidFill>
                  <a:srgbClr val="0D2C5A"/>
                </a:solidFill>
              </a:rPr>
              <a:t>(vgl. Meier 2013, S. 91 ff.)</a:t>
            </a:r>
          </a:p>
        </p:txBody>
      </p:sp>
      <p:sp>
        <p:nvSpPr>
          <p:cNvPr id="9" name="Titel 1">
            <a:extLst>
              <a:ext uri="{FF2B5EF4-FFF2-40B4-BE49-F238E27FC236}">
                <a16:creationId xmlns:a16="http://schemas.microsoft.com/office/drawing/2014/main" id="{D2AE6FB3-D837-41D6-9A8D-01E5CAF8BA98}"/>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4"/>
            </a:pPr>
            <a:r>
              <a:rPr lang="de-DE" b="0" dirty="0">
                <a:solidFill>
                  <a:srgbClr val="0D2C5A"/>
                </a:solidFill>
              </a:rPr>
              <a:t>Kompetenzorientierung</a:t>
            </a:r>
          </a:p>
        </p:txBody>
      </p:sp>
      <p:sp>
        <p:nvSpPr>
          <p:cNvPr id="10" name="Titel 1">
            <a:extLst>
              <a:ext uri="{FF2B5EF4-FFF2-40B4-BE49-F238E27FC236}">
                <a16:creationId xmlns:a16="http://schemas.microsoft.com/office/drawing/2014/main" id="{873E60B0-1813-4141-9F57-BA6331AE945B}"/>
              </a:ext>
            </a:extLst>
          </p:cNvPr>
          <p:cNvSpPr txBox="1">
            <a:spLocks/>
          </p:cNvSpPr>
          <p:nvPr/>
        </p:nvSpPr>
        <p:spPr>
          <a:xfrm>
            <a:off x="575556" y="1628800"/>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b="0" dirty="0">
                <a:solidFill>
                  <a:srgbClr val="0D2C5A"/>
                </a:solidFill>
              </a:rPr>
              <a:t>Abgrenzung: Kompetenzen – Ziele – Standards </a:t>
            </a:r>
          </a:p>
        </p:txBody>
      </p:sp>
    </p:spTree>
    <p:extLst>
      <p:ext uri="{BB962C8B-B14F-4D97-AF65-F5344CB8AC3E}">
        <p14:creationId xmlns:p14="http://schemas.microsoft.com/office/powerpoint/2010/main" val="93106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8937E-A84A-4F31-9B17-5EE140667DCD}"/>
              </a:ext>
            </a:extLst>
          </p:cNvPr>
          <p:cNvSpPr>
            <a:spLocks noGrp="1"/>
          </p:cNvSpPr>
          <p:nvPr>
            <p:ph type="title"/>
          </p:nvPr>
        </p:nvSpPr>
        <p:spPr>
          <a:xfrm>
            <a:off x="1257300" y="1052736"/>
            <a:ext cx="7886700" cy="576064"/>
          </a:xfrm>
        </p:spPr>
        <p:txBody>
          <a:bodyPr/>
          <a:lstStyle/>
          <a:p>
            <a:pPr marL="457200" indent="-457200" algn="r">
              <a:buClr>
                <a:srgbClr val="0D2C5A"/>
              </a:buClr>
              <a:buFont typeface="+mj-lt"/>
              <a:buAutoNum type="arabicPeriod" startAt="2"/>
            </a:pPr>
            <a:r>
              <a:rPr lang="de-DE" b="0" dirty="0">
                <a:solidFill>
                  <a:srgbClr val="0D2C5A"/>
                </a:solidFill>
              </a:rPr>
              <a:t>Veranstaltungen planen</a:t>
            </a:r>
          </a:p>
        </p:txBody>
      </p:sp>
      <p:sp>
        <p:nvSpPr>
          <p:cNvPr id="4" name="Foliennummernplatzhalter 3">
            <a:extLst>
              <a:ext uri="{FF2B5EF4-FFF2-40B4-BE49-F238E27FC236}">
                <a16:creationId xmlns:a16="http://schemas.microsoft.com/office/drawing/2014/main" id="{8453C74B-5638-47E3-B62B-31037F010173}"/>
              </a:ext>
            </a:extLst>
          </p:cNvPr>
          <p:cNvSpPr>
            <a:spLocks noGrp="1"/>
          </p:cNvSpPr>
          <p:nvPr>
            <p:ph type="sldNum" sz="quarter" idx="4"/>
          </p:nvPr>
        </p:nvSpPr>
        <p:spPr/>
        <p:txBody>
          <a:bodyPr/>
          <a:lstStyle/>
          <a:p>
            <a:fld id="{80820C91-F7CE-483F-AA17-44F7CB82C640}" type="slidenum">
              <a:rPr lang="de-DE" smtClean="0"/>
              <a:pPr/>
              <a:t>7</a:t>
            </a:fld>
            <a:endParaRPr lang="de-DE" dirty="0"/>
          </a:p>
        </p:txBody>
      </p:sp>
      <p:sp>
        <p:nvSpPr>
          <p:cNvPr id="5" name="Fußzeilenplatzhalter 4">
            <a:extLst>
              <a:ext uri="{FF2B5EF4-FFF2-40B4-BE49-F238E27FC236}">
                <a16:creationId xmlns:a16="http://schemas.microsoft.com/office/drawing/2014/main" id="{E2BB6353-8CA5-47F8-AE29-959799BD5F0C}"/>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7" name="Tabelle 7">
            <a:extLst>
              <a:ext uri="{FF2B5EF4-FFF2-40B4-BE49-F238E27FC236}">
                <a16:creationId xmlns:a16="http://schemas.microsoft.com/office/drawing/2014/main" id="{91AABFED-D65F-452B-8500-C21B7A729912}"/>
              </a:ext>
            </a:extLst>
          </p:cNvPr>
          <p:cNvGraphicFramePr>
            <a:graphicFrameLocks noGrp="1"/>
          </p:cNvGraphicFramePr>
          <p:nvPr>
            <p:extLst>
              <p:ext uri="{D42A27DB-BD31-4B8C-83A1-F6EECF244321}">
                <p14:modId xmlns:p14="http://schemas.microsoft.com/office/powerpoint/2010/main" val="1264858757"/>
              </p:ext>
            </p:extLst>
          </p:nvPr>
        </p:nvGraphicFramePr>
        <p:xfrm>
          <a:off x="1187624" y="2088976"/>
          <a:ext cx="7329020" cy="3212232"/>
        </p:xfrm>
        <a:graphic>
          <a:graphicData uri="http://schemas.openxmlformats.org/drawingml/2006/table">
            <a:tbl>
              <a:tblPr firstRow="1" bandRow="1">
                <a:tableStyleId>{68D230F3-CF80-4859-8CE7-A43EE81993B5}</a:tableStyleId>
              </a:tblPr>
              <a:tblGrid>
                <a:gridCol w="7329020">
                  <a:extLst>
                    <a:ext uri="{9D8B030D-6E8A-4147-A177-3AD203B41FA5}">
                      <a16:colId xmlns:a16="http://schemas.microsoft.com/office/drawing/2014/main" val="1230296908"/>
                    </a:ext>
                  </a:extLst>
                </a:gridCol>
              </a:tblGrid>
              <a:tr h="506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D2C5A"/>
                          </a:solidFill>
                        </a:rPr>
                        <a:t>Themenfindung unter Berücksichtigung curricularer Vorgaben und der Lernvoraussetzungen der Kinder, Jugendlichen und jungen Erwachsenen sowie übergreifender Kompetenzen</a:t>
                      </a:r>
                    </a:p>
                  </a:txBody>
                  <a:tcPr>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650851027"/>
                  </a:ext>
                </a:extLst>
              </a:tr>
              <a:tr h="362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D2C5A"/>
                          </a:solidFill>
                        </a:rPr>
                        <a:t>Sachanalyse und didaktische Reduktion sowie Rekonstruktion</a:t>
                      </a:r>
                    </a:p>
                  </a:txBody>
                  <a:tcPr>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tcPr>
                </a:tc>
                <a:extLst>
                  <a:ext uri="{0D108BD9-81ED-4DB2-BD59-A6C34878D82A}">
                    <a16:rowId xmlns:a16="http://schemas.microsoft.com/office/drawing/2014/main" val="2554308940"/>
                  </a:ext>
                </a:extLst>
              </a:tr>
              <a:tr h="506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D2C5A"/>
                          </a:solidFill>
                        </a:rPr>
                        <a:t>Festlegung des Hauptkompetenzbereichs; Finden von Möglichkeiten der Verknüpfung mit anderen Kompetenzbereichen</a:t>
                      </a:r>
                    </a:p>
                  </a:txBody>
                  <a:tcPr>
                    <a:lnR w="12700" cap="flat" cmpd="sng" algn="ctr">
                      <a:solidFill>
                        <a:schemeClr val="accent6">
                          <a:lumMod val="40000"/>
                          <a:lumOff val="60000"/>
                        </a:schemeClr>
                      </a:solidFill>
                      <a:prstDash val="solid"/>
                      <a:round/>
                      <a:headEnd type="none" w="med" len="med"/>
                      <a:tailEnd type="none" w="med" len="med"/>
                    </a:lnR>
                  </a:tcPr>
                </a:tc>
                <a:extLst>
                  <a:ext uri="{0D108BD9-81ED-4DB2-BD59-A6C34878D82A}">
                    <a16:rowId xmlns:a16="http://schemas.microsoft.com/office/drawing/2014/main" val="2710797992"/>
                  </a:ext>
                </a:extLst>
              </a:tr>
              <a:tr h="362652">
                <a:tc>
                  <a:txBody>
                    <a:bodyPr/>
                    <a:lstStyle/>
                    <a:p>
                      <a:r>
                        <a:rPr lang="de-DE" sz="1400" b="0" dirty="0">
                          <a:solidFill>
                            <a:srgbClr val="0D2C5A"/>
                          </a:solidFill>
                        </a:rPr>
                        <a:t>Formulierung von Zielen und Teilzielen zur Kompetenzentwicklung</a:t>
                      </a:r>
                    </a:p>
                  </a:txBody>
                  <a:tcPr>
                    <a:lnR w="12700" cap="flat" cmpd="sng" algn="ctr">
                      <a:solidFill>
                        <a:schemeClr val="accent6">
                          <a:lumMod val="40000"/>
                          <a:lumOff val="60000"/>
                        </a:schemeClr>
                      </a:solidFill>
                      <a:prstDash val="solid"/>
                      <a:round/>
                      <a:headEnd type="none" w="med" len="med"/>
                      <a:tailEnd type="none" w="med" len="med"/>
                    </a:lnR>
                  </a:tcPr>
                </a:tc>
                <a:extLst>
                  <a:ext uri="{0D108BD9-81ED-4DB2-BD59-A6C34878D82A}">
                    <a16:rowId xmlns:a16="http://schemas.microsoft.com/office/drawing/2014/main" val="2239764494"/>
                  </a:ext>
                </a:extLst>
              </a:tr>
              <a:tr h="362652">
                <a:tc>
                  <a:txBody>
                    <a:bodyPr/>
                    <a:lstStyle/>
                    <a:p>
                      <a:r>
                        <a:rPr lang="de-DE" sz="1400" b="0" dirty="0">
                          <a:solidFill>
                            <a:srgbClr val="0D2C5A"/>
                          </a:solidFill>
                        </a:rPr>
                        <a:t>Formulieren von Veranstaltungsthemen und -schwerpunkten zum Erreichen der Zielsetzung</a:t>
                      </a:r>
                    </a:p>
                  </a:txBody>
                  <a:tcPr>
                    <a:lnR w="12700" cap="flat" cmpd="sng" algn="ctr">
                      <a:solidFill>
                        <a:schemeClr val="accent6">
                          <a:lumMod val="40000"/>
                          <a:lumOff val="60000"/>
                        </a:schemeClr>
                      </a:solidFill>
                      <a:prstDash val="solid"/>
                      <a:round/>
                      <a:headEnd type="none" w="med" len="med"/>
                      <a:tailEnd type="none" w="med" len="med"/>
                    </a:lnR>
                  </a:tcPr>
                </a:tc>
                <a:extLst>
                  <a:ext uri="{0D108BD9-81ED-4DB2-BD59-A6C34878D82A}">
                    <a16:rowId xmlns:a16="http://schemas.microsoft.com/office/drawing/2014/main" val="579508543"/>
                  </a:ext>
                </a:extLst>
              </a:tr>
              <a:tr h="362652">
                <a:tc>
                  <a:txBody>
                    <a:bodyPr/>
                    <a:lstStyle/>
                    <a:p>
                      <a:r>
                        <a:rPr lang="de-DE" sz="1400" b="0" dirty="0">
                          <a:solidFill>
                            <a:srgbClr val="0D2C5A"/>
                          </a:solidFill>
                        </a:rPr>
                        <a:t>Strukturierung/Planung von Veranstaltungen</a:t>
                      </a:r>
                    </a:p>
                  </a:txBody>
                  <a:tcPr>
                    <a:lnR w="12700" cap="flat" cmpd="sng" algn="ctr">
                      <a:solidFill>
                        <a:schemeClr val="accent6">
                          <a:lumMod val="40000"/>
                          <a:lumOff val="60000"/>
                        </a:schemeClr>
                      </a:solidFill>
                      <a:prstDash val="solid"/>
                      <a:round/>
                      <a:headEnd type="none" w="med" len="med"/>
                      <a:tailEnd type="none" w="med" len="med"/>
                    </a:lnR>
                  </a:tcPr>
                </a:tc>
                <a:extLst>
                  <a:ext uri="{0D108BD9-81ED-4DB2-BD59-A6C34878D82A}">
                    <a16:rowId xmlns:a16="http://schemas.microsoft.com/office/drawing/2014/main" val="3393976997"/>
                  </a:ext>
                </a:extLst>
              </a:tr>
              <a:tr h="362652">
                <a:tc>
                  <a:txBody>
                    <a:bodyPr/>
                    <a:lstStyle/>
                    <a:p>
                      <a:r>
                        <a:rPr lang="de-DE" sz="1400" b="0" dirty="0">
                          <a:solidFill>
                            <a:srgbClr val="0D2C5A"/>
                          </a:solidFill>
                        </a:rPr>
                        <a:t>Überlegung zur methodischen Umsetzung</a:t>
                      </a:r>
                    </a:p>
                  </a:txBody>
                  <a:tcPr>
                    <a:lnR w="12700" cap="flat" cmpd="sng" algn="ctr">
                      <a:solidFill>
                        <a:schemeClr val="accent6">
                          <a:lumMod val="40000"/>
                          <a:lumOff val="60000"/>
                        </a:schemeClr>
                      </a:solidFill>
                      <a:prstDash val="solid"/>
                      <a:round/>
                      <a:headEnd type="none" w="med" len="med"/>
                      <a:tailEnd type="none" w="med" len="med"/>
                    </a:lnR>
                  </a:tcPr>
                </a:tc>
                <a:extLst>
                  <a:ext uri="{0D108BD9-81ED-4DB2-BD59-A6C34878D82A}">
                    <a16:rowId xmlns:a16="http://schemas.microsoft.com/office/drawing/2014/main" val="1577255026"/>
                  </a:ext>
                </a:extLst>
              </a:tr>
              <a:tr h="362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D2C5A"/>
                          </a:solidFill>
                        </a:rPr>
                        <a:t>Entwicklung und Analyse von Lernaufgaben/Arbeitsblätter / Überlegungen zur Mediennutzung</a:t>
                      </a:r>
                    </a:p>
                  </a:txBody>
                  <a:tcPr>
                    <a:lnR w="12700" cap="flat" cmpd="sng" algn="ctr">
                      <a:solidFill>
                        <a:schemeClr val="accent6">
                          <a:lumMod val="40000"/>
                          <a:lumOff val="60000"/>
                        </a:schemeClr>
                      </a:solidFill>
                      <a:prstDash val="solid"/>
                      <a:round/>
                      <a:headEnd type="none" w="med" len="med"/>
                      <a:tailEnd type="none" w="med" len="med"/>
                    </a:lnR>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847718298"/>
                  </a:ext>
                </a:extLst>
              </a:tr>
            </a:tbl>
          </a:graphicData>
        </a:graphic>
      </p:graphicFrame>
      <p:sp>
        <p:nvSpPr>
          <p:cNvPr id="11" name="Rechteck: abgerundete Ecken 10">
            <a:extLst>
              <a:ext uri="{FF2B5EF4-FFF2-40B4-BE49-F238E27FC236}">
                <a16:creationId xmlns:a16="http://schemas.microsoft.com/office/drawing/2014/main" id="{43070FA6-AAA1-43B1-A68D-55FBDE0B3F24}"/>
              </a:ext>
            </a:extLst>
          </p:cNvPr>
          <p:cNvSpPr/>
          <p:nvPr/>
        </p:nvSpPr>
        <p:spPr>
          <a:xfrm>
            <a:off x="139096" y="5898273"/>
            <a:ext cx="1696599" cy="483056"/>
          </a:xfrm>
          <a:prstGeom prst="roundRect">
            <a:avLst/>
          </a:prstGeom>
          <a:solidFill>
            <a:schemeClr val="accent3">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de-DE" sz="1400" dirty="0">
                <a:solidFill>
                  <a:srgbClr val="0D2C5A"/>
                </a:solidFill>
              </a:rPr>
              <a:t>Veranstaltungs-planung</a:t>
            </a:r>
            <a:endParaRPr lang="de-DE" dirty="0">
              <a:solidFill>
                <a:srgbClr val="0D2C5A"/>
              </a:solidFill>
            </a:endParaRPr>
          </a:p>
        </p:txBody>
      </p:sp>
      <p:sp>
        <p:nvSpPr>
          <p:cNvPr id="10" name="Pfeil nach unten 4">
            <a:extLst>
              <a:ext uri="{FF2B5EF4-FFF2-40B4-BE49-F238E27FC236}">
                <a16:creationId xmlns:a16="http://schemas.microsoft.com/office/drawing/2014/main" id="{38CAECA4-3130-45DA-85E0-3A37A84EB01C}"/>
              </a:ext>
            </a:extLst>
          </p:cNvPr>
          <p:cNvSpPr/>
          <p:nvPr/>
        </p:nvSpPr>
        <p:spPr>
          <a:xfrm>
            <a:off x="627356" y="2060848"/>
            <a:ext cx="720080" cy="3744416"/>
          </a:xfrm>
          <a:prstGeom prst="downArrow">
            <a:avLst>
              <a:gd name="adj1" fmla="val 50000"/>
              <a:gd name="adj2" fmla="val 63303"/>
            </a:avLst>
          </a:prstGeom>
          <a:solidFill>
            <a:schemeClr val="accent3">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B404DFD1-B1A1-9765-8EA4-C5603084856F}"/>
              </a:ext>
            </a:extLst>
          </p:cNvPr>
          <p:cNvSpPr txBox="1">
            <a:spLocks/>
          </p:cNvSpPr>
          <p:nvPr/>
        </p:nvSpPr>
        <p:spPr>
          <a:xfrm>
            <a:off x="539552" y="1556792"/>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Ein Weg der Veranstaltungsplanung </a:t>
            </a:r>
            <a:endParaRPr lang="de-DE" b="0" dirty="0">
              <a:solidFill>
                <a:srgbClr val="0D2C5A"/>
              </a:solidFill>
            </a:endParaRPr>
          </a:p>
        </p:txBody>
      </p:sp>
    </p:spTree>
    <p:extLst>
      <p:ext uri="{BB962C8B-B14F-4D97-AF65-F5344CB8AC3E}">
        <p14:creationId xmlns:p14="http://schemas.microsoft.com/office/powerpoint/2010/main" val="736324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F72F2-158F-4164-8056-5DA294EC6733}"/>
              </a:ext>
            </a:extLst>
          </p:cNvPr>
          <p:cNvSpPr>
            <a:spLocks noGrp="1"/>
          </p:cNvSpPr>
          <p:nvPr>
            <p:ph idx="1"/>
          </p:nvPr>
        </p:nvSpPr>
        <p:spPr>
          <a:xfrm>
            <a:off x="539552" y="1844824"/>
            <a:ext cx="7975798" cy="4536504"/>
          </a:xfrm>
        </p:spPr>
        <p:txBody>
          <a:bodyPr>
            <a:normAutofit/>
          </a:bodyPr>
          <a:lstStyle/>
          <a:p>
            <a:pPr>
              <a:buFont typeface="Arial" panose="020B0604020202020204" pitchFamily="34" charset="0"/>
              <a:buChar char="•"/>
            </a:pPr>
            <a:r>
              <a:rPr lang="de-DE" sz="2200" dirty="0">
                <a:solidFill>
                  <a:srgbClr val="0D2C5A"/>
                </a:solidFill>
                <a:latin typeface="+mn-lt"/>
              </a:rPr>
              <a:t>Vergegenwärtigung der Lernvoraussetzungen der Kinder, Jugendlichen und jungen Erwachsenen </a:t>
            </a:r>
          </a:p>
          <a:p>
            <a:pPr>
              <a:buFont typeface="Arial" panose="020B0604020202020204" pitchFamily="34" charset="0"/>
              <a:buChar char="•"/>
            </a:pPr>
            <a:r>
              <a:rPr lang="de-DE" sz="2200" dirty="0">
                <a:solidFill>
                  <a:srgbClr val="0D2C5A"/>
                </a:solidFill>
                <a:latin typeface="+mn-lt"/>
              </a:rPr>
              <a:t>Curriculare Rahmenbedingungen einsehen</a:t>
            </a:r>
          </a:p>
          <a:p>
            <a:pPr>
              <a:buFont typeface="Arial" panose="020B0604020202020204" pitchFamily="34" charset="0"/>
              <a:buChar char="•"/>
            </a:pPr>
            <a:r>
              <a:rPr lang="de-DE" sz="2200" dirty="0">
                <a:solidFill>
                  <a:srgbClr val="0D2C5A"/>
                </a:solidFill>
                <a:latin typeface="+mn-lt"/>
              </a:rPr>
              <a:t>Sachanalyse und didaktische Reduktion</a:t>
            </a:r>
          </a:p>
          <a:p>
            <a:pPr>
              <a:buFont typeface="Arial" panose="020B0604020202020204" pitchFamily="34" charset="0"/>
              <a:buChar char="•"/>
            </a:pPr>
            <a:r>
              <a:rPr lang="de-DE" sz="2200" dirty="0">
                <a:solidFill>
                  <a:srgbClr val="0D2C5A"/>
                </a:solidFill>
                <a:latin typeface="+mn-lt"/>
              </a:rPr>
              <a:t>Kompetenzorientierung und inhaltliche Auswahl treffen</a:t>
            </a:r>
          </a:p>
          <a:p>
            <a:pPr>
              <a:buFont typeface="Arial" panose="020B0604020202020204" pitchFamily="34" charset="0"/>
              <a:buChar char="•"/>
            </a:pPr>
            <a:r>
              <a:rPr lang="de-DE" sz="2200" dirty="0">
                <a:solidFill>
                  <a:srgbClr val="0D2C5A"/>
                </a:solidFill>
                <a:latin typeface="+mn-lt"/>
              </a:rPr>
              <a:t>Lernziele und Teilziele für die Veranstaltung formulieren</a:t>
            </a:r>
          </a:p>
          <a:p>
            <a:pPr>
              <a:buFont typeface="Arial" panose="020B0604020202020204" pitchFamily="34" charset="0"/>
              <a:buChar char="•"/>
            </a:pPr>
            <a:r>
              <a:rPr lang="de-DE" sz="2200" dirty="0">
                <a:solidFill>
                  <a:srgbClr val="0D2C5A"/>
                </a:solidFill>
                <a:latin typeface="+mn-lt"/>
              </a:rPr>
              <a:t>Veranstaltungsthemen und -</a:t>
            </a:r>
            <a:r>
              <a:rPr lang="de-DE" sz="2200" dirty="0" err="1">
                <a:solidFill>
                  <a:srgbClr val="0D2C5A"/>
                </a:solidFill>
                <a:latin typeface="+mn-lt"/>
              </a:rPr>
              <a:t>schwerpunkte</a:t>
            </a:r>
            <a:r>
              <a:rPr lang="de-DE" sz="2200" dirty="0">
                <a:solidFill>
                  <a:srgbClr val="0D2C5A"/>
                </a:solidFill>
                <a:latin typeface="+mn-lt"/>
              </a:rPr>
              <a:t> formulieren</a:t>
            </a:r>
          </a:p>
          <a:p>
            <a:pPr>
              <a:buFont typeface="Arial" panose="020B0604020202020204" pitchFamily="34" charset="0"/>
              <a:buChar char="•"/>
            </a:pPr>
            <a:r>
              <a:rPr lang="de-DE" sz="2200" dirty="0">
                <a:solidFill>
                  <a:srgbClr val="0D2C5A"/>
                </a:solidFill>
                <a:latin typeface="+mn-lt"/>
              </a:rPr>
              <a:t>Veranstaltungen planen und strukturieren</a:t>
            </a:r>
          </a:p>
          <a:p>
            <a:pPr>
              <a:buFont typeface="Arial" panose="020B0604020202020204" pitchFamily="34" charset="0"/>
              <a:buChar char="•"/>
            </a:pPr>
            <a:r>
              <a:rPr lang="de-DE" sz="2200" dirty="0">
                <a:solidFill>
                  <a:srgbClr val="0D2C5A"/>
                </a:solidFill>
                <a:latin typeface="+mn-lt"/>
              </a:rPr>
              <a:t>Überlegungen zur methodischen Umsetzung treffen</a:t>
            </a:r>
          </a:p>
          <a:p>
            <a:pPr>
              <a:buFont typeface="Arial" panose="020B0604020202020204" pitchFamily="34" charset="0"/>
              <a:buChar char="•"/>
            </a:pPr>
            <a:r>
              <a:rPr lang="de-DE" sz="2200" dirty="0">
                <a:solidFill>
                  <a:srgbClr val="0D2C5A"/>
                </a:solidFill>
                <a:latin typeface="+mn-lt"/>
              </a:rPr>
              <a:t>Lernaufgaben/Arbeitsblätter entwickeln </a:t>
            </a:r>
          </a:p>
          <a:p>
            <a:pPr>
              <a:buFont typeface="Arial" panose="020B0604020202020204" pitchFamily="34" charset="0"/>
              <a:buChar char="•"/>
            </a:pPr>
            <a:r>
              <a:rPr lang="de-DE" sz="2200" dirty="0">
                <a:solidFill>
                  <a:srgbClr val="0D2C5A"/>
                </a:solidFill>
                <a:latin typeface="+mn-lt"/>
              </a:rPr>
              <a:t>Überlegungen zur Mediennutzung treffen</a:t>
            </a:r>
          </a:p>
          <a:p>
            <a:pPr>
              <a:buFont typeface="Arial" panose="020B0604020202020204" pitchFamily="34" charset="0"/>
              <a:buChar cha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274B74D-ADD1-4191-8787-11015ED34F3A}"/>
              </a:ext>
            </a:extLst>
          </p:cNvPr>
          <p:cNvSpPr>
            <a:spLocks noGrp="1"/>
          </p:cNvSpPr>
          <p:nvPr>
            <p:ph type="sldNum" sz="quarter" idx="4"/>
          </p:nvPr>
        </p:nvSpPr>
        <p:spPr/>
        <p:txBody>
          <a:bodyPr/>
          <a:lstStyle/>
          <a:p>
            <a:fld id="{80820C91-F7CE-483F-AA17-44F7CB82C640}" type="slidenum">
              <a:rPr lang="de-DE" smtClean="0"/>
              <a:pPr/>
              <a:t>70</a:t>
            </a:fld>
            <a:endParaRPr lang="de-DE" dirty="0"/>
          </a:p>
        </p:txBody>
      </p:sp>
      <p:sp>
        <p:nvSpPr>
          <p:cNvPr id="5" name="Fußzeilenplatzhalter 4">
            <a:extLst>
              <a:ext uri="{FF2B5EF4-FFF2-40B4-BE49-F238E27FC236}">
                <a16:creationId xmlns:a16="http://schemas.microsoft.com/office/drawing/2014/main" id="{DD69A6AD-C05A-4B8C-B17E-0C35C25366B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C6764498-743E-4071-A379-0EB0AFAB8C50}"/>
              </a:ext>
            </a:extLst>
          </p:cNvPr>
          <p:cNvSpPr>
            <a:spLocks noGrp="1"/>
          </p:cNvSpPr>
          <p:nvPr>
            <p:ph type="title"/>
          </p:nvPr>
        </p:nvSpPr>
        <p:spPr>
          <a:xfrm>
            <a:off x="1187624" y="1052538"/>
            <a:ext cx="7886700" cy="576262"/>
          </a:xfrm>
        </p:spPr>
        <p:txBody>
          <a:bodyPr/>
          <a:lstStyle/>
          <a:p>
            <a:pPr algn="r"/>
            <a:r>
              <a:rPr lang="de-DE" b="0" dirty="0">
                <a:solidFill>
                  <a:srgbClr val="0D2C5A"/>
                </a:solidFill>
              </a:rPr>
              <a:t>Veranstaltungen planen – Überblick</a:t>
            </a:r>
          </a:p>
        </p:txBody>
      </p:sp>
      <p:sp>
        <p:nvSpPr>
          <p:cNvPr id="2" name="Rechteck 1">
            <a:extLst>
              <a:ext uri="{FF2B5EF4-FFF2-40B4-BE49-F238E27FC236}">
                <a16:creationId xmlns:a16="http://schemas.microsoft.com/office/drawing/2014/main" id="{BB73AEEC-D983-11A2-857F-D20E33233E9D}"/>
              </a:ext>
            </a:extLst>
          </p:cNvPr>
          <p:cNvSpPr/>
          <p:nvPr/>
        </p:nvSpPr>
        <p:spPr>
          <a:xfrm>
            <a:off x="539552" y="3789040"/>
            <a:ext cx="7560840" cy="432048"/>
          </a:xfrm>
          <a:prstGeom prst="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0067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8937E-A84A-4F31-9B17-5EE140667DCD}"/>
              </a:ext>
            </a:extLst>
          </p:cNvPr>
          <p:cNvSpPr>
            <a:spLocks noGrp="1"/>
          </p:cNvSpPr>
          <p:nvPr>
            <p:ph type="title"/>
          </p:nvPr>
        </p:nvSpPr>
        <p:spPr>
          <a:xfrm>
            <a:off x="1227021" y="1052736"/>
            <a:ext cx="7886700" cy="576064"/>
          </a:xfrm>
        </p:spPr>
        <p:txBody>
          <a:bodyPr/>
          <a:lstStyle/>
          <a:p>
            <a:pPr marL="457200" indent="-457200" algn="r">
              <a:buFont typeface="+mj-lt"/>
              <a:buAutoNum type="alphaLcParenR" startAt="5"/>
            </a:pPr>
            <a:r>
              <a:rPr lang="de-DE" b="0" dirty="0">
                <a:solidFill>
                  <a:srgbClr val="0D2C5A"/>
                </a:solidFill>
              </a:rPr>
              <a:t>Lernzielformulierung</a:t>
            </a:r>
          </a:p>
        </p:txBody>
      </p:sp>
      <p:sp>
        <p:nvSpPr>
          <p:cNvPr id="3" name="Inhaltsplatzhalter 2">
            <a:extLst>
              <a:ext uri="{FF2B5EF4-FFF2-40B4-BE49-F238E27FC236}">
                <a16:creationId xmlns:a16="http://schemas.microsoft.com/office/drawing/2014/main" id="{A28AE4AE-F5B3-45AB-AE40-9371576539B3}"/>
              </a:ext>
            </a:extLst>
          </p:cNvPr>
          <p:cNvSpPr>
            <a:spLocks noGrp="1"/>
          </p:cNvSpPr>
          <p:nvPr>
            <p:ph idx="1"/>
          </p:nvPr>
        </p:nvSpPr>
        <p:spPr>
          <a:xfrm>
            <a:off x="395536" y="1628800"/>
            <a:ext cx="7975798" cy="4752528"/>
          </a:xfrm>
        </p:spPr>
        <p:txBody>
          <a:bodyPr>
            <a:normAutofit/>
          </a:bodyPr>
          <a:lstStyle/>
          <a:p>
            <a:r>
              <a:rPr lang="de-DE" sz="2400" u="sng" dirty="0">
                <a:solidFill>
                  <a:srgbClr val="0D2C5A"/>
                </a:solidFill>
                <a:latin typeface="+mn-lt"/>
              </a:rPr>
              <a:t>Wozu Lernziele formulieren?</a:t>
            </a:r>
          </a:p>
          <a:p>
            <a:r>
              <a:rPr lang="de-DE" sz="2400" dirty="0">
                <a:solidFill>
                  <a:srgbClr val="0D2C5A"/>
                </a:solidFill>
                <a:latin typeface="+mn-lt"/>
              </a:rPr>
              <a:t>Für Sie:</a:t>
            </a:r>
          </a:p>
          <a:p>
            <a:pPr>
              <a:spcAft>
                <a:spcPts val="1200"/>
              </a:spcAft>
              <a:buFont typeface="Wingdings" panose="05000000000000000000" pitchFamily="2" charset="2"/>
              <a:buChar char="ü"/>
            </a:pPr>
            <a:r>
              <a:rPr lang="de-DE" sz="2400" dirty="0">
                <a:solidFill>
                  <a:srgbClr val="0D2C5A"/>
                </a:solidFill>
                <a:latin typeface="+mn-lt"/>
              </a:rPr>
              <a:t>Klarheit über Zielstellungen und Inhaltsaufwahl bzw. Schwerpunktlegung der eigenen Veranstaltung (didaktische Reduktion)</a:t>
            </a:r>
          </a:p>
          <a:p>
            <a:pPr marL="0" indent="0"/>
            <a:r>
              <a:rPr lang="de-DE" sz="2400" dirty="0">
                <a:solidFill>
                  <a:srgbClr val="0D2C5A"/>
                </a:solidFill>
                <a:latin typeface="+mn-lt"/>
              </a:rPr>
              <a:t>Für Sie und Ihre Lernenden/Lerngruppe:</a:t>
            </a:r>
          </a:p>
          <a:p>
            <a:pPr>
              <a:buFont typeface="Wingdings" panose="05000000000000000000" pitchFamily="2" charset="2"/>
              <a:buChar char="ü"/>
            </a:pPr>
            <a:r>
              <a:rPr lang="de-DE" sz="2400" dirty="0">
                <a:solidFill>
                  <a:srgbClr val="0D2C5A"/>
                </a:solidFill>
                <a:latin typeface="+mn-lt"/>
              </a:rPr>
              <a:t>roter Faden bei der Planung, Strukturierung und Durchführung der Veranstaltung</a:t>
            </a:r>
          </a:p>
          <a:p>
            <a:pPr>
              <a:buFont typeface="Wingdings" panose="05000000000000000000" pitchFamily="2" charset="2"/>
              <a:buChar char="ü"/>
            </a:pPr>
            <a:r>
              <a:rPr lang="de-DE" sz="2400" dirty="0">
                <a:solidFill>
                  <a:srgbClr val="0D2C5A"/>
                </a:solidFill>
                <a:latin typeface="+mn-lt"/>
              </a:rPr>
              <a:t>Aber insbesondere als </a:t>
            </a:r>
            <a:r>
              <a:rPr lang="de-DE" sz="2400" b="1" dirty="0">
                <a:solidFill>
                  <a:srgbClr val="0D2C5A"/>
                </a:solidFill>
                <a:latin typeface="+mn-lt"/>
              </a:rPr>
              <a:t>Instrument zur Überprüfung des Lernerfolgs</a:t>
            </a:r>
          </a:p>
          <a:p>
            <a:pPr marL="0" indent="0"/>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8453C74B-5638-47E3-B62B-31037F010173}"/>
              </a:ext>
            </a:extLst>
          </p:cNvPr>
          <p:cNvSpPr>
            <a:spLocks noGrp="1"/>
          </p:cNvSpPr>
          <p:nvPr>
            <p:ph type="sldNum" sz="quarter" idx="4"/>
          </p:nvPr>
        </p:nvSpPr>
        <p:spPr/>
        <p:txBody>
          <a:bodyPr/>
          <a:lstStyle/>
          <a:p>
            <a:fld id="{80820C91-F7CE-483F-AA17-44F7CB82C640}" type="slidenum">
              <a:rPr lang="de-DE" smtClean="0"/>
              <a:pPr/>
              <a:t>71</a:t>
            </a:fld>
            <a:endParaRPr lang="de-DE" dirty="0"/>
          </a:p>
        </p:txBody>
      </p:sp>
      <p:sp>
        <p:nvSpPr>
          <p:cNvPr id="5" name="Fußzeilenplatzhalter 4">
            <a:extLst>
              <a:ext uri="{FF2B5EF4-FFF2-40B4-BE49-F238E27FC236}">
                <a16:creationId xmlns:a16="http://schemas.microsoft.com/office/drawing/2014/main" id="{E2BB6353-8CA5-47F8-AE29-959799BD5F0C}"/>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extfeld 6">
            <a:extLst>
              <a:ext uri="{FF2B5EF4-FFF2-40B4-BE49-F238E27FC236}">
                <a16:creationId xmlns:a16="http://schemas.microsoft.com/office/drawing/2014/main" id="{D1E91C28-1E7C-4233-A777-087E732F787A}"/>
              </a:ext>
            </a:extLst>
          </p:cNvPr>
          <p:cNvSpPr txBox="1"/>
          <p:nvPr/>
        </p:nvSpPr>
        <p:spPr>
          <a:xfrm>
            <a:off x="7565195" y="6123575"/>
            <a:ext cx="1548526" cy="307777"/>
          </a:xfrm>
          <a:prstGeom prst="rect">
            <a:avLst/>
          </a:prstGeom>
          <a:noFill/>
        </p:spPr>
        <p:txBody>
          <a:bodyPr wrap="square">
            <a:spAutoFit/>
          </a:bodyPr>
          <a:lstStyle/>
          <a:p>
            <a:r>
              <a:rPr lang="de-DE" sz="1400" dirty="0">
                <a:solidFill>
                  <a:srgbClr val="0D2C5A"/>
                </a:solidFill>
              </a:rPr>
              <a:t>(vgl. Döring 2010)</a:t>
            </a:r>
          </a:p>
        </p:txBody>
      </p:sp>
    </p:spTree>
    <p:extLst>
      <p:ext uri="{BB962C8B-B14F-4D97-AF65-F5344CB8AC3E}">
        <p14:creationId xmlns:p14="http://schemas.microsoft.com/office/powerpoint/2010/main" val="3510721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9071E-9B2F-46D4-996A-06D505043247}"/>
              </a:ext>
            </a:extLst>
          </p:cNvPr>
          <p:cNvSpPr>
            <a:spLocks noGrp="1"/>
          </p:cNvSpPr>
          <p:nvPr>
            <p:ph type="title"/>
          </p:nvPr>
        </p:nvSpPr>
        <p:spPr>
          <a:xfrm>
            <a:off x="539552" y="1628800"/>
            <a:ext cx="7886700" cy="576064"/>
          </a:xfrm>
        </p:spPr>
        <p:txBody>
          <a:bodyPr/>
          <a:lstStyle/>
          <a:p>
            <a:r>
              <a:rPr lang="de-DE" altLang="de-DE" dirty="0">
                <a:solidFill>
                  <a:srgbClr val="0D2C5A"/>
                </a:solidFill>
                <a:latin typeface="Calibri" panose="020F0502020204030204" pitchFamily="34" charset="0"/>
              </a:rPr>
              <a:t>Lehr- bzw. Lernziele: </a:t>
            </a:r>
            <a:endParaRPr lang="de-DE" dirty="0">
              <a:solidFill>
                <a:srgbClr val="0D2C5A"/>
              </a:solidFill>
            </a:endParaRPr>
          </a:p>
        </p:txBody>
      </p:sp>
      <p:sp>
        <p:nvSpPr>
          <p:cNvPr id="3" name="Inhaltsplatzhalter 2">
            <a:extLst>
              <a:ext uri="{FF2B5EF4-FFF2-40B4-BE49-F238E27FC236}">
                <a16:creationId xmlns:a16="http://schemas.microsoft.com/office/drawing/2014/main" id="{5C13A2B3-DA4E-453E-903C-85AAB5795FC4}"/>
              </a:ext>
            </a:extLst>
          </p:cNvPr>
          <p:cNvSpPr>
            <a:spLocks noGrp="1"/>
          </p:cNvSpPr>
          <p:nvPr>
            <p:ph idx="1"/>
          </p:nvPr>
        </p:nvSpPr>
        <p:spPr>
          <a:xfrm>
            <a:off x="584100" y="2452152"/>
            <a:ext cx="8236371" cy="3684066"/>
          </a:xfrm>
        </p:spPr>
        <p:txBody>
          <a:bodyPr>
            <a:normAutofit/>
          </a:bodyPr>
          <a:lstStyle/>
          <a:p>
            <a:pPr marL="0" indent="0"/>
            <a:r>
              <a:rPr lang="de-DE" altLang="de-DE" sz="2200" dirty="0">
                <a:solidFill>
                  <a:srgbClr val="002060"/>
                </a:solidFill>
                <a:latin typeface="+mn-lt"/>
              </a:rPr>
              <a:t>Ein </a:t>
            </a:r>
            <a:r>
              <a:rPr lang="de-DE" altLang="de-DE" sz="2200" b="1" dirty="0">
                <a:solidFill>
                  <a:srgbClr val="002060"/>
                </a:solidFill>
                <a:latin typeface="+mn-lt"/>
              </a:rPr>
              <a:t>Lehrziel</a:t>
            </a:r>
            <a:r>
              <a:rPr lang="de-DE" altLang="de-DE" sz="2200" dirty="0">
                <a:solidFill>
                  <a:srgbClr val="002060"/>
                </a:solidFill>
                <a:latin typeface="+mn-lt"/>
              </a:rPr>
              <a:t> ist die sprachlich artikulierte Vorstellung über die durch Unterricht angestrebte beobachtbare Verhaltensänderung oder nicht beobachtbare Verhaltensdisposition eines Lernenden.</a:t>
            </a:r>
          </a:p>
          <a:p>
            <a:r>
              <a:rPr lang="de-DE" altLang="de-DE" sz="1400" dirty="0">
                <a:solidFill>
                  <a:srgbClr val="002060"/>
                </a:solidFill>
                <a:latin typeface="+mn-lt"/>
              </a:rPr>
              <a:t>(vgl. H. Meyer: Trainingsbogen zur Lernzielanalyse)</a:t>
            </a:r>
          </a:p>
          <a:p>
            <a:endParaRPr lang="de-DE" altLang="de-DE" sz="2000" dirty="0">
              <a:solidFill>
                <a:srgbClr val="002060"/>
              </a:solidFill>
              <a:latin typeface="+mn-lt"/>
            </a:endParaRPr>
          </a:p>
          <a:p>
            <a:pPr marL="0" indent="0"/>
            <a:r>
              <a:rPr lang="de-DE" altLang="de-DE" sz="2200" dirty="0">
                <a:solidFill>
                  <a:srgbClr val="002060"/>
                </a:solidFill>
                <a:latin typeface="+mn-lt"/>
              </a:rPr>
              <a:t>„Der Begriff </a:t>
            </a:r>
            <a:r>
              <a:rPr lang="de-DE" altLang="de-DE" sz="2200" b="1" dirty="0">
                <a:solidFill>
                  <a:srgbClr val="002060"/>
                </a:solidFill>
                <a:latin typeface="+mn-lt"/>
              </a:rPr>
              <a:t>'Lernziel</a:t>
            </a:r>
            <a:r>
              <a:rPr lang="de-DE" altLang="de-DE" sz="2200" dirty="0">
                <a:solidFill>
                  <a:srgbClr val="002060"/>
                </a:solidFill>
                <a:latin typeface="+mn-lt"/>
              </a:rPr>
              <a:t>' täuscht darüber hinweg, dass es eigentlich Lehrziele sind, die der Lehrende in seiner Planung formuliert. Lehrziele, die sich der Lehrende setzt, werden aber noch nicht automatisch zu Lernzielen der Schüler“ (Hartmut Lenhard).</a:t>
            </a:r>
          </a:p>
          <a:p>
            <a:endParaRPr lang="de-DE" dirty="0"/>
          </a:p>
        </p:txBody>
      </p:sp>
      <p:sp>
        <p:nvSpPr>
          <p:cNvPr id="4" name="Foliennummernplatzhalter 3">
            <a:extLst>
              <a:ext uri="{FF2B5EF4-FFF2-40B4-BE49-F238E27FC236}">
                <a16:creationId xmlns:a16="http://schemas.microsoft.com/office/drawing/2014/main" id="{AB1E6461-E73B-411F-9669-FD135C9ABFA4}"/>
              </a:ext>
            </a:extLst>
          </p:cNvPr>
          <p:cNvSpPr>
            <a:spLocks noGrp="1"/>
          </p:cNvSpPr>
          <p:nvPr>
            <p:ph type="sldNum" sz="quarter" idx="4"/>
          </p:nvPr>
        </p:nvSpPr>
        <p:spPr/>
        <p:txBody>
          <a:bodyPr/>
          <a:lstStyle/>
          <a:p>
            <a:fld id="{80820C91-F7CE-483F-AA17-44F7CB82C640}" type="slidenum">
              <a:rPr lang="de-DE" smtClean="0"/>
              <a:pPr/>
              <a:t>72</a:t>
            </a:fld>
            <a:endParaRPr lang="de-DE" dirty="0"/>
          </a:p>
        </p:txBody>
      </p:sp>
      <p:sp>
        <p:nvSpPr>
          <p:cNvPr id="5" name="Fußzeilenplatzhalter 4">
            <a:extLst>
              <a:ext uri="{FF2B5EF4-FFF2-40B4-BE49-F238E27FC236}">
                <a16:creationId xmlns:a16="http://schemas.microsoft.com/office/drawing/2014/main" id="{8767B76E-AEEE-455D-B7D3-6EA6964B5149}"/>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1">
            <a:extLst>
              <a:ext uri="{FF2B5EF4-FFF2-40B4-BE49-F238E27FC236}">
                <a16:creationId xmlns:a16="http://schemas.microsoft.com/office/drawing/2014/main" id="{5BAA7DB9-08A0-4305-A523-83385910E99B}"/>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1503192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9071E-9B2F-46D4-996A-06D505043247}"/>
              </a:ext>
            </a:extLst>
          </p:cNvPr>
          <p:cNvSpPr>
            <a:spLocks noGrp="1"/>
          </p:cNvSpPr>
          <p:nvPr>
            <p:ph type="title"/>
          </p:nvPr>
        </p:nvSpPr>
        <p:spPr>
          <a:xfrm>
            <a:off x="539552" y="1628800"/>
            <a:ext cx="7886700" cy="576064"/>
          </a:xfrm>
        </p:spPr>
        <p:txBody>
          <a:bodyPr/>
          <a:lstStyle/>
          <a:p>
            <a:r>
              <a:rPr lang="de-DE" altLang="de-DE" dirty="0">
                <a:solidFill>
                  <a:srgbClr val="0D2C5A"/>
                </a:solidFill>
                <a:latin typeface="Calibri" panose="020F0502020204030204" pitchFamily="34" charset="0"/>
              </a:rPr>
              <a:t>Lehr- bzw. Lernziele: </a:t>
            </a:r>
            <a:endParaRPr lang="de-DE" dirty="0">
              <a:solidFill>
                <a:srgbClr val="0D2C5A"/>
              </a:solidFill>
            </a:endParaRPr>
          </a:p>
        </p:txBody>
      </p:sp>
      <p:sp>
        <p:nvSpPr>
          <p:cNvPr id="3" name="Inhaltsplatzhalter 2">
            <a:extLst>
              <a:ext uri="{FF2B5EF4-FFF2-40B4-BE49-F238E27FC236}">
                <a16:creationId xmlns:a16="http://schemas.microsoft.com/office/drawing/2014/main" id="{5C13A2B3-DA4E-453E-903C-85AAB5795FC4}"/>
              </a:ext>
            </a:extLst>
          </p:cNvPr>
          <p:cNvSpPr>
            <a:spLocks noGrp="1"/>
          </p:cNvSpPr>
          <p:nvPr>
            <p:ph idx="1"/>
          </p:nvPr>
        </p:nvSpPr>
        <p:spPr>
          <a:xfrm>
            <a:off x="584101" y="2452152"/>
            <a:ext cx="7975798" cy="3684066"/>
          </a:xfrm>
        </p:spPr>
        <p:txBody>
          <a:bodyPr>
            <a:normAutofit fontScale="92500" lnSpcReduction="10000"/>
          </a:bodyPr>
          <a:lstStyle/>
          <a:p>
            <a:pPr marL="0" indent="0"/>
            <a:r>
              <a:rPr lang="de-DE" altLang="de-DE" sz="2600" dirty="0">
                <a:solidFill>
                  <a:srgbClr val="002060"/>
                </a:solidFill>
                <a:latin typeface="+mn-lt"/>
              </a:rPr>
              <a:t>Lernziele haben immer </a:t>
            </a:r>
          </a:p>
          <a:p>
            <a:pPr marL="457200" indent="-457200">
              <a:buFont typeface="Arial" panose="020B0604020202020204" pitchFamily="34" charset="0"/>
              <a:buChar char="•"/>
            </a:pPr>
            <a:r>
              <a:rPr lang="de-DE" altLang="de-DE" sz="2600" dirty="0">
                <a:solidFill>
                  <a:srgbClr val="002060"/>
                </a:solidFill>
                <a:latin typeface="+mn-lt"/>
              </a:rPr>
              <a:t>eine </a:t>
            </a:r>
            <a:r>
              <a:rPr lang="de-DE" altLang="de-DE" sz="2600" b="1" dirty="0">
                <a:solidFill>
                  <a:srgbClr val="002060"/>
                </a:solidFill>
                <a:latin typeface="+mn-lt"/>
              </a:rPr>
              <a:t>Verhaltenskomponente</a:t>
            </a:r>
            <a:r>
              <a:rPr lang="de-DE" altLang="de-DE" sz="2600" dirty="0">
                <a:solidFill>
                  <a:srgbClr val="002060"/>
                </a:solidFill>
                <a:latin typeface="+mn-lt"/>
              </a:rPr>
              <a:t> (Was kann ich beobachten?) </a:t>
            </a:r>
          </a:p>
          <a:p>
            <a:pPr marL="457200" indent="-457200">
              <a:buFont typeface="Arial" panose="020B0604020202020204" pitchFamily="34" charset="0"/>
              <a:buChar char="•"/>
            </a:pPr>
            <a:r>
              <a:rPr lang="de-DE" altLang="de-DE" sz="2600" dirty="0">
                <a:solidFill>
                  <a:srgbClr val="002060"/>
                </a:solidFill>
                <a:latin typeface="+mn-lt"/>
              </a:rPr>
              <a:t>und eine </a:t>
            </a:r>
            <a:r>
              <a:rPr lang="de-DE" altLang="de-DE" sz="2600" b="1" dirty="0">
                <a:solidFill>
                  <a:srgbClr val="002060"/>
                </a:solidFill>
                <a:latin typeface="+mn-lt"/>
              </a:rPr>
              <a:t>Inhaltskomponente</a:t>
            </a:r>
            <a:r>
              <a:rPr lang="de-DE" altLang="de-DE" sz="2600" dirty="0">
                <a:solidFill>
                  <a:srgbClr val="002060"/>
                </a:solidFill>
                <a:latin typeface="+mn-lt"/>
              </a:rPr>
              <a:t> (An welchen Gegenständen wird gelernt, wird ein Lernzuwachs gewonnen?)!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2400" b="0" i="0" u="none" strike="noStrike" kern="1200" cap="none" spc="0" normalizeH="0" baseline="0" noProof="0" dirty="0">
              <a:ln>
                <a:noFill/>
              </a:ln>
              <a:solidFill>
                <a:srgbClr val="0D2C5A"/>
              </a:solidFill>
              <a:effectLst/>
              <a:uLnTx/>
              <a:uFillTx/>
              <a:latin typeface="Calibri"/>
              <a:ea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600" b="0" i="0" u="none" strike="noStrike" kern="1200" cap="none" spc="0" normalizeH="0" baseline="0" noProof="0" dirty="0">
                <a:ln>
                  <a:noFill/>
                </a:ln>
                <a:solidFill>
                  <a:srgbClr val="0D2C5A"/>
                </a:solidFill>
                <a:effectLst/>
                <a:uLnTx/>
                <a:uFillTx/>
                <a:latin typeface="Calibri"/>
                <a:ea typeface="Verdana" pitchFamily="34" charset="0"/>
              </a:rPr>
              <a:t>Außerdem enthalten sie…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1" i="0" u="none" strike="noStrike" kern="1200" cap="none" spc="0" normalizeH="0" baseline="0" noProof="0" dirty="0">
                <a:ln>
                  <a:noFill/>
                </a:ln>
                <a:solidFill>
                  <a:srgbClr val="0D2C5A"/>
                </a:solidFill>
                <a:effectLst/>
                <a:uLnTx/>
                <a:uFillTx/>
                <a:latin typeface="Calibri"/>
                <a:ea typeface="Verdana" pitchFamily="34" charset="0"/>
              </a:rPr>
              <a:t>Bedingungen</a:t>
            </a:r>
            <a:r>
              <a:rPr kumimoji="0" lang="de-DE" sz="2600" b="0" i="0" u="none" strike="noStrike" kern="1200" cap="none" spc="0" normalizeH="0" baseline="0" noProof="0" dirty="0">
                <a:ln>
                  <a:noFill/>
                </a:ln>
                <a:solidFill>
                  <a:srgbClr val="0D2C5A"/>
                </a:solidFill>
                <a:effectLst/>
                <a:uLnTx/>
                <a:uFillTx/>
                <a:latin typeface="Calibri"/>
                <a:ea typeface="Verdana" pitchFamily="34" charset="0"/>
              </a:rPr>
              <a:t>, unter denen das Verhalten gezeigt werden soll 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1" i="0" u="none" strike="noStrike" kern="1200" cap="none" spc="0" normalizeH="0" baseline="0" noProof="0" dirty="0">
                <a:ln>
                  <a:noFill/>
                </a:ln>
                <a:solidFill>
                  <a:srgbClr val="0D2C5A"/>
                </a:solidFill>
                <a:effectLst/>
                <a:uLnTx/>
                <a:uFillTx/>
                <a:latin typeface="Calibri"/>
                <a:ea typeface="Verdana" pitchFamily="34" charset="0"/>
              </a:rPr>
              <a:t>Kriterien</a:t>
            </a:r>
            <a:r>
              <a:rPr kumimoji="0" lang="de-DE" sz="2600" b="0" i="0" u="none" strike="noStrike" kern="1200" cap="none" spc="0" normalizeH="0" baseline="0" noProof="0" dirty="0">
                <a:ln>
                  <a:noFill/>
                </a:ln>
                <a:solidFill>
                  <a:srgbClr val="0D2C5A"/>
                </a:solidFill>
                <a:effectLst/>
                <a:uLnTx/>
                <a:uFillTx/>
                <a:latin typeface="Calibri"/>
                <a:ea typeface="Verdana" pitchFamily="34" charset="0"/>
              </a:rPr>
              <a:t> für die Beurteilung des Lernfortschritts</a:t>
            </a:r>
          </a:p>
        </p:txBody>
      </p:sp>
      <p:sp>
        <p:nvSpPr>
          <p:cNvPr id="4" name="Foliennummernplatzhalter 3">
            <a:extLst>
              <a:ext uri="{FF2B5EF4-FFF2-40B4-BE49-F238E27FC236}">
                <a16:creationId xmlns:a16="http://schemas.microsoft.com/office/drawing/2014/main" id="{AB1E6461-E73B-411F-9669-FD135C9ABFA4}"/>
              </a:ext>
            </a:extLst>
          </p:cNvPr>
          <p:cNvSpPr>
            <a:spLocks noGrp="1"/>
          </p:cNvSpPr>
          <p:nvPr>
            <p:ph type="sldNum" sz="quarter" idx="4"/>
          </p:nvPr>
        </p:nvSpPr>
        <p:spPr/>
        <p:txBody>
          <a:bodyPr/>
          <a:lstStyle/>
          <a:p>
            <a:fld id="{80820C91-F7CE-483F-AA17-44F7CB82C640}" type="slidenum">
              <a:rPr lang="de-DE" smtClean="0"/>
              <a:pPr/>
              <a:t>73</a:t>
            </a:fld>
            <a:endParaRPr lang="de-DE" dirty="0"/>
          </a:p>
        </p:txBody>
      </p:sp>
      <p:sp>
        <p:nvSpPr>
          <p:cNvPr id="5" name="Fußzeilenplatzhalter 4">
            <a:extLst>
              <a:ext uri="{FF2B5EF4-FFF2-40B4-BE49-F238E27FC236}">
                <a16:creationId xmlns:a16="http://schemas.microsoft.com/office/drawing/2014/main" id="{8767B76E-AEEE-455D-B7D3-6EA6964B5149}"/>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1">
            <a:extLst>
              <a:ext uri="{FF2B5EF4-FFF2-40B4-BE49-F238E27FC236}">
                <a16:creationId xmlns:a16="http://schemas.microsoft.com/office/drawing/2014/main" id="{979CFF13-BE18-4FFC-A5C8-A6F3F3D80259}"/>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3083420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BC698D-D75B-4ABB-AD35-44DD3A9F6DCB}"/>
              </a:ext>
            </a:extLst>
          </p:cNvPr>
          <p:cNvSpPr>
            <a:spLocks noGrp="1"/>
          </p:cNvSpPr>
          <p:nvPr>
            <p:ph idx="1"/>
          </p:nvPr>
        </p:nvSpPr>
        <p:spPr/>
        <p:txBody>
          <a:bodyPr>
            <a:normAutofit/>
          </a:bodyPr>
          <a:lstStyle/>
          <a:p>
            <a:pPr marL="0" indent="0"/>
            <a:r>
              <a:rPr lang="de-DE" sz="2400" dirty="0">
                <a:solidFill>
                  <a:srgbClr val="0D2C5A"/>
                </a:solidFill>
                <a:latin typeface="+mn-lt"/>
              </a:rPr>
              <a:t>Besonders wichtig sind beobachtbare Indikatoren!</a:t>
            </a:r>
          </a:p>
          <a:p>
            <a:pPr marL="0" indent="0"/>
            <a:endParaRPr lang="de-DE" sz="2400" dirty="0">
              <a:solidFill>
                <a:srgbClr val="0D2C5A"/>
              </a:solidFill>
              <a:latin typeface="+mn-lt"/>
            </a:endParaRPr>
          </a:p>
          <a:p>
            <a:pPr marL="0" indent="0"/>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6B20D81-281A-4B5E-945F-619C33926987}"/>
              </a:ext>
            </a:extLst>
          </p:cNvPr>
          <p:cNvSpPr>
            <a:spLocks noGrp="1"/>
          </p:cNvSpPr>
          <p:nvPr>
            <p:ph type="sldNum" sz="quarter" idx="4"/>
          </p:nvPr>
        </p:nvSpPr>
        <p:spPr/>
        <p:txBody>
          <a:bodyPr/>
          <a:lstStyle/>
          <a:p>
            <a:fld id="{80820C91-F7CE-483F-AA17-44F7CB82C640}" type="slidenum">
              <a:rPr lang="de-DE" smtClean="0"/>
              <a:pPr/>
              <a:t>74</a:t>
            </a:fld>
            <a:endParaRPr lang="de-DE" dirty="0"/>
          </a:p>
        </p:txBody>
      </p:sp>
      <p:sp>
        <p:nvSpPr>
          <p:cNvPr id="5" name="Fußzeilenplatzhalter 4">
            <a:extLst>
              <a:ext uri="{FF2B5EF4-FFF2-40B4-BE49-F238E27FC236}">
                <a16:creationId xmlns:a16="http://schemas.microsoft.com/office/drawing/2014/main" id="{40872F78-02E8-4274-ABCB-CFDAE52E71E9}"/>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2" name="Tabelle 6">
            <a:extLst>
              <a:ext uri="{FF2B5EF4-FFF2-40B4-BE49-F238E27FC236}">
                <a16:creationId xmlns:a16="http://schemas.microsoft.com/office/drawing/2014/main" id="{862F4FB1-F197-4922-BA03-C8892D1D0209}"/>
              </a:ext>
            </a:extLst>
          </p:cNvPr>
          <p:cNvGraphicFramePr>
            <a:graphicFrameLocks noGrp="1"/>
          </p:cNvGraphicFramePr>
          <p:nvPr/>
        </p:nvGraphicFramePr>
        <p:xfrm>
          <a:off x="602328" y="2780928"/>
          <a:ext cx="7210032" cy="1285240"/>
        </p:xfrm>
        <a:graphic>
          <a:graphicData uri="http://schemas.openxmlformats.org/drawingml/2006/table">
            <a:tbl>
              <a:tblPr firstRow="1" bandRow="1">
                <a:tableStyleId>{F5AB1C69-6EDB-4FF4-983F-18BD219EF322}</a:tableStyleId>
              </a:tblPr>
              <a:tblGrid>
                <a:gridCol w="3465616">
                  <a:extLst>
                    <a:ext uri="{9D8B030D-6E8A-4147-A177-3AD203B41FA5}">
                      <a16:colId xmlns:a16="http://schemas.microsoft.com/office/drawing/2014/main" val="3712011232"/>
                    </a:ext>
                  </a:extLst>
                </a:gridCol>
                <a:gridCol w="3744416">
                  <a:extLst>
                    <a:ext uri="{9D8B030D-6E8A-4147-A177-3AD203B41FA5}">
                      <a16:colId xmlns:a16="http://schemas.microsoft.com/office/drawing/2014/main" val="2703619505"/>
                    </a:ext>
                  </a:extLst>
                </a:gridCol>
              </a:tblGrid>
              <a:tr h="370840">
                <a:tc>
                  <a:txBody>
                    <a:bodyPr/>
                    <a:lstStyle/>
                    <a:p>
                      <a:r>
                        <a:rPr lang="de-DE" dirty="0"/>
                        <a:t>Eindeutige Formulierung</a:t>
                      </a:r>
                    </a:p>
                  </a:txBody>
                  <a:tcPr/>
                </a:tc>
                <a:tc>
                  <a:txBody>
                    <a:bodyPr/>
                    <a:lstStyle/>
                    <a:p>
                      <a:r>
                        <a:rPr lang="de-DE" dirty="0"/>
                        <a:t>Nicht eindeutige Formulierung</a:t>
                      </a:r>
                    </a:p>
                  </a:txBody>
                  <a:tcPr/>
                </a:tc>
                <a:extLst>
                  <a:ext uri="{0D108BD9-81ED-4DB2-BD59-A6C34878D82A}">
                    <a16:rowId xmlns:a16="http://schemas.microsoft.com/office/drawing/2014/main" val="158561450"/>
                  </a:ext>
                </a:extLst>
              </a:tr>
              <a:tr h="370840">
                <a:tc>
                  <a:txBody>
                    <a:bodyPr/>
                    <a:lstStyle/>
                    <a:p>
                      <a:r>
                        <a:rPr lang="de-DE" dirty="0">
                          <a:solidFill>
                            <a:srgbClr val="0D2C5A"/>
                          </a:solidFill>
                        </a:rPr>
                        <a:t>nennen, erklären, beschreiben, anwenden, ausführen, zuordnen, vergleichen, zusammenfassen</a:t>
                      </a:r>
                    </a:p>
                  </a:txBody>
                  <a:tcPr/>
                </a:tc>
                <a:tc>
                  <a:txBody>
                    <a:bodyPr/>
                    <a:lstStyle/>
                    <a:p>
                      <a:r>
                        <a:rPr lang="de-DE" dirty="0">
                          <a:solidFill>
                            <a:srgbClr val="0D2C5A"/>
                          </a:solidFill>
                        </a:rPr>
                        <a:t>wissen, verstehen, kennen, glauben, vertraut sein mit, interessiert sein an, informiert sein</a:t>
                      </a:r>
                    </a:p>
                  </a:txBody>
                  <a:tcPr/>
                </a:tc>
                <a:extLst>
                  <a:ext uri="{0D108BD9-81ED-4DB2-BD59-A6C34878D82A}">
                    <a16:rowId xmlns:a16="http://schemas.microsoft.com/office/drawing/2014/main" val="3249724998"/>
                  </a:ext>
                </a:extLst>
              </a:tr>
            </a:tbl>
          </a:graphicData>
        </a:graphic>
      </p:graphicFrame>
      <p:sp>
        <p:nvSpPr>
          <p:cNvPr id="7" name="Textfeld 6">
            <a:extLst>
              <a:ext uri="{FF2B5EF4-FFF2-40B4-BE49-F238E27FC236}">
                <a16:creationId xmlns:a16="http://schemas.microsoft.com/office/drawing/2014/main" id="{F43E30B6-D59A-45B2-A355-3800E10E3580}"/>
              </a:ext>
            </a:extLst>
          </p:cNvPr>
          <p:cNvSpPr txBox="1"/>
          <p:nvPr/>
        </p:nvSpPr>
        <p:spPr>
          <a:xfrm>
            <a:off x="544622" y="4509120"/>
            <a:ext cx="7881630" cy="1138773"/>
          </a:xfrm>
          <a:prstGeom prst="rect">
            <a:avLst/>
          </a:prstGeom>
          <a:noFill/>
        </p:spPr>
        <p:txBody>
          <a:bodyPr wrap="square" rtlCol="0">
            <a:spAutoFit/>
          </a:bodyPr>
          <a:lstStyle/>
          <a:p>
            <a:r>
              <a:rPr lang="de-DE" sz="2400" b="1" dirty="0">
                <a:solidFill>
                  <a:srgbClr val="0D2C5A"/>
                </a:solidFill>
              </a:rPr>
              <a:t>Merke:</a:t>
            </a:r>
            <a:endParaRPr lang="de-DE" sz="2400" dirty="0">
              <a:solidFill>
                <a:srgbClr val="0D2C5A"/>
              </a:solidFill>
            </a:endParaRPr>
          </a:p>
          <a:p>
            <a:pPr marL="342900" indent="-342900">
              <a:buFont typeface="Wingdings" panose="05000000000000000000" pitchFamily="2" charset="2"/>
              <a:buChar char="Ø"/>
            </a:pPr>
            <a:r>
              <a:rPr lang="de-DE" sz="2200" dirty="0">
                <a:solidFill>
                  <a:srgbClr val="0D2C5A"/>
                </a:solidFill>
              </a:rPr>
              <a:t>Wen ich etwas nicht beobachten/überprüfen kann, weiß ich nicht, ob das Ziel erreicht wurde.</a:t>
            </a:r>
          </a:p>
        </p:txBody>
      </p:sp>
      <p:sp>
        <p:nvSpPr>
          <p:cNvPr id="11" name="Titel 1">
            <a:extLst>
              <a:ext uri="{FF2B5EF4-FFF2-40B4-BE49-F238E27FC236}">
                <a16:creationId xmlns:a16="http://schemas.microsoft.com/office/drawing/2014/main" id="{243D70C1-B515-4F91-ACD4-39818F6DA444}"/>
              </a:ext>
            </a:extLst>
          </p:cNvPr>
          <p:cNvSpPr>
            <a:spLocks noGrp="1"/>
          </p:cNvSpPr>
          <p:nvPr>
            <p:ph type="title"/>
          </p:nvPr>
        </p:nvSpPr>
        <p:spPr>
          <a:xfrm>
            <a:off x="539552" y="1628800"/>
            <a:ext cx="7886700" cy="576064"/>
          </a:xfrm>
        </p:spPr>
        <p:txBody>
          <a:bodyPr/>
          <a:lstStyle/>
          <a:p>
            <a:r>
              <a:rPr lang="de-DE" altLang="de-DE" dirty="0">
                <a:solidFill>
                  <a:srgbClr val="0D2C5A"/>
                </a:solidFill>
                <a:latin typeface="Calibri" panose="020F0502020204030204" pitchFamily="34" charset="0"/>
              </a:rPr>
              <a:t>Lehr- bzw. Lernziele: </a:t>
            </a:r>
            <a:endParaRPr lang="de-DE" dirty="0">
              <a:solidFill>
                <a:srgbClr val="0D2C5A"/>
              </a:solidFill>
            </a:endParaRPr>
          </a:p>
        </p:txBody>
      </p:sp>
      <p:sp>
        <p:nvSpPr>
          <p:cNvPr id="9" name="Titel 1">
            <a:extLst>
              <a:ext uri="{FF2B5EF4-FFF2-40B4-BE49-F238E27FC236}">
                <a16:creationId xmlns:a16="http://schemas.microsoft.com/office/drawing/2014/main" id="{BB5965CC-1486-40D1-A0B7-E7D052F4602A}"/>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1240875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EECE7-4EB6-4421-826D-DD77D71EF2FE}"/>
              </a:ext>
            </a:extLst>
          </p:cNvPr>
          <p:cNvSpPr>
            <a:spLocks noGrp="1"/>
          </p:cNvSpPr>
          <p:nvPr>
            <p:ph type="title"/>
          </p:nvPr>
        </p:nvSpPr>
        <p:spPr>
          <a:xfrm>
            <a:off x="539552" y="1628800"/>
            <a:ext cx="7886700" cy="576064"/>
          </a:xfrm>
        </p:spPr>
        <p:txBody>
          <a:bodyPr/>
          <a:lstStyle/>
          <a:p>
            <a:r>
              <a:rPr lang="de-DE" altLang="de-DE" dirty="0">
                <a:solidFill>
                  <a:srgbClr val="0D2C5A"/>
                </a:solidFill>
                <a:latin typeface="Calibri" panose="020F0502020204030204" pitchFamily="34" charset="0"/>
              </a:rPr>
              <a:t>Lehr- bzw. Lernziele: </a:t>
            </a:r>
            <a:endParaRPr lang="de-DE" dirty="0">
              <a:solidFill>
                <a:srgbClr val="0D2C5A"/>
              </a:solidFill>
            </a:endParaRPr>
          </a:p>
        </p:txBody>
      </p:sp>
      <p:sp>
        <p:nvSpPr>
          <p:cNvPr id="3" name="Inhaltsplatzhalter 2">
            <a:extLst>
              <a:ext uri="{FF2B5EF4-FFF2-40B4-BE49-F238E27FC236}">
                <a16:creationId xmlns:a16="http://schemas.microsoft.com/office/drawing/2014/main" id="{C67C786E-BEE8-4BF4-A2E4-7039B54BEE01}"/>
              </a:ext>
            </a:extLst>
          </p:cNvPr>
          <p:cNvSpPr>
            <a:spLocks noGrp="1"/>
          </p:cNvSpPr>
          <p:nvPr>
            <p:ph idx="1"/>
          </p:nvPr>
        </p:nvSpPr>
        <p:spPr>
          <a:xfrm>
            <a:off x="539552" y="2193205"/>
            <a:ext cx="8064896" cy="4116115"/>
          </a:xfrm>
        </p:spPr>
        <p:txBody>
          <a:bodyPr>
            <a:normAutofit fontScale="85000" lnSpcReduction="20000"/>
          </a:bodyPr>
          <a:lstStyle/>
          <a:p>
            <a:r>
              <a:rPr lang="de-DE" altLang="de-DE" sz="2400" dirty="0">
                <a:solidFill>
                  <a:srgbClr val="002060"/>
                </a:solidFill>
                <a:latin typeface="Calibri" panose="020F0502020204030204" pitchFamily="34" charset="0"/>
              </a:rPr>
              <a:t>Lernzieltaxonomie:</a:t>
            </a:r>
          </a:p>
          <a:p>
            <a:r>
              <a:rPr lang="de-DE" altLang="de-DE" sz="2400" dirty="0">
                <a:solidFill>
                  <a:srgbClr val="002060"/>
                </a:solidFill>
                <a:latin typeface="Calibri" panose="020F0502020204030204" pitchFamily="34" charset="0"/>
              </a:rPr>
              <a:t>Bei der Formulierung von Lernzielen können verschiedene Niveaustufen</a:t>
            </a:r>
          </a:p>
          <a:p>
            <a:r>
              <a:rPr lang="de-DE" altLang="de-DE" sz="2400" dirty="0">
                <a:solidFill>
                  <a:srgbClr val="002060"/>
                </a:solidFill>
                <a:latin typeface="Calibri" panose="020F0502020204030204" pitchFamily="34" charset="0"/>
              </a:rPr>
              <a:t>unterschieden werden, die ein Lernziel an ein angestrebtes Lernergebnis</a:t>
            </a:r>
          </a:p>
          <a:p>
            <a:r>
              <a:rPr lang="de-DE" altLang="de-DE" sz="2400" dirty="0">
                <a:solidFill>
                  <a:srgbClr val="002060"/>
                </a:solidFill>
                <a:latin typeface="Calibri" panose="020F0502020204030204" pitchFamily="34" charset="0"/>
              </a:rPr>
              <a:t>ausrichten. Eine Stufung unterschiedlicher Lernzielniveaus wird auch als</a:t>
            </a:r>
          </a:p>
          <a:p>
            <a:r>
              <a:rPr lang="de-DE" altLang="de-DE" sz="2400" b="1" dirty="0">
                <a:solidFill>
                  <a:srgbClr val="002060"/>
                </a:solidFill>
                <a:latin typeface="Calibri" panose="020F0502020204030204" pitchFamily="34" charset="0"/>
              </a:rPr>
              <a:t>Lernzielhierarchisierung</a:t>
            </a:r>
            <a:r>
              <a:rPr lang="de-DE" altLang="de-DE" sz="2400" dirty="0">
                <a:solidFill>
                  <a:srgbClr val="002060"/>
                </a:solidFill>
                <a:latin typeface="Calibri" panose="020F0502020204030204" pitchFamily="34" charset="0"/>
              </a:rPr>
              <a:t> oder </a:t>
            </a:r>
            <a:r>
              <a:rPr lang="de-DE" altLang="de-DE" sz="2400" b="1" dirty="0">
                <a:solidFill>
                  <a:srgbClr val="002060"/>
                </a:solidFill>
                <a:latin typeface="Calibri" panose="020F0502020204030204" pitchFamily="34" charset="0"/>
              </a:rPr>
              <a:t>Lernzieltaxonomie</a:t>
            </a:r>
            <a:r>
              <a:rPr lang="de-DE" altLang="de-DE" sz="2400" dirty="0">
                <a:solidFill>
                  <a:srgbClr val="002060"/>
                </a:solidFill>
                <a:latin typeface="Calibri" panose="020F0502020204030204" pitchFamily="34" charset="0"/>
              </a:rPr>
              <a:t> bezeichnet. Hierbei erfolgt</a:t>
            </a:r>
          </a:p>
          <a:p>
            <a:r>
              <a:rPr lang="de-DE" altLang="de-DE" sz="2400" dirty="0">
                <a:solidFill>
                  <a:srgbClr val="002060"/>
                </a:solidFill>
                <a:latin typeface="Calibri" panose="020F0502020204030204" pitchFamily="34" charset="0"/>
              </a:rPr>
              <a:t>eine Ordnung von Lernzielen nach ihrem Schwierigkeitsgrad.</a:t>
            </a:r>
          </a:p>
          <a:p>
            <a:endParaRPr lang="de-DE" altLang="de-DE" sz="2400" dirty="0">
              <a:solidFill>
                <a:srgbClr val="002060"/>
              </a:solidFill>
              <a:latin typeface="Calibri" panose="020F0502020204030204" pitchFamily="34" charset="0"/>
            </a:endParaRPr>
          </a:p>
          <a:p>
            <a:r>
              <a:rPr lang="de-DE" altLang="de-DE" sz="2400" dirty="0">
                <a:solidFill>
                  <a:srgbClr val="002060"/>
                </a:solidFill>
                <a:latin typeface="Calibri" panose="020F0502020204030204" pitchFamily="34" charset="0"/>
              </a:rPr>
              <a:t>Diese werden typischerweise in </a:t>
            </a:r>
            <a:r>
              <a:rPr lang="de-DE" altLang="de-DE" sz="2400" b="1" dirty="0">
                <a:solidFill>
                  <a:srgbClr val="002060"/>
                </a:solidFill>
                <a:latin typeface="Calibri" panose="020F0502020204030204" pitchFamily="34" charset="0"/>
              </a:rPr>
              <a:t>kognitive, affektive und psychomotorische</a:t>
            </a:r>
          </a:p>
          <a:p>
            <a:r>
              <a:rPr lang="de-DE" altLang="de-DE" sz="2400" b="1" dirty="0">
                <a:solidFill>
                  <a:srgbClr val="002060"/>
                </a:solidFill>
                <a:latin typeface="Calibri" panose="020F0502020204030204" pitchFamily="34" charset="0"/>
              </a:rPr>
              <a:t>Lernziele</a:t>
            </a:r>
            <a:r>
              <a:rPr lang="de-DE" altLang="de-DE" sz="2400" dirty="0">
                <a:solidFill>
                  <a:srgbClr val="002060"/>
                </a:solidFill>
                <a:latin typeface="Calibri" panose="020F0502020204030204" pitchFamily="34" charset="0"/>
              </a:rPr>
              <a:t> gegliedert.</a:t>
            </a:r>
          </a:p>
          <a:p>
            <a:endParaRPr lang="de-DE" altLang="de-DE" sz="2400" dirty="0">
              <a:solidFill>
                <a:srgbClr val="002060"/>
              </a:solidFill>
              <a:latin typeface="Calibri" panose="020F0502020204030204" pitchFamily="34" charset="0"/>
            </a:endParaRPr>
          </a:p>
          <a:p>
            <a:endParaRPr lang="de-DE" altLang="de-DE" sz="2400" dirty="0">
              <a:solidFill>
                <a:srgbClr val="002060"/>
              </a:solidFill>
              <a:latin typeface="Calibri" panose="020F0502020204030204" pitchFamily="34" charset="0"/>
            </a:endParaRPr>
          </a:p>
          <a:p>
            <a:endParaRPr lang="de-DE" altLang="de-DE" sz="2400" dirty="0">
              <a:solidFill>
                <a:srgbClr val="002060"/>
              </a:solidFill>
              <a:latin typeface="Calibri" panose="020F0502020204030204" pitchFamily="34" charset="0"/>
            </a:endParaRPr>
          </a:p>
          <a:p>
            <a:r>
              <a:rPr lang="de-DE" altLang="de-DE" sz="1900" dirty="0">
                <a:solidFill>
                  <a:srgbClr val="002060"/>
                </a:solidFill>
                <a:latin typeface="Calibri" panose="020F0502020204030204" pitchFamily="34" charset="0"/>
              </a:rPr>
              <a:t>Hinweis: siehe </a:t>
            </a:r>
            <a:r>
              <a:rPr lang="de-DE" altLang="de-DE" sz="1900" b="1" dirty="0">
                <a:solidFill>
                  <a:srgbClr val="002060"/>
                </a:solidFill>
                <a:latin typeface="Calibri" panose="020F0502020204030204" pitchFamily="34" charset="0"/>
              </a:rPr>
              <a:t>Handout</a:t>
            </a:r>
            <a:r>
              <a:rPr lang="de-DE" altLang="de-DE" sz="1900" dirty="0">
                <a:solidFill>
                  <a:srgbClr val="002060"/>
                </a:solidFill>
                <a:latin typeface="Calibri" panose="020F0502020204030204" pitchFamily="34" charset="0"/>
              </a:rPr>
              <a:t> zu Lernzielniveaus sowie Text von Bernd Meier 2013</a:t>
            </a:r>
          </a:p>
          <a:p>
            <a:endParaRPr lang="de-DE" dirty="0"/>
          </a:p>
        </p:txBody>
      </p:sp>
      <p:sp>
        <p:nvSpPr>
          <p:cNvPr id="4" name="Foliennummernplatzhalter 3">
            <a:extLst>
              <a:ext uri="{FF2B5EF4-FFF2-40B4-BE49-F238E27FC236}">
                <a16:creationId xmlns:a16="http://schemas.microsoft.com/office/drawing/2014/main" id="{88DD8C59-C3B0-4360-980D-84C51078D695}"/>
              </a:ext>
            </a:extLst>
          </p:cNvPr>
          <p:cNvSpPr>
            <a:spLocks noGrp="1"/>
          </p:cNvSpPr>
          <p:nvPr>
            <p:ph type="sldNum" sz="quarter" idx="4"/>
          </p:nvPr>
        </p:nvSpPr>
        <p:spPr/>
        <p:txBody>
          <a:bodyPr/>
          <a:lstStyle/>
          <a:p>
            <a:fld id="{80820C91-F7CE-483F-AA17-44F7CB82C640}" type="slidenum">
              <a:rPr lang="de-DE" smtClean="0"/>
              <a:pPr/>
              <a:t>75</a:t>
            </a:fld>
            <a:endParaRPr lang="de-DE" dirty="0"/>
          </a:p>
        </p:txBody>
      </p:sp>
      <p:sp>
        <p:nvSpPr>
          <p:cNvPr id="5" name="Fußzeilenplatzhalter 4">
            <a:extLst>
              <a:ext uri="{FF2B5EF4-FFF2-40B4-BE49-F238E27FC236}">
                <a16:creationId xmlns:a16="http://schemas.microsoft.com/office/drawing/2014/main" id="{699C3F1E-27E8-46D6-A0B3-D7D86E4DD9B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1">
            <a:extLst>
              <a:ext uri="{FF2B5EF4-FFF2-40B4-BE49-F238E27FC236}">
                <a16:creationId xmlns:a16="http://schemas.microsoft.com/office/drawing/2014/main" id="{345571F6-04D5-43AB-92AA-1B7EC969F844}"/>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73068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4DFD2-27E3-4BD4-898A-DDAC2A601665}"/>
              </a:ext>
            </a:extLst>
          </p:cNvPr>
          <p:cNvSpPr>
            <a:spLocks noGrp="1"/>
          </p:cNvSpPr>
          <p:nvPr>
            <p:ph type="title"/>
          </p:nvPr>
        </p:nvSpPr>
        <p:spPr>
          <a:xfrm>
            <a:off x="158875" y="1628800"/>
            <a:ext cx="7886700" cy="576064"/>
          </a:xfrm>
        </p:spPr>
        <p:txBody>
          <a:bodyPr/>
          <a:lstStyle/>
          <a:p>
            <a:r>
              <a:rPr lang="de-DE" sz="2200" b="0" dirty="0">
                <a:solidFill>
                  <a:srgbClr val="0D2C5A"/>
                </a:solidFill>
              </a:rPr>
              <a:t>Kategorisierung von Lehrzielen nach Bloom</a:t>
            </a:r>
          </a:p>
        </p:txBody>
      </p:sp>
      <p:sp>
        <p:nvSpPr>
          <p:cNvPr id="4" name="Foliennummernplatzhalter 3">
            <a:extLst>
              <a:ext uri="{FF2B5EF4-FFF2-40B4-BE49-F238E27FC236}">
                <a16:creationId xmlns:a16="http://schemas.microsoft.com/office/drawing/2014/main" id="{3A0FDB51-E0EE-4CDB-8D3D-B88DD8EE74AE}"/>
              </a:ext>
            </a:extLst>
          </p:cNvPr>
          <p:cNvSpPr>
            <a:spLocks noGrp="1"/>
          </p:cNvSpPr>
          <p:nvPr>
            <p:ph type="sldNum" sz="quarter" idx="4"/>
          </p:nvPr>
        </p:nvSpPr>
        <p:spPr/>
        <p:txBody>
          <a:bodyPr/>
          <a:lstStyle/>
          <a:p>
            <a:fld id="{80820C91-F7CE-483F-AA17-44F7CB82C640}" type="slidenum">
              <a:rPr lang="de-DE" smtClean="0"/>
              <a:pPr/>
              <a:t>76</a:t>
            </a:fld>
            <a:endParaRPr lang="de-DE" dirty="0"/>
          </a:p>
        </p:txBody>
      </p:sp>
      <p:sp>
        <p:nvSpPr>
          <p:cNvPr id="5" name="Fußzeilenplatzhalter 4">
            <a:extLst>
              <a:ext uri="{FF2B5EF4-FFF2-40B4-BE49-F238E27FC236}">
                <a16:creationId xmlns:a16="http://schemas.microsoft.com/office/drawing/2014/main" id="{B8CC2702-32DC-4C5D-B0A0-292E41A052F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6" name="Tabelle 6">
            <a:extLst>
              <a:ext uri="{FF2B5EF4-FFF2-40B4-BE49-F238E27FC236}">
                <a16:creationId xmlns:a16="http://schemas.microsoft.com/office/drawing/2014/main" id="{C33480A4-0B87-4423-8C8E-CA6078B33BF4}"/>
              </a:ext>
            </a:extLst>
          </p:cNvPr>
          <p:cNvGraphicFramePr>
            <a:graphicFrameLocks noGrp="1"/>
          </p:cNvGraphicFramePr>
          <p:nvPr>
            <p:extLst>
              <p:ext uri="{D42A27DB-BD31-4B8C-83A1-F6EECF244321}">
                <p14:modId xmlns:p14="http://schemas.microsoft.com/office/powerpoint/2010/main" val="474849823"/>
              </p:ext>
            </p:extLst>
          </p:nvPr>
        </p:nvGraphicFramePr>
        <p:xfrm>
          <a:off x="143508" y="2204864"/>
          <a:ext cx="8856983" cy="4058920"/>
        </p:xfrm>
        <a:graphic>
          <a:graphicData uri="http://schemas.openxmlformats.org/drawingml/2006/table">
            <a:tbl>
              <a:tblPr firstRow="1" bandRow="1">
                <a:tableStyleId>{F5AB1C69-6EDB-4FF4-983F-18BD219EF322}</a:tableStyleId>
              </a:tblPr>
              <a:tblGrid>
                <a:gridCol w="2293325">
                  <a:extLst>
                    <a:ext uri="{9D8B030D-6E8A-4147-A177-3AD203B41FA5}">
                      <a16:colId xmlns:a16="http://schemas.microsoft.com/office/drawing/2014/main" val="3191367269"/>
                    </a:ext>
                  </a:extLst>
                </a:gridCol>
                <a:gridCol w="3479529">
                  <a:extLst>
                    <a:ext uri="{9D8B030D-6E8A-4147-A177-3AD203B41FA5}">
                      <a16:colId xmlns:a16="http://schemas.microsoft.com/office/drawing/2014/main" val="3928397610"/>
                    </a:ext>
                  </a:extLst>
                </a:gridCol>
                <a:gridCol w="3084129">
                  <a:extLst>
                    <a:ext uri="{9D8B030D-6E8A-4147-A177-3AD203B41FA5}">
                      <a16:colId xmlns:a16="http://schemas.microsoft.com/office/drawing/2014/main" val="21257827"/>
                    </a:ext>
                  </a:extLst>
                </a:gridCol>
              </a:tblGrid>
              <a:tr h="370840">
                <a:tc>
                  <a:txBody>
                    <a:bodyPr/>
                    <a:lstStyle/>
                    <a:p>
                      <a:r>
                        <a:rPr lang="de-DE" sz="1600" dirty="0"/>
                        <a:t>Kategorie</a:t>
                      </a:r>
                    </a:p>
                  </a:txBody>
                  <a:tcPr/>
                </a:tc>
                <a:tc>
                  <a:txBody>
                    <a:bodyPr/>
                    <a:lstStyle/>
                    <a:p>
                      <a:r>
                        <a:rPr lang="de-DE" sz="1600" dirty="0"/>
                        <a:t>Beschreibung</a:t>
                      </a:r>
                    </a:p>
                  </a:txBody>
                  <a:tcPr/>
                </a:tc>
                <a:tc>
                  <a:txBody>
                    <a:bodyPr/>
                    <a:lstStyle/>
                    <a:p>
                      <a:r>
                        <a:rPr lang="de-DE" sz="1600" dirty="0"/>
                        <a:t>Beispiel</a:t>
                      </a:r>
                    </a:p>
                  </a:txBody>
                  <a:tcPr/>
                </a:tc>
                <a:extLst>
                  <a:ext uri="{0D108BD9-81ED-4DB2-BD59-A6C34878D82A}">
                    <a16:rowId xmlns:a16="http://schemas.microsoft.com/office/drawing/2014/main" val="2654077199"/>
                  </a:ext>
                </a:extLst>
              </a:tr>
              <a:tr h="370840">
                <a:tc>
                  <a:txBody>
                    <a:bodyPr/>
                    <a:lstStyle/>
                    <a:p>
                      <a:pPr algn="l"/>
                      <a:r>
                        <a:rPr lang="de-DE" sz="1600" dirty="0">
                          <a:solidFill>
                            <a:srgbClr val="002060"/>
                          </a:solidFill>
                        </a:rPr>
                        <a:t>Kognitive Le</a:t>
                      </a:r>
                      <a:r>
                        <a:rPr lang="de-DE" sz="1600" u="sng" dirty="0">
                          <a:solidFill>
                            <a:srgbClr val="002060"/>
                          </a:solidFill>
                        </a:rPr>
                        <a:t>h</a:t>
                      </a:r>
                      <a:r>
                        <a:rPr lang="de-DE" sz="1600" dirty="0">
                          <a:solidFill>
                            <a:srgbClr val="002060"/>
                          </a:solidFill>
                        </a:rPr>
                        <a:t>rziele</a:t>
                      </a:r>
                    </a:p>
                  </a:txBody>
                  <a:tcPr/>
                </a:tc>
                <a:tc>
                  <a:txBody>
                    <a:bodyPr/>
                    <a:lstStyle/>
                    <a:p>
                      <a:pPr algn="l"/>
                      <a:r>
                        <a:rPr lang="de-DE" sz="1600" dirty="0">
                          <a:solidFill>
                            <a:srgbClr val="002060"/>
                          </a:solidFill>
                        </a:rPr>
                        <a:t>beschreiben das Wissen über Fakten, Konzepte, Regeln, Prozeduren oder Prinzipien</a:t>
                      </a:r>
                    </a:p>
                  </a:txBody>
                  <a:tcPr/>
                </a:tc>
                <a:tc>
                  <a:txBody>
                    <a:bodyPr/>
                    <a:lstStyle/>
                    <a:p>
                      <a:pPr algn="l"/>
                      <a:r>
                        <a:rPr lang="de-DE" sz="1600" dirty="0">
                          <a:solidFill>
                            <a:srgbClr val="002060"/>
                          </a:solidFill>
                        </a:rPr>
                        <a:t>Studierende kennen Strategien zur motivierenden Unterrichtsführung und Begleitung und</a:t>
                      </a:r>
                      <a:r>
                        <a:rPr lang="de-DE" sz="1600" baseline="0" dirty="0">
                          <a:solidFill>
                            <a:srgbClr val="002060"/>
                          </a:solidFill>
                        </a:rPr>
                        <a:t> können diese sicher</a:t>
                      </a:r>
                      <a:r>
                        <a:rPr lang="de-DE" sz="1600" dirty="0">
                          <a:solidFill>
                            <a:srgbClr val="002060"/>
                          </a:solidFill>
                        </a:rPr>
                        <a:t> </a:t>
                      </a:r>
                      <a:r>
                        <a:rPr lang="de-DE" sz="1600" b="1" dirty="0">
                          <a:solidFill>
                            <a:srgbClr val="002060"/>
                          </a:solidFill>
                        </a:rPr>
                        <a:t>benennen</a:t>
                      </a:r>
                      <a:r>
                        <a:rPr lang="de-DE" sz="1600" dirty="0">
                          <a:solidFill>
                            <a:srgbClr val="002060"/>
                          </a:solidFill>
                        </a:rPr>
                        <a:t>.</a:t>
                      </a:r>
                    </a:p>
                  </a:txBody>
                  <a:tcPr/>
                </a:tc>
                <a:extLst>
                  <a:ext uri="{0D108BD9-81ED-4DB2-BD59-A6C34878D82A}">
                    <a16:rowId xmlns:a16="http://schemas.microsoft.com/office/drawing/2014/main" val="4132267431"/>
                  </a:ext>
                </a:extLst>
              </a:tr>
              <a:tr h="370840">
                <a:tc>
                  <a:txBody>
                    <a:bodyPr/>
                    <a:lstStyle/>
                    <a:p>
                      <a:pPr algn="l"/>
                      <a:r>
                        <a:rPr lang="de-DE" sz="1600" dirty="0">
                          <a:solidFill>
                            <a:srgbClr val="002060"/>
                          </a:solidFill>
                        </a:rPr>
                        <a:t>Affektive Le</a:t>
                      </a:r>
                      <a:r>
                        <a:rPr lang="de-DE" sz="1600" u="sng" dirty="0">
                          <a:solidFill>
                            <a:srgbClr val="002060"/>
                          </a:solidFill>
                        </a:rPr>
                        <a:t>h</a:t>
                      </a:r>
                      <a:r>
                        <a:rPr lang="de-DE" sz="1600" dirty="0">
                          <a:solidFill>
                            <a:srgbClr val="002060"/>
                          </a:solidFill>
                        </a:rPr>
                        <a:t>rziele</a:t>
                      </a:r>
                    </a:p>
                  </a:txBody>
                  <a:tcPr/>
                </a:tc>
                <a:tc>
                  <a:txBody>
                    <a:bodyPr/>
                    <a:lstStyle/>
                    <a:p>
                      <a:pPr algn="l"/>
                      <a:r>
                        <a:rPr lang="de-DE" sz="1600" dirty="0">
                          <a:solidFill>
                            <a:srgbClr val="002060"/>
                          </a:solidFill>
                        </a:rPr>
                        <a:t>beziehen sich auf Interessen, Einstellungen und werte sowie Fähigkeiten, angemessene (moralische) Werturteile bilden zu können und eigenes Verhalten danach auszurichten</a:t>
                      </a:r>
                    </a:p>
                  </a:txBody>
                  <a:tcPr/>
                </a:tc>
                <a:tc>
                  <a:txBody>
                    <a:bodyPr/>
                    <a:lstStyle/>
                    <a:p>
                      <a:pPr algn="l"/>
                      <a:r>
                        <a:rPr lang="de-DE" sz="1600" dirty="0">
                          <a:solidFill>
                            <a:srgbClr val="002060"/>
                          </a:solidFill>
                        </a:rPr>
                        <a:t>Den</a:t>
                      </a:r>
                      <a:r>
                        <a:rPr lang="de-DE" sz="1600" baseline="0" dirty="0">
                          <a:solidFill>
                            <a:srgbClr val="002060"/>
                          </a:solidFill>
                        </a:rPr>
                        <a:t> Studierenden ist </a:t>
                      </a:r>
                      <a:r>
                        <a:rPr lang="de-DE" sz="1600" b="1" dirty="0">
                          <a:solidFill>
                            <a:srgbClr val="002060"/>
                          </a:solidFill>
                        </a:rPr>
                        <a:t>bewusst</a:t>
                      </a:r>
                      <a:r>
                        <a:rPr lang="de-DE" sz="1600" dirty="0">
                          <a:solidFill>
                            <a:srgbClr val="002060"/>
                          </a:solidFill>
                        </a:rPr>
                        <a:t>, dass eine motivierende Unterrichtsführung wichtig ist und können dies argumentativ</a:t>
                      </a:r>
                      <a:r>
                        <a:rPr lang="de-DE" sz="1600" baseline="0" dirty="0">
                          <a:solidFill>
                            <a:srgbClr val="002060"/>
                          </a:solidFill>
                        </a:rPr>
                        <a:t> zum Ausdruck bringen.</a:t>
                      </a:r>
                      <a:endParaRPr lang="de-DE" sz="1600" dirty="0">
                        <a:solidFill>
                          <a:srgbClr val="002060"/>
                        </a:solidFill>
                      </a:endParaRPr>
                    </a:p>
                  </a:txBody>
                  <a:tcPr/>
                </a:tc>
                <a:extLst>
                  <a:ext uri="{0D108BD9-81ED-4DB2-BD59-A6C34878D82A}">
                    <a16:rowId xmlns:a16="http://schemas.microsoft.com/office/drawing/2014/main" val="3070400610"/>
                  </a:ext>
                </a:extLst>
              </a:tr>
              <a:tr h="370840">
                <a:tc>
                  <a:txBody>
                    <a:bodyPr/>
                    <a:lstStyle/>
                    <a:p>
                      <a:pPr algn="l"/>
                      <a:r>
                        <a:rPr lang="de-DE" sz="1600" dirty="0">
                          <a:solidFill>
                            <a:srgbClr val="002060"/>
                          </a:solidFill>
                        </a:rPr>
                        <a:t>Psychomotorische Le</a:t>
                      </a:r>
                      <a:r>
                        <a:rPr lang="de-DE" sz="1600" u="sng" dirty="0">
                          <a:solidFill>
                            <a:srgbClr val="002060"/>
                          </a:solidFill>
                        </a:rPr>
                        <a:t>h</a:t>
                      </a:r>
                      <a:r>
                        <a:rPr lang="de-DE" sz="1600" dirty="0">
                          <a:solidFill>
                            <a:srgbClr val="002060"/>
                          </a:solidFill>
                        </a:rPr>
                        <a:t>rziele</a:t>
                      </a:r>
                    </a:p>
                  </a:txBody>
                  <a:tcPr/>
                </a:tc>
                <a:tc>
                  <a:txBody>
                    <a:bodyPr/>
                    <a:lstStyle/>
                    <a:p>
                      <a:pPr algn="l"/>
                      <a:r>
                        <a:rPr lang="de-DE" sz="1600" dirty="0">
                          <a:solidFill>
                            <a:srgbClr val="002060"/>
                          </a:solidFill>
                        </a:rPr>
                        <a:t>(Verhaltensweisen) beinhalten die Beherrschung von Bewegungsabläufen und komplexen Verhaltensweisen (z. B. handwerkliche Fähigkeiten)</a:t>
                      </a:r>
                    </a:p>
                  </a:txBody>
                  <a:tcPr/>
                </a:tc>
                <a:tc>
                  <a:txBody>
                    <a:bodyPr/>
                    <a:lstStyle/>
                    <a:p>
                      <a:pPr algn="l"/>
                      <a:r>
                        <a:rPr lang="de-DE" sz="1600" dirty="0">
                          <a:solidFill>
                            <a:srgbClr val="002060"/>
                          </a:solidFill>
                        </a:rPr>
                        <a:t>Die Studierenden beherrschen die Methode des Teamkranes und können diese sicher mit Schülerinnen und Schülern </a:t>
                      </a:r>
                      <a:r>
                        <a:rPr lang="de-DE" sz="1600" b="1" dirty="0">
                          <a:solidFill>
                            <a:srgbClr val="002060"/>
                          </a:solidFill>
                        </a:rPr>
                        <a:t>ausführen</a:t>
                      </a:r>
                      <a:r>
                        <a:rPr lang="de-DE" sz="1600" dirty="0">
                          <a:solidFill>
                            <a:srgbClr val="002060"/>
                          </a:solidFill>
                        </a:rPr>
                        <a:t>.</a:t>
                      </a:r>
                    </a:p>
                  </a:txBody>
                  <a:tcPr/>
                </a:tc>
                <a:extLst>
                  <a:ext uri="{0D108BD9-81ED-4DB2-BD59-A6C34878D82A}">
                    <a16:rowId xmlns:a16="http://schemas.microsoft.com/office/drawing/2014/main" val="3806231339"/>
                  </a:ext>
                </a:extLst>
              </a:tr>
            </a:tbl>
          </a:graphicData>
        </a:graphic>
      </p:graphicFrame>
      <p:sp>
        <p:nvSpPr>
          <p:cNvPr id="7" name="Titel 1">
            <a:extLst>
              <a:ext uri="{FF2B5EF4-FFF2-40B4-BE49-F238E27FC236}">
                <a16:creationId xmlns:a16="http://schemas.microsoft.com/office/drawing/2014/main" id="{5187A515-4E0F-41D6-A662-F43E9C3D5E1F}"/>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4171025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E4F2B-C5F6-4712-AA20-AEC19C8A5DB8}"/>
              </a:ext>
            </a:extLst>
          </p:cNvPr>
          <p:cNvSpPr>
            <a:spLocks noGrp="1"/>
          </p:cNvSpPr>
          <p:nvPr>
            <p:ph type="title"/>
          </p:nvPr>
        </p:nvSpPr>
        <p:spPr>
          <a:xfrm>
            <a:off x="539750" y="1468130"/>
            <a:ext cx="7886700" cy="576064"/>
          </a:xfrm>
        </p:spPr>
        <p:txBody>
          <a:bodyPr/>
          <a:lstStyle/>
          <a:p>
            <a:r>
              <a:rPr lang="de-DE" altLang="de-DE" dirty="0">
                <a:solidFill>
                  <a:srgbClr val="0D2C5A"/>
                </a:solidFill>
                <a:latin typeface="Calibri" panose="020F0502020204030204" pitchFamily="34" charset="0"/>
              </a:rPr>
              <a:t>Niveaus kognitiver Lernziele</a:t>
            </a:r>
            <a:endParaRPr lang="de-DE" dirty="0">
              <a:solidFill>
                <a:srgbClr val="0D2C5A"/>
              </a:solidFill>
            </a:endParaRPr>
          </a:p>
        </p:txBody>
      </p:sp>
      <p:sp>
        <p:nvSpPr>
          <p:cNvPr id="6" name="Textplatzhalter 1">
            <a:extLst>
              <a:ext uri="{FF2B5EF4-FFF2-40B4-BE49-F238E27FC236}">
                <a16:creationId xmlns:a16="http://schemas.microsoft.com/office/drawing/2014/main" id="{5D5F3133-7CEC-4584-922E-AFE519038635}"/>
              </a:ext>
            </a:extLst>
          </p:cNvPr>
          <p:cNvSpPr>
            <a:spLocks noGrp="1" noChangeArrowheads="1"/>
          </p:cNvSpPr>
          <p:nvPr>
            <p:ph idx="1"/>
          </p:nvPr>
        </p:nvSpPr>
        <p:spPr/>
        <p:txBody>
          <a:bodyPr/>
          <a:lstStyle/>
          <a:p>
            <a:r>
              <a:rPr lang="de-DE" altLang="de-DE" dirty="0">
                <a:solidFill>
                  <a:srgbClr val="002060"/>
                </a:solidFill>
                <a:latin typeface="Calibri" panose="020F0502020204030204" pitchFamily="34" charset="0"/>
                <a:cs typeface="Calibri" panose="020F0502020204030204" pitchFamily="34" charset="0"/>
              </a:rPr>
              <a:t>	</a:t>
            </a:r>
            <a:r>
              <a:rPr lang="de-DE" altLang="de-DE" sz="2200" dirty="0">
                <a:solidFill>
                  <a:srgbClr val="002060"/>
                </a:solidFill>
                <a:latin typeface="Calibri" panose="020F0502020204030204" pitchFamily="34" charset="0"/>
                <a:cs typeface="Calibri" panose="020F0502020204030204" pitchFamily="34" charset="0"/>
              </a:rPr>
              <a:t>1. Reproduktion (= Kennen) </a:t>
            </a:r>
          </a:p>
          <a:p>
            <a:pPr marL="1080000">
              <a:buFont typeface="Arial" panose="020B0604020202020204" pitchFamily="34" charset="0"/>
              <a:buChar char="•"/>
            </a:pPr>
            <a:r>
              <a:rPr lang="de-DE" altLang="de-DE" sz="2200" dirty="0">
                <a:solidFill>
                  <a:srgbClr val="002060"/>
                </a:solidFill>
                <a:latin typeface="Calibri" panose="020F0502020204030204" pitchFamily="34" charset="0"/>
                <a:cs typeface="Calibri" panose="020F0502020204030204" pitchFamily="34" charset="0"/>
              </a:rPr>
              <a:t>die gedächtnismäßige Wiedergabe des Gelernten</a:t>
            </a:r>
          </a:p>
          <a:p>
            <a:r>
              <a:rPr lang="de-DE" altLang="de-DE" sz="2200" dirty="0">
                <a:solidFill>
                  <a:srgbClr val="002060"/>
                </a:solidFill>
                <a:latin typeface="Calibri" panose="020F0502020204030204" pitchFamily="34" charset="0"/>
                <a:cs typeface="Calibri" panose="020F0502020204030204" pitchFamily="34" charset="0"/>
              </a:rPr>
              <a:t>	2. Reorganisation (= Verstehen) </a:t>
            </a:r>
          </a:p>
          <a:p>
            <a:pPr marL="1080000">
              <a:buFont typeface="Arial" panose="020B0604020202020204" pitchFamily="34" charset="0"/>
              <a:buChar char="•"/>
            </a:pPr>
            <a:r>
              <a:rPr lang="de-DE" altLang="de-DE" sz="2200" dirty="0">
                <a:solidFill>
                  <a:srgbClr val="002060"/>
                </a:solidFill>
                <a:latin typeface="Calibri" panose="020F0502020204030204" pitchFamily="34" charset="0"/>
                <a:cs typeface="Calibri" panose="020F0502020204030204" pitchFamily="34" charset="0"/>
              </a:rPr>
              <a:t>die selbstständige Verarbeitung und Anordnung des Gelernten </a:t>
            </a:r>
          </a:p>
          <a:p>
            <a:r>
              <a:rPr lang="de-DE" altLang="de-DE" sz="2200" dirty="0">
                <a:solidFill>
                  <a:srgbClr val="002060"/>
                </a:solidFill>
                <a:latin typeface="Calibri" panose="020F0502020204030204" pitchFamily="34" charset="0"/>
                <a:cs typeface="Calibri" panose="020F0502020204030204" pitchFamily="34" charset="0"/>
              </a:rPr>
              <a:t>	3. Transfer (= Anwenden) </a:t>
            </a:r>
          </a:p>
          <a:p>
            <a:pPr marL="1080000">
              <a:buFont typeface="Arial" panose="020B0604020202020204" pitchFamily="34" charset="0"/>
              <a:buChar char="•"/>
            </a:pPr>
            <a:r>
              <a:rPr lang="de-DE" altLang="de-DE" sz="2200" dirty="0">
                <a:solidFill>
                  <a:srgbClr val="002060"/>
                </a:solidFill>
                <a:latin typeface="Calibri" panose="020F0502020204030204" pitchFamily="34" charset="0"/>
                <a:cs typeface="Calibri" panose="020F0502020204030204" pitchFamily="34" charset="0"/>
              </a:rPr>
              <a:t>die Übertragung auf neue ähnliche Aufgaben </a:t>
            </a:r>
          </a:p>
          <a:p>
            <a:r>
              <a:rPr lang="de-DE" altLang="de-DE" sz="2200" dirty="0">
                <a:solidFill>
                  <a:srgbClr val="002060"/>
                </a:solidFill>
                <a:latin typeface="Calibri" panose="020F0502020204030204" pitchFamily="34" charset="0"/>
                <a:cs typeface="Calibri" panose="020F0502020204030204" pitchFamily="34" charset="0"/>
              </a:rPr>
              <a:t>	4. Problemlösung/Beurteilung </a:t>
            </a:r>
          </a:p>
          <a:p>
            <a:pPr marL="1080000">
              <a:buFont typeface="Arial" panose="020B0604020202020204" pitchFamily="34" charset="0"/>
              <a:buChar char="•"/>
            </a:pPr>
            <a:r>
              <a:rPr lang="de-DE" altLang="de-DE" sz="2200" dirty="0">
                <a:solidFill>
                  <a:srgbClr val="002060"/>
                </a:solidFill>
                <a:latin typeface="Calibri" panose="020F0502020204030204" pitchFamily="34" charset="0"/>
                <a:cs typeface="Calibri" panose="020F0502020204030204" pitchFamily="34" charset="0"/>
              </a:rPr>
              <a:t>kritische Bewertung des Gelernten sowie das Finden neuer Lösungsansätze </a:t>
            </a:r>
          </a:p>
          <a:p>
            <a:endParaRPr lang="de-DE" altLang="de-DE" b="1" dirty="0"/>
          </a:p>
        </p:txBody>
      </p:sp>
      <p:sp>
        <p:nvSpPr>
          <p:cNvPr id="4" name="Foliennummernplatzhalter 3">
            <a:extLst>
              <a:ext uri="{FF2B5EF4-FFF2-40B4-BE49-F238E27FC236}">
                <a16:creationId xmlns:a16="http://schemas.microsoft.com/office/drawing/2014/main" id="{FBCEA083-C163-489B-A93E-3F329E0CD15F}"/>
              </a:ext>
            </a:extLst>
          </p:cNvPr>
          <p:cNvSpPr>
            <a:spLocks noGrp="1"/>
          </p:cNvSpPr>
          <p:nvPr>
            <p:ph type="sldNum" sz="quarter" idx="4"/>
          </p:nvPr>
        </p:nvSpPr>
        <p:spPr/>
        <p:txBody>
          <a:bodyPr/>
          <a:lstStyle/>
          <a:p>
            <a:fld id="{80820C91-F7CE-483F-AA17-44F7CB82C640}" type="slidenum">
              <a:rPr lang="de-DE" smtClean="0"/>
              <a:pPr/>
              <a:t>77</a:t>
            </a:fld>
            <a:endParaRPr lang="de-DE" dirty="0"/>
          </a:p>
        </p:txBody>
      </p:sp>
      <p:sp>
        <p:nvSpPr>
          <p:cNvPr id="5" name="Fußzeilenplatzhalter 4">
            <a:extLst>
              <a:ext uri="{FF2B5EF4-FFF2-40B4-BE49-F238E27FC236}">
                <a16:creationId xmlns:a16="http://schemas.microsoft.com/office/drawing/2014/main" id="{67C4D3D0-38AD-4D2B-BCCB-DBFE9946EB7B}"/>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cxnSp>
        <p:nvCxnSpPr>
          <p:cNvPr id="7" name="Gerade Verbindung mit Pfeil 6">
            <a:extLst>
              <a:ext uri="{FF2B5EF4-FFF2-40B4-BE49-F238E27FC236}">
                <a16:creationId xmlns:a16="http://schemas.microsoft.com/office/drawing/2014/main" id="{4C232A11-2E82-47F0-8124-8DB8461DFB93}"/>
              </a:ext>
            </a:extLst>
          </p:cNvPr>
          <p:cNvCxnSpPr>
            <a:cxnSpLocks/>
          </p:cNvCxnSpPr>
          <p:nvPr/>
        </p:nvCxnSpPr>
        <p:spPr>
          <a:xfrm>
            <a:off x="683568" y="2248184"/>
            <a:ext cx="0" cy="3533378"/>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8" name="Titel 1">
            <a:extLst>
              <a:ext uri="{FF2B5EF4-FFF2-40B4-BE49-F238E27FC236}">
                <a16:creationId xmlns:a16="http://schemas.microsoft.com/office/drawing/2014/main" id="{8ECB591A-2117-4E4C-A8D2-C33768A0298F}"/>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2393800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5DAB3-70AF-4ACD-9F0C-6CD6593B0C60}"/>
              </a:ext>
            </a:extLst>
          </p:cNvPr>
          <p:cNvSpPr>
            <a:spLocks noGrp="1"/>
          </p:cNvSpPr>
          <p:nvPr>
            <p:ph type="title"/>
          </p:nvPr>
        </p:nvSpPr>
        <p:spPr/>
        <p:txBody>
          <a:bodyPr/>
          <a:lstStyle/>
          <a:p>
            <a:r>
              <a:rPr lang="de-DE" dirty="0">
                <a:solidFill>
                  <a:srgbClr val="0D2C5A"/>
                </a:solidFill>
              </a:rPr>
              <a:t>Niveaus affektiver Ziele</a:t>
            </a:r>
          </a:p>
        </p:txBody>
      </p:sp>
      <p:sp>
        <p:nvSpPr>
          <p:cNvPr id="3" name="Inhaltsplatzhalter 2">
            <a:extLst>
              <a:ext uri="{FF2B5EF4-FFF2-40B4-BE49-F238E27FC236}">
                <a16:creationId xmlns:a16="http://schemas.microsoft.com/office/drawing/2014/main" id="{682730D6-37FB-4257-85D9-B66BCE96511D}"/>
              </a:ext>
            </a:extLst>
          </p:cNvPr>
          <p:cNvSpPr>
            <a:spLocks noGrp="1"/>
          </p:cNvSpPr>
          <p:nvPr>
            <p:ph idx="1"/>
          </p:nvPr>
        </p:nvSpPr>
        <p:spPr>
          <a:xfrm>
            <a:off x="539552" y="2348880"/>
            <a:ext cx="7975798" cy="3828082"/>
          </a:xfrm>
        </p:spPr>
        <p:txBody>
          <a:bodyPr/>
          <a:lstStyle/>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1. Aufmerksam werden </a:t>
            </a:r>
          </a:p>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2. Reagieren </a:t>
            </a:r>
          </a:p>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3. Werten </a:t>
            </a:r>
          </a:p>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4. Organisieren </a:t>
            </a:r>
          </a:p>
          <a:p>
            <a:pPr marL="0" lvl="0" indent="0" eaLnBrk="0" fontAlgn="base" hangingPunct="0">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5. Charakterisierung durch den Wert oder eine </a:t>
            </a:r>
          </a:p>
          <a:p>
            <a:pPr marL="0" lvl="0" indent="0" eaLnBrk="0" fontAlgn="base" hangingPunct="0">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Wertstruktur </a:t>
            </a:r>
          </a:p>
        </p:txBody>
      </p:sp>
      <p:sp>
        <p:nvSpPr>
          <p:cNvPr id="4" name="Foliennummernplatzhalter 3">
            <a:extLst>
              <a:ext uri="{FF2B5EF4-FFF2-40B4-BE49-F238E27FC236}">
                <a16:creationId xmlns:a16="http://schemas.microsoft.com/office/drawing/2014/main" id="{FBCDF543-7E74-4370-A0A6-FBC10393DC41}"/>
              </a:ext>
            </a:extLst>
          </p:cNvPr>
          <p:cNvSpPr>
            <a:spLocks noGrp="1"/>
          </p:cNvSpPr>
          <p:nvPr>
            <p:ph type="sldNum" sz="quarter" idx="4"/>
          </p:nvPr>
        </p:nvSpPr>
        <p:spPr/>
        <p:txBody>
          <a:bodyPr/>
          <a:lstStyle/>
          <a:p>
            <a:fld id="{80820C91-F7CE-483F-AA17-44F7CB82C640}" type="slidenum">
              <a:rPr lang="de-DE" smtClean="0"/>
              <a:pPr/>
              <a:t>78</a:t>
            </a:fld>
            <a:endParaRPr lang="de-DE" dirty="0"/>
          </a:p>
        </p:txBody>
      </p:sp>
      <p:sp>
        <p:nvSpPr>
          <p:cNvPr id="5" name="Fußzeilenplatzhalter 4">
            <a:extLst>
              <a:ext uri="{FF2B5EF4-FFF2-40B4-BE49-F238E27FC236}">
                <a16:creationId xmlns:a16="http://schemas.microsoft.com/office/drawing/2014/main" id="{3A170EDC-830C-4AE8-B513-1015E489204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cxnSp>
        <p:nvCxnSpPr>
          <p:cNvPr id="6" name="Gerade Verbindung mit Pfeil 5">
            <a:extLst>
              <a:ext uri="{FF2B5EF4-FFF2-40B4-BE49-F238E27FC236}">
                <a16:creationId xmlns:a16="http://schemas.microsoft.com/office/drawing/2014/main" id="{DD86ADB7-AC49-45AF-9E5A-A8BB1D7DEBFB}"/>
              </a:ext>
            </a:extLst>
          </p:cNvPr>
          <p:cNvCxnSpPr>
            <a:cxnSpLocks/>
          </p:cNvCxnSpPr>
          <p:nvPr/>
        </p:nvCxnSpPr>
        <p:spPr>
          <a:xfrm>
            <a:off x="1187624" y="2348880"/>
            <a:ext cx="0" cy="2952328"/>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7" name="Titel 1">
            <a:extLst>
              <a:ext uri="{FF2B5EF4-FFF2-40B4-BE49-F238E27FC236}">
                <a16:creationId xmlns:a16="http://schemas.microsoft.com/office/drawing/2014/main" id="{E989C0A5-961B-4FA3-B6F8-6D26F28A6B57}"/>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17063491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A9DDD-31C4-43E9-A256-B69E58CB8A5D}"/>
              </a:ext>
            </a:extLst>
          </p:cNvPr>
          <p:cNvSpPr>
            <a:spLocks noGrp="1"/>
          </p:cNvSpPr>
          <p:nvPr>
            <p:ph type="title"/>
          </p:nvPr>
        </p:nvSpPr>
        <p:spPr/>
        <p:txBody>
          <a:bodyPr/>
          <a:lstStyle/>
          <a:p>
            <a:r>
              <a:rPr lang="de-DE" altLang="de-DE" dirty="0">
                <a:solidFill>
                  <a:srgbClr val="0D2C5A"/>
                </a:solidFill>
                <a:latin typeface="Calibri" panose="020F0502020204030204" pitchFamily="34" charset="0"/>
              </a:rPr>
              <a:t>Niveaus psychomotorischer Entwicklung</a:t>
            </a:r>
            <a:endParaRPr lang="de-DE" dirty="0">
              <a:solidFill>
                <a:srgbClr val="0D2C5A"/>
              </a:solidFill>
            </a:endParaRPr>
          </a:p>
        </p:txBody>
      </p:sp>
      <p:sp>
        <p:nvSpPr>
          <p:cNvPr id="3" name="Inhaltsplatzhalter 2">
            <a:extLst>
              <a:ext uri="{FF2B5EF4-FFF2-40B4-BE49-F238E27FC236}">
                <a16:creationId xmlns:a16="http://schemas.microsoft.com/office/drawing/2014/main" id="{C964F562-8FF4-41C7-A9EF-51C407C1241F}"/>
              </a:ext>
            </a:extLst>
          </p:cNvPr>
          <p:cNvSpPr>
            <a:spLocks noGrp="1"/>
          </p:cNvSpPr>
          <p:nvPr>
            <p:ph idx="1"/>
          </p:nvPr>
        </p:nvSpPr>
        <p:spPr>
          <a:xfrm>
            <a:off x="584101" y="2202430"/>
            <a:ext cx="7975798" cy="4116115"/>
          </a:xfrm>
        </p:spPr>
        <p:txBody>
          <a:bodyPr/>
          <a:lstStyle/>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1. Imitation: nachahmen </a:t>
            </a:r>
          </a:p>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2. Manipulation: entwickeln von Fertigkeiten</a:t>
            </a:r>
            <a:br>
              <a:rPr lang="de-DE" altLang="de-DE" sz="2400" kern="0" dirty="0">
                <a:solidFill>
                  <a:srgbClr val="002060"/>
                </a:solidFill>
                <a:latin typeface="Calibri" panose="020F0502020204030204" pitchFamily="34" charset="0"/>
                <a:ea typeface="+mn-ea"/>
                <a:cs typeface="Calibri" panose="020F0502020204030204" pitchFamily="34" charset="0"/>
              </a:rPr>
            </a:br>
            <a:r>
              <a:rPr lang="de-DE" altLang="de-DE" sz="2400" kern="0" dirty="0">
                <a:solidFill>
                  <a:srgbClr val="002060"/>
                </a:solidFill>
                <a:latin typeface="Calibri" panose="020F0502020204030204" pitchFamily="34" charset="0"/>
                <a:ea typeface="+mn-ea"/>
                <a:cs typeface="Calibri" panose="020F0502020204030204" pitchFamily="34" charset="0"/>
              </a:rPr>
              <a:t>                  mit fortschreitender Übung </a:t>
            </a:r>
          </a:p>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3. Präzision: genaues modellunabhängiges Anwenden </a:t>
            </a:r>
          </a:p>
          <a:p>
            <a:pPr marL="0" lvl="0" indent="0" eaLnBrk="0" fontAlgn="base" hangingPunct="0">
              <a:spcAft>
                <a:spcPts val="60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4. Handlungsgliederung: koordinieren verschiedener</a:t>
            </a:r>
            <a:br>
              <a:rPr lang="de-DE" altLang="de-DE" sz="2400" kern="0" dirty="0">
                <a:solidFill>
                  <a:srgbClr val="002060"/>
                </a:solidFill>
                <a:latin typeface="Calibri" panose="020F0502020204030204" pitchFamily="34" charset="0"/>
                <a:ea typeface="+mn-ea"/>
                <a:cs typeface="Calibri" panose="020F0502020204030204" pitchFamily="34" charset="0"/>
              </a:rPr>
            </a:br>
            <a:r>
              <a:rPr lang="de-DE" altLang="de-DE" sz="2400" kern="0" dirty="0">
                <a:solidFill>
                  <a:srgbClr val="002060"/>
                </a:solidFill>
                <a:latin typeface="Calibri" panose="020F0502020204030204" pitchFamily="34" charset="0"/>
                <a:ea typeface="+mn-ea"/>
                <a:cs typeface="Calibri" panose="020F0502020204030204" pitchFamily="34" charset="0"/>
              </a:rPr>
              <a:t>                  Handlungen </a:t>
            </a:r>
          </a:p>
          <a:p>
            <a:pPr marL="0" lvl="0" indent="0" eaLnBrk="0" fontAlgn="base" hangingPunct="0">
              <a:spcAft>
                <a:spcPct val="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5. Naturalisierung: Handlungsfertigkeit so hoch, dass</a:t>
            </a:r>
          </a:p>
          <a:p>
            <a:pPr marL="0" lvl="0" indent="0" eaLnBrk="0" fontAlgn="base" hangingPunct="0">
              <a:spcAft>
                <a:spcPct val="0"/>
              </a:spcAft>
              <a:buClr>
                <a:srgbClr val="002060"/>
              </a:buClr>
              <a:buSzPct val="65000"/>
            </a:pPr>
            <a:r>
              <a:rPr lang="de-DE" altLang="de-DE" sz="2400" kern="0" dirty="0">
                <a:solidFill>
                  <a:srgbClr val="002060"/>
                </a:solidFill>
                <a:latin typeface="Calibri" panose="020F0502020204030204" pitchFamily="34" charset="0"/>
                <a:ea typeface="+mn-ea"/>
                <a:cs typeface="Calibri" panose="020F0502020204030204" pitchFamily="34" charset="0"/>
              </a:rPr>
              <a:t>	    die Aufgabe mit genehmigtem Aufwand gelöst wird</a:t>
            </a:r>
            <a:r>
              <a:rPr lang="de-DE" altLang="de-DE" sz="2400" kern="0" dirty="0">
                <a:solidFill>
                  <a:srgbClr val="000000"/>
                </a:solidFill>
                <a:latin typeface="Garamond"/>
                <a:ea typeface="+mn-ea"/>
                <a:cs typeface="+mn-cs"/>
              </a:rPr>
              <a:t> </a:t>
            </a:r>
          </a:p>
          <a:p>
            <a:endParaRPr lang="de-DE" dirty="0"/>
          </a:p>
        </p:txBody>
      </p:sp>
      <p:sp>
        <p:nvSpPr>
          <p:cNvPr id="4" name="Foliennummernplatzhalter 3">
            <a:extLst>
              <a:ext uri="{FF2B5EF4-FFF2-40B4-BE49-F238E27FC236}">
                <a16:creationId xmlns:a16="http://schemas.microsoft.com/office/drawing/2014/main" id="{6E545482-9E65-4860-AACF-24122366134A}"/>
              </a:ext>
            </a:extLst>
          </p:cNvPr>
          <p:cNvSpPr>
            <a:spLocks noGrp="1"/>
          </p:cNvSpPr>
          <p:nvPr>
            <p:ph type="sldNum" sz="quarter" idx="4"/>
          </p:nvPr>
        </p:nvSpPr>
        <p:spPr/>
        <p:txBody>
          <a:bodyPr/>
          <a:lstStyle/>
          <a:p>
            <a:fld id="{80820C91-F7CE-483F-AA17-44F7CB82C640}" type="slidenum">
              <a:rPr lang="de-DE" smtClean="0"/>
              <a:pPr/>
              <a:t>79</a:t>
            </a:fld>
            <a:endParaRPr lang="de-DE" dirty="0"/>
          </a:p>
        </p:txBody>
      </p:sp>
      <p:sp>
        <p:nvSpPr>
          <p:cNvPr id="5" name="Fußzeilenplatzhalter 4">
            <a:extLst>
              <a:ext uri="{FF2B5EF4-FFF2-40B4-BE49-F238E27FC236}">
                <a16:creationId xmlns:a16="http://schemas.microsoft.com/office/drawing/2014/main" id="{B50DDFF2-FA09-40F5-A47A-2B724D031263}"/>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cxnSp>
        <p:nvCxnSpPr>
          <p:cNvPr id="6" name="Gerade Verbindung mit Pfeil 5">
            <a:extLst>
              <a:ext uri="{FF2B5EF4-FFF2-40B4-BE49-F238E27FC236}">
                <a16:creationId xmlns:a16="http://schemas.microsoft.com/office/drawing/2014/main" id="{A76E777B-C89B-427C-BAFD-D44B22C15D86}"/>
              </a:ext>
            </a:extLst>
          </p:cNvPr>
          <p:cNvCxnSpPr>
            <a:cxnSpLocks/>
          </p:cNvCxnSpPr>
          <p:nvPr/>
        </p:nvCxnSpPr>
        <p:spPr>
          <a:xfrm>
            <a:off x="1259632" y="2204864"/>
            <a:ext cx="0" cy="3672408"/>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7" name="Titel 1">
            <a:extLst>
              <a:ext uri="{FF2B5EF4-FFF2-40B4-BE49-F238E27FC236}">
                <a16:creationId xmlns:a16="http://schemas.microsoft.com/office/drawing/2014/main" id="{FDF1F898-3540-49E1-A240-109E35A900EE}"/>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a:solidFill>
                  <a:srgbClr val="0D2C5A"/>
                </a:solidFill>
              </a:rPr>
              <a:t>Lernzielformulierung</a:t>
            </a:r>
            <a:endParaRPr lang="de-DE" b="0" dirty="0">
              <a:solidFill>
                <a:srgbClr val="0D2C5A"/>
              </a:solidFill>
            </a:endParaRPr>
          </a:p>
        </p:txBody>
      </p:sp>
    </p:spTree>
    <p:extLst>
      <p:ext uri="{BB962C8B-B14F-4D97-AF65-F5344CB8AC3E}">
        <p14:creationId xmlns:p14="http://schemas.microsoft.com/office/powerpoint/2010/main" val="77573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F72F2-158F-4164-8056-5DA294EC6733}"/>
              </a:ext>
            </a:extLst>
          </p:cNvPr>
          <p:cNvSpPr>
            <a:spLocks noGrp="1"/>
          </p:cNvSpPr>
          <p:nvPr>
            <p:ph idx="1"/>
          </p:nvPr>
        </p:nvSpPr>
        <p:spPr>
          <a:xfrm>
            <a:off x="539552" y="1844824"/>
            <a:ext cx="7975798" cy="4536504"/>
          </a:xfrm>
        </p:spPr>
        <p:txBody>
          <a:bodyPr>
            <a:normAutofit/>
          </a:bodyPr>
          <a:lstStyle/>
          <a:p>
            <a:pPr>
              <a:buFont typeface="Arial" panose="020B0604020202020204" pitchFamily="34" charset="0"/>
              <a:buChar char="•"/>
            </a:pPr>
            <a:r>
              <a:rPr lang="de-DE" sz="2200" dirty="0">
                <a:solidFill>
                  <a:srgbClr val="0D2C5A"/>
                </a:solidFill>
                <a:latin typeface="+mn-lt"/>
              </a:rPr>
              <a:t>Vergegenwärtigung der Lernvoraussetzungen der Kinder, Jugendlichen und jungen Erwachsenen </a:t>
            </a:r>
          </a:p>
          <a:p>
            <a:pPr>
              <a:buFont typeface="Arial" panose="020B0604020202020204" pitchFamily="34" charset="0"/>
              <a:buChar char="•"/>
            </a:pPr>
            <a:r>
              <a:rPr lang="de-DE" sz="2200" dirty="0">
                <a:solidFill>
                  <a:srgbClr val="0D2C5A"/>
                </a:solidFill>
                <a:latin typeface="+mn-lt"/>
              </a:rPr>
              <a:t>Curriculare Grundlagen einsehen</a:t>
            </a:r>
          </a:p>
          <a:p>
            <a:pPr>
              <a:buFont typeface="Arial" panose="020B0604020202020204" pitchFamily="34" charset="0"/>
              <a:buChar char="•"/>
            </a:pPr>
            <a:r>
              <a:rPr lang="de-DE" sz="2200" dirty="0">
                <a:solidFill>
                  <a:srgbClr val="0D2C5A"/>
                </a:solidFill>
                <a:latin typeface="+mn-lt"/>
              </a:rPr>
              <a:t>Sachanalyse und didaktische Reduktion</a:t>
            </a:r>
          </a:p>
          <a:p>
            <a:pPr>
              <a:buFont typeface="Arial" panose="020B0604020202020204" pitchFamily="34" charset="0"/>
              <a:buChar char="•"/>
            </a:pPr>
            <a:r>
              <a:rPr lang="de-DE" sz="2200" dirty="0">
                <a:solidFill>
                  <a:srgbClr val="0D2C5A"/>
                </a:solidFill>
                <a:latin typeface="+mn-lt"/>
              </a:rPr>
              <a:t>Kompetenzorientierung und inhaltliche Auswahl treffen</a:t>
            </a:r>
          </a:p>
          <a:p>
            <a:pPr>
              <a:buFont typeface="Arial" panose="020B0604020202020204" pitchFamily="34" charset="0"/>
              <a:buChar char="•"/>
            </a:pPr>
            <a:r>
              <a:rPr lang="de-DE" sz="2200" dirty="0">
                <a:solidFill>
                  <a:srgbClr val="0D2C5A"/>
                </a:solidFill>
                <a:latin typeface="+mn-lt"/>
              </a:rPr>
              <a:t>Lernziele und Teilziele für die Veranstaltung formulieren</a:t>
            </a:r>
          </a:p>
          <a:p>
            <a:pPr>
              <a:buFont typeface="Arial" panose="020B0604020202020204" pitchFamily="34" charset="0"/>
              <a:buChar char="•"/>
            </a:pPr>
            <a:r>
              <a:rPr lang="de-DE" sz="2200" dirty="0">
                <a:solidFill>
                  <a:srgbClr val="0D2C5A"/>
                </a:solidFill>
                <a:latin typeface="+mn-lt"/>
              </a:rPr>
              <a:t>Veranstaltungsthemen und -</a:t>
            </a:r>
            <a:r>
              <a:rPr lang="de-DE" sz="2200" dirty="0" err="1">
                <a:solidFill>
                  <a:srgbClr val="0D2C5A"/>
                </a:solidFill>
                <a:latin typeface="+mn-lt"/>
              </a:rPr>
              <a:t>schwerpunkte</a:t>
            </a:r>
            <a:r>
              <a:rPr lang="de-DE" sz="2200" dirty="0">
                <a:solidFill>
                  <a:srgbClr val="0D2C5A"/>
                </a:solidFill>
                <a:latin typeface="+mn-lt"/>
              </a:rPr>
              <a:t> formulieren</a:t>
            </a:r>
          </a:p>
          <a:p>
            <a:pPr>
              <a:buFont typeface="Arial" panose="020B0604020202020204" pitchFamily="34" charset="0"/>
              <a:buChar char="•"/>
            </a:pPr>
            <a:r>
              <a:rPr lang="de-DE" sz="2200" dirty="0">
                <a:solidFill>
                  <a:srgbClr val="0D2C5A"/>
                </a:solidFill>
                <a:latin typeface="+mn-lt"/>
              </a:rPr>
              <a:t>Veranstaltungen planen und strukturieren</a:t>
            </a:r>
          </a:p>
          <a:p>
            <a:pPr>
              <a:buFont typeface="Arial" panose="020B0604020202020204" pitchFamily="34" charset="0"/>
              <a:buChar char="•"/>
            </a:pPr>
            <a:r>
              <a:rPr lang="de-DE" sz="2200" dirty="0">
                <a:solidFill>
                  <a:srgbClr val="0D2C5A"/>
                </a:solidFill>
                <a:latin typeface="+mn-lt"/>
              </a:rPr>
              <a:t>Überlegungen zur methodischen Umsetzung treffen</a:t>
            </a:r>
          </a:p>
          <a:p>
            <a:pPr>
              <a:buFont typeface="Arial" panose="020B0604020202020204" pitchFamily="34" charset="0"/>
              <a:buChar char="•"/>
            </a:pPr>
            <a:r>
              <a:rPr lang="de-DE" sz="2200" dirty="0">
                <a:solidFill>
                  <a:srgbClr val="0D2C5A"/>
                </a:solidFill>
                <a:latin typeface="+mn-lt"/>
              </a:rPr>
              <a:t>Lernaufgaben/Arbeitsblätter entwickeln </a:t>
            </a:r>
          </a:p>
          <a:p>
            <a:pPr>
              <a:buFont typeface="Arial" panose="020B0604020202020204" pitchFamily="34" charset="0"/>
              <a:buChar char="•"/>
            </a:pPr>
            <a:r>
              <a:rPr lang="de-DE" sz="2200" dirty="0">
                <a:solidFill>
                  <a:srgbClr val="0D2C5A"/>
                </a:solidFill>
                <a:latin typeface="+mn-lt"/>
              </a:rPr>
              <a:t>Überlegungen zur Mediennutzung treffen</a:t>
            </a:r>
          </a:p>
          <a:p>
            <a:pPr>
              <a:buFont typeface="Arial" panose="020B0604020202020204" pitchFamily="34" charset="0"/>
              <a:buChar cha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274B74D-ADD1-4191-8787-11015ED34F3A}"/>
              </a:ext>
            </a:extLst>
          </p:cNvPr>
          <p:cNvSpPr>
            <a:spLocks noGrp="1"/>
          </p:cNvSpPr>
          <p:nvPr>
            <p:ph type="sldNum" sz="quarter" idx="4"/>
          </p:nvPr>
        </p:nvSpPr>
        <p:spPr/>
        <p:txBody>
          <a:bodyPr/>
          <a:lstStyle/>
          <a:p>
            <a:fld id="{80820C91-F7CE-483F-AA17-44F7CB82C640}" type="slidenum">
              <a:rPr lang="de-DE" smtClean="0"/>
              <a:pPr/>
              <a:t>8</a:t>
            </a:fld>
            <a:endParaRPr lang="de-DE" dirty="0"/>
          </a:p>
        </p:txBody>
      </p:sp>
      <p:sp>
        <p:nvSpPr>
          <p:cNvPr id="5" name="Fußzeilenplatzhalter 4">
            <a:extLst>
              <a:ext uri="{FF2B5EF4-FFF2-40B4-BE49-F238E27FC236}">
                <a16:creationId xmlns:a16="http://schemas.microsoft.com/office/drawing/2014/main" id="{DD69A6AD-C05A-4B8C-B17E-0C35C25366B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C6764498-743E-4071-A379-0EB0AFAB8C50}"/>
              </a:ext>
            </a:extLst>
          </p:cNvPr>
          <p:cNvSpPr>
            <a:spLocks noGrp="1"/>
          </p:cNvSpPr>
          <p:nvPr>
            <p:ph type="title"/>
          </p:nvPr>
        </p:nvSpPr>
        <p:spPr>
          <a:xfrm>
            <a:off x="1187624" y="1052538"/>
            <a:ext cx="7886700" cy="576262"/>
          </a:xfrm>
        </p:spPr>
        <p:txBody>
          <a:bodyPr/>
          <a:lstStyle/>
          <a:p>
            <a:pPr algn="r"/>
            <a:r>
              <a:rPr lang="de-DE" b="0" dirty="0">
                <a:solidFill>
                  <a:srgbClr val="0D2C5A"/>
                </a:solidFill>
              </a:rPr>
              <a:t>Veranstaltungen planen – Überblick</a:t>
            </a:r>
          </a:p>
        </p:txBody>
      </p:sp>
      <p:sp>
        <p:nvSpPr>
          <p:cNvPr id="2" name="Rechteck 1">
            <a:extLst>
              <a:ext uri="{FF2B5EF4-FFF2-40B4-BE49-F238E27FC236}">
                <a16:creationId xmlns:a16="http://schemas.microsoft.com/office/drawing/2014/main" id="{BB73AEEC-D983-11A2-857F-D20E33233E9D}"/>
              </a:ext>
            </a:extLst>
          </p:cNvPr>
          <p:cNvSpPr/>
          <p:nvPr/>
        </p:nvSpPr>
        <p:spPr>
          <a:xfrm>
            <a:off x="539552" y="1844824"/>
            <a:ext cx="7560840" cy="720080"/>
          </a:xfrm>
          <a:prstGeom prst="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861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9909E7C-74DB-45CC-9783-204EB49AA074}"/>
              </a:ext>
            </a:extLst>
          </p:cNvPr>
          <p:cNvPicPr>
            <a:picLocks noChangeAspect="1"/>
          </p:cNvPicPr>
          <p:nvPr/>
        </p:nvPicPr>
        <p:blipFill>
          <a:blip r:embed="rId2"/>
          <a:stretch>
            <a:fillRect/>
          </a:stretch>
        </p:blipFill>
        <p:spPr>
          <a:xfrm>
            <a:off x="4235179" y="2319029"/>
            <a:ext cx="4601217" cy="2896004"/>
          </a:xfrm>
          <a:prstGeom prst="rect">
            <a:avLst/>
          </a:prstGeom>
        </p:spPr>
      </p:pic>
      <p:sp>
        <p:nvSpPr>
          <p:cNvPr id="4" name="Foliennummernplatzhalter 3">
            <a:extLst>
              <a:ext uri="{FF2B5EF4-FFF2-40B4-BE49-F238E27FC236}">
                <a16:creationId xmlns:a16="http://schemas.microsoft.com/office/drawing/2014/main" id="{3A0FDB51-E0EE-4CDB-8D3D-B88DD8EE74AE}"/>
              </a:ext>
            </a:extLst>
          </p:cNvPr>
          <p:cNvSpPr>
            <a:spLocks noGrp="1"/>
          </p:cNvSpPr>
          <p:nvPr>
            <p:ph type="sldNum" sz="quarter" idx="4"/>
          </p:nvPr>
        </p:nvSpPr>
        <p:spPr/>
        <p:txBody>
          <a:bodyPr/>
          <a:lstStyle/>
          <a:p>
            <a:fld id="{80820C91-F7CE-483F-AA17-44F7CB82C640}" type="slidenum">
              <a:rPr lang="de-DE" smtClean="0"/>
              <a:pPr/>
              <a:t>80</a:t>
            </a:fld>
            <a:endParaRPr lang="de-DE" dirty="0"/>
          </a:p>
        </p:txBody>
      </p:sp>
      <p:sp>
        <p:nvSpPr>
          <p:cNvPr id="5" name="Fußzeilenplatzhalter 4">
            <a:extLst>
              <a:ext uri="{FF2B5EF4-FFF2-40B4-BE49-F238E27FC236}">
                <a16:creationId xmlns:a16="http://schemas.microsoft.com/office/drawing/2014/main" id="{B8CC2702-32DC-4C5D-B0A0-292E41A052F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extfeld 5">
            <a:extLst>
              <a:ext uri="{FF2B5EF4-FFF2-40B4-BE49-F238E27FC236}">
                <a16:creationId xmlns:a16="http://schemas.microsoft.com/office/drawing/2014/main" id="{8BA19DBB-695A-4061-9960-DE9FB2D39C63}"/>
              </a:ext>
            </a:extLst>
          </p:cNvPr>
          <p:cNvSpPr txBox="1"/>
          <p:nvPr/>
        </p:nvSpPr>
        <p:spPr>
          <a:xfrm>
            <a:off x="287524" y="1642967"/>
            <a:ext cx="7092788" cy="4601260"/>
          </a:xfrm>
          <a:prstGeom prst="rect">
            <a:avLst/>
          </a:prstGeom>
          <a:noFill/>
        </p:spPr>
        <p:txBody>
          <a:bodyPr wrap="square" rtlCol="0">
            <a:spAutoFit/>
          </a:bodyPr>
          <a:lstStyle/>
          <a:p>
            <a:pPr algn="just">
              <a:spcAft>
                <a:spcPts val="600"/>
              </a:spcAft>
            </a:pPr>
            <a:r>
              <a:rPr lang="de-DE" u="sng" dirty="0">
                <a:solidFill>
                  <a:srgbClr val="0D2C5A"/>
                </a:solidFill>
              </a:rPr>
              <a:t>Abstraktionsniveau</a:t>
            </a:r>
          </a:p>
          <a:p>
            <a:pPr algn="just"/>
            <a:r>
              <a:rPr lang="de-DE" dirty="0">
                <a:solidFill>
                  <a:srgbClr val="0D2C5A"/>
                </a:solidFill>
              </a:rPr>
              <a:t>Richtziel:  sehr allgemein und abstrakt, </a:t>
            </a:r>
          </a:p>
          <a:p>
            <a:pPr algn="just"/>
            <a:r>
              <a:rPr lang="de-DE" dirty="0">
                <a:solidFill>
                  <a:srgbClr val="0D2C5A"/>
                </a:solidFill>
              </a:rPr>
              <a:t>	 nicht überprüfbar</a:t>
            </a:r>
          </a:p>
          <a:p>
            <a:pPr algn="just"/>
            <a:endParaRPr lang="de-DE" dirty="0">
              <a:solidFill>
                <a:srgbClr val="0D2C5A"/>
              </a:solidFill>
            </a:endParaRPr>
          </a:p>
          <a:p>
            <a:pPr algn="just"/>
            <a:endParaRPr lang="de-DE" dirty="0">
              <a:solidFill>
                <a:srgbClr val="0D2C5A"/>
              </a:solidFill>
            </a:endParaRPr>
          </a:p>
          <a:p>
            <a:pPr algn="just"/>
            <a:r>
              <a:rPr lang="de-DE" dirty="0">
                <a:solidFill>
                  <a:srgbClr val="0D2C5A"/>
                </a:solidFill>
              </a:rPr>
              <a:t>Grobziel:  allgemein, schwer überprüfbar</a:t>
            </a:r>
          </a:p>
          <a:p>
            <a:pPr algn="just"/>
            <a:endParaRPr lang="de-DE" dirty="0">
              <a:solidFill>
                <a:srgbClr val="0D2C5A"/>
              </a:solidFill>
            </a:endParaRPr>
          </a:p>
          <a:p>
            <a:pPr algn="just"/>
            <a:endParaRPr lang="de-DE" dirty="0">
              <a:solidFill>
                <a:srgbClr val="0D2C5A"/>
              </a:solidFill>
            </a:endParaRPr>
          </a:p>
          <a:p>
            <a:pPr algn="just"/>
            <a:r>
              <a:rPr lang="de-DE" dirty="0">
                <a:solidFill>
                  <a:srgbClr val="0D2C5A"/>
                </a:solidFill>
              </a:rPr>
              <a:t>Feinziel:   spezifisch und konkret, </a:t>
            </a:r>
          </a:p>
          <a:p>
            <a:pPr algn="just"/>
            <a:r>
              <a:rPr lang="de-DE" dirty="0">
                <a:solidFill>
                  <a:srgbClr val="0D2C5A"/>
                </a:solidFill>
              </a:rPr>
              <a:t>	leicht überprüfbar</a:t>
            </a:r>
          </a:p>
          <a:p>
            <a:r>
              <a:rPr lang="de-DE" dirty="0">
                <a:solidFill>
                  <a:srgbClr val="0D2C5A"/>
                </a:solidFill>
              </a:rPr>
              <a:t>                                                                                                                                                     </a:t>
            </a:r>
            <a:r>
              <a:rPr lang="de-DE" u="sng" dirty="0">
                <a:solidFill>
                  <a:srgbClr val="0D2C5A"/>
                </a:solidFill>
              </a:rPr>
              <a:t>Beispiel</a:t>
            </a:r>
            <a:r>
              <a:rPr lang="de-DE" dirty="0">
                <a:solidFill>
                  <a:srgbClr val="0D2C5A"/>
                </a:solidFill>
              </a:rPr>
              <a:t> </a:t>
            </a:r>
            <a:br>
              <a:rPr lang="de-DE" dirty="0">
                <a:solidFill>
                  <a:srgbClr val="0D2C5A"/>
                </a:solidFill>
              </a:rPr>
            </a:br>
            <a:r>
              <a:rPr lang="de-DE" dirty="0">
                <a:solidFill>
                  <a:srgbClr val="0D2C5A"/>
                </a:solidFill>
              </a:rPr>
              <a:t>Richtziel: kognitive Entwicklung fördern</a:t>
            </a:r>
          </a:p>
          <a:p>
            <a:pPr algn="just"/>
            <a:r>
              <a:rPr lang="de-DE" dirty="0">
                <a:solidFill>
                  <a:srgbClr val="0D2C5A"/>
                </a:solidFill>
              </a:rPr>
              <a:t>Grobziel: Problemlösen entwickeln</a:t>
            </a:r>
          </a:p>
          <a:p>
            <a:pPr algn="just"/>
            <a:r>
              <a:rPr lang="de-DE" dirty="0">
                <a:solidFill>
                  <a:srgbClr val="0D2C5A"/>
                </a:solidFill>
              </a:rPr>
              <a:t>Feinziel:  Skizze zeichnen können</a:t>
            </a:r>
          </a:p>
          <a:p>
            <a:pPr algn="just"/>
            <a:endParaRPr lang="de-DE" dirty="0">
              <a:solidFill>
                <a:srgbClr val="0D2C5A"/>
              </a:solidFill>
            </a:endParaRPr>
          </a:p>
        </p:txBody>
      </p:sp>
      <p:sp>
        <p:nvSpPr>
          <p:cNvPr id="20" name="Textfeld 19">
            <a:extLst>
              <a:ext uri="{FF2B5EF4-FFF2-40B4-BE49-F238E27FC236}">
                <a16:creationId xmlns:a16="http://schemas.microsoft.com/office/drawing/2014/main" id="{025D1E53-8628-447E-B64A-27965916502A}"/>
              </a:ext>
            </a:extLst>
          </p:cNvPr>
          <p:cNvSpPr txBox="1"/>
          <p:nvPr/>
        </p:nvSpPr>
        <p:spPr>
          <a:xfrm>
            <a:off x="7107696" y="6096982"/>
            <a:ext cx="1917838" cy="307777"/>
          </a:xfrm>
          <a:prstGeom prst="rect">
            <a:avLst/>
          </a:prstGeom>
          <a:noFill/>
        </p:spPr>
        <p:txBody>
          <a:bodyPr wrap="square">
            <a:spAutoFit/>
          </a:bodyPr>
          <a:lstStyle/>
          <a:p>
            <a:r>
              <a:rPr lang="nn-NO" sz="1400" dirty="0">
                <a:solidFill>
                  <a:srgbClr val="0D2C5A"/>
                </a:solidFill>
              </a:rPr>
              <a:t>(vgl. Meier 2013, S. 96)</a:t>
            </a:r>
          </a:p>
        </p:txBody>
      </p:sp>
      <p:sp>
        <p:nvSpPr>
          <p:cNvPr id="21" name="Titel 1">
            <a:extLst>
              <a:ext uri="{FF2B5EF4-FFF2-40B4-BE49-F238E27FC236}">
                <a16:creationId xmlns:a16="http://schemas.microsoft.com/office/drawing/2014/main" id="{2B4E907B-54EC-4A84-9620-12407AB0295B}"/>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dirty="0">
                <a:solidFill>
                  <a:srgbClr val="0D2C5A"/>
                </a:solidFill>
              </a:rPr>
              <a:t>Lernzielformulierung</a:t>
            </a:r>
          </a:p>
        </p:txBody>
      </p:sp>
    </p:spTree>
    <p:extLst>
      <p:ext uri="{BB962C8B-B14F-4D97-AF65-F5344CB8AC3E}">
        <p14:creationId xmlns:p14="http://schemas.microsoft.com/office/powerpoint/2010/main" val="2707435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6B20D81-281A-4B5E-945F-619C33926987}"/>
              </a:ext>
            </a:extLst>
          </p:cNvPr>
          <p:cNvSpPr>
            <a:spLocks noGrp="1"/>
          </p:cNvSpPr>
          <p:nvPr>
            <p:ph type="sldNum" sz="quarter" idx="4"/>
          </p:nvPr>
        </p:nvSpPr>
        <p:spPr/>
        <p:txBody>
          <a:bodyPr/>
          <a:lstStyle/>
          <a:p>
            <a:fld id="{80820C91-F7CE-483F-AA17-44F7CB82C640}" type="slidenum">
              <a:rPr lang="de-DE" smtClean="0"/>
              <a:pPr/>
              <a:t>81</a:t>
            </a:fld>
            <a:endParaRPr lang="de-DE" dirty="0"/>
          </a:p>
        </p:txBody>
      </p:sp>
      <p:sp>
        <p:nvSpPr>
          <p:cNvPr id="5" name="Fußzeilenplatzhalter 4">
            <a:extLst>
              <a:ext uri="{FF2B5EF4-FFF2-40B4-BE49-F238E27FC236}">
                <a16:creationId xmlns:a16="http://schemas.microsoft.com/office/drawing/2014/main" id="{40872F78-02E8-4274-ABCB-CFDAE52E71E9}"/>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10" name="Textfeld 9">
            <a:extLst>
              <a:ext uri="{FF2B5EF4-FFF2-40B4-BE49-F238E27FC236}">
                <a16:creationId xmlns:a16="http://schemas.microsoft.com/office/drawing/2014/main" id="{C1B2AD06-E536-4C1E-8403-E93CF74797F0}"/>
              </a:ext>
            </a:extLst>
          </p:cNvPr>
          <p:cNvSpPr txBox="1"/>
          <p:nvPr/>
        </p:nvSpPr>
        <p:spPr>
          <a:xfrm>
            <a:off x="323528" y="1628800"/>
            <a:ext cx="8208912" cy="3785652"/>
          </a:xfrm>
          <a:prstGeom prst="rect">
            <a:avLst/>
          </a:prstGeom>
          <a:noFill/>
        </p:spPr>
        <p:txBody>
          <a:bodyPr wrap="square" rtlCol="0">
            <a:spAutoFit/>
          </a:bodyPr>
          <a:lstStyle/>
          <a:p>
            <a:r>
              <a:rPr lang="de-DE" sz="2000" u="sng" dirty="0">
                <a:solidFill>
                  <a:srgbClr val="0D2C5A"/>
                </a:solidFill>
              </a:rPr>
              <a:t>Beispiele für Lernziele</a:t>
            </a:r>
          </a:p>
          <a:p>
            <a:endParaRPr lang="de-DE" sz="2000" dirty="0">
              <a:solidFill>
                <a:srgbClr val="0D2C5A"/>
              </a:solidFill>
            </a:endParaRPr>
          </a:p>
          <a:p>
            <a:r>
              <a:rPr lang="de-DE" sz="2000" dirty="0">
                <a:solidFill>
                  <a:srgbClr val="0D2C5A"/>
                </a:solidFill>
              </a:rPr>
              <a:t>Die Schülerinnen und Schüler kennen verschiedene Bäume namentlich sowie deren Eigenschaften hinsichtlich der Wachstumsbedingungen und können diese sicher beschreiben.</a:t>
            </a:r>
          </a:p>
          <a:p>
            <a:r>
              <a:rPr lang="de-DE" sz="2000" dirty="0">
                <a:solidFill>
                  <a:srgbClr val="0D2C5A"/>
                </a:solidFill>
              </a:rPr>
              <a:t>	</a:t>
            </a:r>
          </a:p>
          <a:p>
            <a:r>
              <a:rPr lang="de-DE" sz="2000" dirty="0">
                <a:solidFill>
                  <a:srgbClr val="0D2C5A"/>
                </a:solidFill>
              </a:rPr>
              <a:t>Die Schülerinnen und Schüler wissen, dass der Eintrag von Schadstoffen jeglicher Art in den Wald zu vermeiden sind und verhalten sich entsprechend.</a:t>
            </a:r>
          </a:p>
          <a:p>
            <a:endParaRPr lang="de-DE" sz="2000" dirty="0">
              <a:solidFill>
                <a:srgbClr val="0D2C5A"/>
              </a:solidFill>
            </a:endParaRPr>
          </a:p>
          <a:p>
            <a:r>
              <a:rPr lang="de-DE" sz="2000" dirty="0">
                <a:solidFill>
                  <a:srgbClr val="0D2C5A"/>
                </a:solidFill>
              </a:rPr>
              <a:t>....</a:t>
            </a:r>
          </a:p>
          <a:p>
            <a:endParaRPr lang="de-DE" sz="2000" dirty="0">
              <a:solidFill>
                <a:srgbClr val="0D2C5A"/>
              </a:solidFill>
            </a:endParaRPr>
          </a:p>
          <a:p>
            <a:endParaRPr lang="de-DE" sz="2000" dirty="0">
              <a:solidFill>
                <a:srgbClr val="0D2C5A"/>
              </a:solidFill>
            </a:endParaRPr>
          </a:p>
        </p:txBody>
      </p:sp>
      <p:sp>
        <p:nvSpPr>
          <p:cNvPr id="9" name="Titel 1">
            <a:extLst>
              <a:ext uri="{FF2B5EF4-FFF2-40B4-BE49-F238E27FC236}">
                <a16:creationId xmlns:a16="http://schemas.microsoft.com/office/drawing/2014/main" id="{32F62EA5-95FB-4F94-905D-866B80E82506}"/>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5"/>
            </a:pPr>
            <a:r>
              <a:rPr lang="de-DE" b="0" dirty="0">
                <a:solidFill>
                  <a:srgbClr val="0D2C5A"/>
                </a:solidFill>
              </a:rPr>
              <a:t>Lernzielformulierung</a:t>
            </a:r>
          </a:p>
        </p:txBody>
      </p:sp>
    </p:spTree>
    <p:extLst>
      <p:ext uri="{BB962C8B-B14F-4D97-AF65-F5344CB8AC3E}">
        <p14:creationId xmlns:p14="http://schemas.microsoft.com/office/powerpoint/2010/main" val="4288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43209" y="1700808"/>
            <a:ext cx="6909107" cy="4339650"/>
          </a:xfrm>
          <a:prstGeom prst="rect">
            <a:avLst/>
          </a:prstGeom>
        </p:spPr>
        <p:txBody>
          <a:bodyPr wrap="square">
            <a:spAutoFit/>
          </a:bodyPr>
          <a:lstStyle/>
          <a:p>
            <a:pPr>
              <a:spcAft>
                <a:spcPts val="1200"/>
              </a:spcAft>
            </a:pPr>
            <a:r>
              <a:rPr lang="de-DE" sz="2400" b="1" u="sng" dirty="0">
                <a:solidFill>
                  <a:srgbClr val="0D2C5A"/>
                </a:solidFill>
                <a:latin typeface="+mj-lt"/>
              </a:rPr>
              <a:t>Arbeitsauftrag </a:t>
            </a:r>
          </a:p>
          <a:p>
            <a:pPr marL="457200" indent="-457200">
              <a:spcAft>
                <a:spcPts val="1200"/>
              </a:spcAft>
              <a:buFont typeface="+mj-lt"/>
              <a:buAutoNum type="arabicPeriod"/>
            </a:pPr>
            <a:r>
              <a:rPr lang="de-DE" sz="2400" dirty="0">
                <a:solidFill>
                  <a:srgbClr val="0D2C5A"/>
                </a:solidFill>
                <a:latin typeface="+mj-lt"/>
              </a:rPr>
              <a:t>Ergänzen Sie in Kleingruppen in Ihrer Planung der waldpädagogischen Veranstaltung </a:t>
            </a:r>
          </a:p>
          <a:p>
            <a:pPr marL="800100" lvl="1" indent="-342900">
              <a:spcAft>
                <a:spcPts val="1200"/>
              </a:spcAft>
              <a:buFont typeface="Wingdings" panose="05000000000000000000" pitchFamily="2" charset="2"/>
              <a:buChar char="Ø"/>
            </a:pPr>
            <a:r>
              <a:rPr lang="de-DE" sz="2400" dirty="0">
                <a:solidFill>
                  <a:srgbClr val="0D2C5A"/>
                </a:solidFill>
                <a:latin typeface="+mj-lt"/>
              </a:rPr>
              <a:t>ein zentrales Lernziel und </a:t>
            </a:r>
          </a:p>
          <a:p>
            <a:pPr marL="800100" lvl="1" indent="-342900">
              <a:spcAft>
                <a:spcPts val="1200"/>
              </a:spcAft>
              <a:buFont typeface="Wingdings" panose="05000000000000000000" pitchFamily="2" charset="2"/>
              <a:buChar char="Ø"/>
            </a:pPr>
            <a:r>
              <a:rPr lang="de-DE" sz="2400" dirty="0">
                <a:solidFill>
                  <a:srgbClr val="0D2C5A"/>
                </a:solidFill>
                <a:latin typeface="+mj-lt"/>
                <a:sym typeface="Wingdings" panose="05000000000000000000" pitchFamily="2" charset="2"/>
              </a:rPr>
              <a:t>ggf. weitere </a:t>
            </a:r>
            <a:r>
              <a:rPr lang="de-DE" sz="2400" dirty="0">
                <a:solidFill>
                  <a:srgbClr val="0D2C5A"/>
                </a:solidFill>
                <a:latin typeface="+mj-lt"/>
              </a:rPr>
              <a:t>Teilziele.</a:t>
            </a:r>
          </a:p>
          <a:p>
            <a:pPr lvl="1">
              <a:spcAft>
                <a:spcPts val="1200"/>
              </a:spcAft>
            </a:pPr>
            <a:r>
              <a:rPr lang="de-DE" sz="2400" dirty="0">
                <a:solidFill>
                  <a:srgbClr val="0D2C5A"/>
                </a:solidFill>
                <a:latin typeface="+mj-lt"/>
              </a:rPr>
              <a:t>Beachten Sie dabei auch die Kompetenzziele aus dem Bereich der BNE.</a:t>
            </a:r>
            <a:endParaRPr lang="de-DE" sz="2400" i="1" dirty="0">
              <a:solidFill>
                <a:srgbClr val="51822F"/>
              </a:solidFill>
              <a:latin typeface="+mj-lt"/>
              <a:cs typeface="Calibri" panose="020F0502020204030204" pitchFamily="34" charset="0"/>
            </a:endParaRPr>
          </a:p>
          <a:p>
            <a:pPr>
              <a:spcAft>
                <a:spcPts val="1200"/>
              </a:spcAft>
            </a:pPr>
            <a:endParaRPr lang="de-DE" sz="2400" i="1" dirty="0">
              <a:solidFill>
                <a:srgbClr val="51822F"/>
              </a:solidFill>
              <a:latin typeface="+mj-lt"/>
              <a:cs typeface="Calibri" panose="020F0502020204030204" pitchFamily="34" charset="0"/>
            </a:endParaRPr>
          </a:p>
          <a:p>
            <a:pPr>
              <a:spcAft>
                <a:spcPts val="1200"/>
              </a:spcAft>
            </a:pPr>
            <a:r>
              <a:rPr lang="de-DE" sz="2400" i="1" dirty="0">
                <a:solidFill>
                  <a:srgbClr val="51822F"/>
                </a:solidFill>
                <a:latin typeface="+mj-lt"/>
                <a:cs typeface="Calibri" panose="020F0502020204030204" pitchFamily="34" charset="0"/>
              </a:rPr>
              <a:t>→ Hilfestellung: bereitgestellte Dokumente</a:t>
            </a:r>
            <a:endParaRPr lang="de-DE" sz="2400" i="1" dirty="0">
              <a:solidFill>
                <a:srgbClr val="51822F"/>
              </a:solidFill>
              <a:latin typeface="+mj-lt"/>
            </a:endParaRPr>
          </a:p>
        </p:txBody>
      </p:sp>
      <p:sp>
        <p:nvSpPr>
          <p:cNvPr id="12" name="Textfeld 11">
            <a:extLst>
              <a:ext uri="{FF2B5EF4-FFF2-40B4-BE49-F238E27FC236}">
                <a16:creationId xmlns:a16="http://schemas.microsoft.com/office/drawing/2014/main" id="{FF4EAFF2-9C6B-4D0E-B9E3-F020EAF12593}"/>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82</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15 min Erarbeitung </a:t>
            </a:r>
          </a:p>
          <a:p>
            <a:pPr algn="ctr"/>
            <a:endParaRPr lang="de-DE" sz="2000" b="1" dirty="0">
              <a:solidFill>
                <a:srgbClr val="F59C00"/>
              </a:solidFill>
            </a:endParaRPr>
          </a:p>
          <a:p>
            <a:pPr algn="ctr"/>
            <a:r>
              <a:rPr lang="de-DE" sz="2000" b="1" dirty="0">
                <a:solidFill>
                  <a:srgbClr val="F59C00"/>
                </a:solidFill>
              </a:rPr>
              <a:t>10 min Diskussion</a:t>
            </a:r>
          </a:p>
        </p:txBody>
      </p:sp>
    </p:spTree>
    <p:extLst>
      <p:ext uri="{BB962C8B-B14F-4D97-AF65-F5344CB8AC3E}">
        <p14:creationId xmlns:p14="http://schemas.microsoft.com/office/powerpoint/2010/main" val="3010639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F72F2-158F-4164-8056-5DA294EC6733}"/>
              </a:ext>
            </a:extLst>
          </p:cNvPr>
          <p:cNvSpPr>
            <a:spLocks noGrp="1"/>
          </p:cNvSpPr>
          <p:nvPr>
            <p:ph idx="1"/>
          </p:nvPr>
        </p:nvSpPr>
        <p:spPr>
          <a:xfrm>
            <a:off x="539552" y="1844824"/>
            <a:ext cx="7975798" cy="4536504"/>
          </a:xfrm>
        </p:spPr>
        <p:txBody>
          <a:bodyPr>
            <a:normAutofit/>
          </a:bodyPr>
          <a:lstStyle/>
          <a:p>
            <a:pPr>
              <a:buFont typeface="Arial" panose="020B0604020202020204" pitchFamily="34" charset="0"/>
              <a:buChar char="•"/>
            </a:pPr>
            <a:r>
              <a:rPr lang="de-DE" sz="2200" dirty="0">
                <a:solidFill>
                  <a:srgbClr val="0D2C5A"/>
                </a:solidFill>
                <a:latin typeface="+mn-lt"/>
              </a:rPr>
              <a:t>Vergegenwärtigung der Lernvoraussetzungen der Kinder, Jugendlichen und jungen Erwachsenen </a:t>
            </a:r>
          </a:p>
          <a:p>
            <a:pPr>
              <a:buFont typeface="Arial" panose="020B0604020202020204" pitchFamily="34" charset="0"/>
              <a:buChar char="•"/>
            </a:pPr>
            <a:r>
              <a:rPr lang="de-DE" sz="2200" dirty="0">
                <a:solidFill>
                  <a:srgbClr val="0D2C5A"/>
                </a:solidFill>
                <a:latin typeface="+mn-lt"/>
              </a:rPr>
              <a:t>Curriculare Rahmenbedingungen einsehen</a:t>
            </a:r>
          </a:p>
          <a:p>
            <a:pPr>
              <a:buFont typeface="Arial" panose="020B0604020202020204" pitchFamily="34" charset="0"/>
              <a:buChar char="•"/>
            </a:pPr>
            <a:r>
              <a:rPr lang="de-DE" sz="2200" dirty="0">
                <a:solidFill>
                  <a:srgbClr val="0D2C5A"/>
                </a:solidFill>
                <a:latin typeface="+mn-lt"/>
              </a:rPr>
              <a:t>Sachanalyse und didaktische Reduktion</a:t>
            </a:r>
          </a:p>
          <a:p>
            <a:pPr>
              <a:buFont typeface="Arial" panose="020B0604020202020204" pitchFamily="34" charset="0"/>
              <a:buChar char="•"/>
            </a:pPr>
            <a:r>
              <a:rPr lang="de-DE" sz="2200" dirty="0">
                <a:solidFill>
                  <a:srgbClr val="0D2C5A"/>
                </a:solidFill>
                <a:latin typeface="+mn-lt"/>
              </a:rPr>
              <a:t>Kompetenzorientierung und inhaltliche Auswahl treffen</a:t>
            </a:r>
          </a:p>
          <a:p>
            <a:pPr>
              <a:buFont typeface="Arial" panose="020B0604020202020204" pitchFamily="34" charset="0"/>
              <a:buChar char="•"/>
            </a:pPr>
            <a:r>
              <a:rPr lang="de-DE" sz="2200" dirty="0">
                <a:solidFill>
                  <a:srgbClr val="0D2C5A"/>
                </a:solidFill>
                <a:latin typeface="+mn-lt"/>
              </a:rPr>
              <a:t>Lernziele und Teilziele für die Veranstaltung formulieren</a:t>
            </a:r>
          </a:p>
          <a:p>
            <a:pPr>
              <a:buFont typeface="Arial" panose="020B0604020202020204" pitchFamily="34" charset="0"/>
              <a:buChar char="•"/>
            </a:pPr>
            <a:r>
              <a:rPr lang="de-DE" sz="2200" dirty="0">
                <a:solidFill>
                  <a:srgbClr val="0D2C5A"/>
                </a:solidFill>
                <a:latin typeface="+mn-lt"/>
              </a:rPr>
              <a:t>Veranstaltungsthemen und -</a:t>
            </a:r>
            <a:r>
              <a:rPr lang="de-DE" sz="2200" dirty="0" err="1">
                <a:solidFill>
                  <a:srgbClr val="0D2C5A"/>
                </a:solidFill>
                <a:latin typeface="+mn-lt"/>
              </a:rPr>
              <a:t>schwerpunkte</a:t>
            </a:r>
            <a:r>
              <a:rPr lang="de-DE" sz="2200" dirty="0">
                <a:solidFill>
                  <a:srgbClr val="0D2C5A"/>
                </a:solidFill>
                <a:latin typeface="+mn-lt"/>
              </a:rPr>
              <a:t> formulieren</a:t>
            </a:r>
          </a:p>
          <a:p>
            <a:pPr>
              <a:buFont typeface="Arial" panose="020B0604020202020204" pitchFamily="34" charset="0"/>
              <a:buChar char="•"/>
            </a:pPr>
            <a:r>
              <a:rPr lang="de-DE" sz="2200" dirty="0">
                <a:solidFill>
                  <a:srgbClr val="0D2C5A"/>
                </a:solidFill>
                <a:latin typeface="+mn-lt"/>
              </a:rPr>
              <a:t>Veranstaltungen planen und strukturieren</a:t>
            </a:r>
          </a:p>
          <a:p>
            <a:pPr>
              <a:buFont typeface="Arial" panose="020B0604020202020204" pitchFamily="34" charset="0"/>
              <a:buChar char="•"/>
            </a:pPr>
            <a:r>
              <a:rPr lang="de-DE" sz="2200" dirty="0">
                <a:solidFill>
                  <a:srgbClr val="0D2C5A"/>
                </a:solidFill>
                <a:latin typeface="+mn-lt"/>
              </a:rPr>
              <a:t>Überlegungen zur methodischen Umsetzung treffen</a:t>
            </a:r>
          </a:p>
          <a:p>
            <a:pPr>
              <a:buFont typeface="Arial" panose="020B0604020202020204" pitchFamily="34" charset="0"/>
              <a:buChar char="•"/>
            </a:pPr>
            <a:r>
              <a:rPr lang="de-DE" sz="2200" dirty="0">
                <a:solidFill>
                  <a:srgbClr val="0D2C5A"/>
                </a:solidFill>
                <a:latin typeface="+mn-lt"/>
              </a:rPr>
              <a:t>Lernaufgaben/Arbeitsblätter entwickeln </a:t>
            </a:r>
          </a:p>
          <a:p>
            <a:pPr>
              <a:buFont typeface="Arial" panose="020B0604020202020204" pitchFamily="34" charset="0"/>
              <a:buChar char="•"/>
            </a:pPr>
            <a:r>
              <a:rPr lang="de-DE" sz="2200" dirty="0">
                <a:solidFill>
                  <a:srgbClr val="0D2C5A"/>
                </a:solidFill>
                <a:latin typeface="+mn-lt"/>
              </a:rPr>
              <a:t>Überlegungen zur Mediennutzung treffen</a:t>
            </a:r>
          </a:p>
          <a:p>
            <a:pPr>
              <a:buFont typeface="Arial" panose="020B0604020202020204" pitchFamily="34" charset="0"/>
              <a:buChar cha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4274B74D-ADD1-4191-8787-11015ED34F3A}"/>
              </a:ext>
            </a:extLst>
          </p:cNvPr>
          <p:cNvSpPr>
            <a:spLocks noGrp="1"/>
          </p:cNvSpPr>
          <p:nvPr>
            <p:ph type="sldNum" sz="quarter" idx="4"/>
          </p:nvPr>
        </p:nvSpPr>
        <p:spPr/>
        <p:txBody>
          <a:bodyPr/>
          <a:lstStyle/>
          <a:p>
            <a:fld id="{80820C91-F7CE-483F-AA17-44F7CB82C640}" type="slidenum">
              <a:rPr lang="de-DE" smtClean="0"/>
              <a:pPr/>
              <a:t>83</a:t>
            </a:fld>
            <a:endParaRPr lang="de-DE" dirty="0"/>
          </a:p>
        </p:txBody>
      </p:sp>
      <p:sp>
        <p:nvSpPr>
          <p:cNvPr id="5" name="Fußzeilenplatzhalter 4">
            <a:extLst>
              <a:ext uri="{FF2B5EF4-FFF2-40B4-BE49-F238E27FC236}">
                <a16:creationId xmlns:a16="http://schemas.microsoft.com/office/drawing/2014/main" id="{DD69A6AD-C05A-4B8C-B17E-0C35C25366BD}"/>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C6764498-743E-4071-A379-0EB0AFAB8C50}"/>
              </a:ext>
            </a:extLst>
          </p:cNvPr>
          <p:cNvSpPr>
            <a:spLocks noGrp="1"/>
          </p:cNvSpPr>
          <p:nvPr>
            <p:ph type="title"/>
          </p:nvPr>
        </p:nvSpPr>
        <p:spPr>
          <a:xfrm>
            <a:off x="1187624" y="1052538"/>
            <a:ext cx="7886700" cy="576262"/>
          </a:xfrm>
        </p:spPr>
        <p:txBody>
          <a:bodyPr/>
          <a:lstStyle/>
          <a:p>
            <a:pPr algn="r"/>
            <a:r>
              <a:rPr lang="de-DE" b="0" dirty="0">
                <a:solidFill>
                  <a:srgbClr val="0D2C5A"/>
                </a:solidFill>
              </a:rPr>
              <a:t>Veranstaltungen planen – Überblick</a:t>
            </a:r>
          </a:p>
        </p:txBody>
      </p:sp>
      <p:sp>
        <p:nvSpPr>
          <p:cNvPr id="2" name="Rechteck 1">
            <a:extLst>
              <a:ext uri="{FF2B5EF4-FFF2-40B4-BE49-F238E27FC236}">
                <a16:creationId xmlns:a16="http://schemas.microsoft.com/office/drawing/2014/main" id="{BB73AEEC-D983-11A2-857F-D20E33233E9D}"/>
              </a:ext>
            </a:extLst>
          </p:cNvPr>
          <p:cNvSpPr/>
          <p:nvPr/>
        </p:nvSpPr>
        <p:spPr>
          <a:xfrm>
            <a:off x="539552" y="4221088"/>
            <a:ext cx="7560840" cy="432048"/>
          </a:xfrm>
          <a:prstGeom prst="rect">
            <a:avLst/>
          </a:prstGeom>
          <a:no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5324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67C786E-BEE8-4BF4-A2E4-7039B54BEE01}"/>
              </a:ext>
            </a:extLst>
          </p:cNvPr>
          <p:cNvSpPr>
            <a:spLocks noGrp="1"/>
          </p:cNvSpPr>
          <p:nvPr>
            <p:ph idx="1"/>
          </p:nvPr>
        </p:nvSpPr>
        <p:spPr>
          <a:xfrm>
            <a:off x="539552" y="2193205"/>
            <a:ext cx="8064896" cy="4116115"/>
          </a:xfrm>
        </p:spPr>
        <p:txBody>
          <a:bodyPr>
            <a:normAutofit/>
          </a:bodyPr>
          <a:lstStyle/>
          <a:p>
            <a:pPr marL="0" indent="0" algn="ctr"/>
            <a:r>
              <a:rPr lang="de-DE" altLang="de-DE" sz="2800" dirty="0">
                <a:solidFill>
                  <a:srgbClr val="0D2C5A"/>
                </a:solidFill>
                <a:latin typeface="Calibri" panose="020F0502020204030204" pitchFamily="34" charset="0"/>
              </a:rPr>
              <a:t>„Das Thema der […] [Veranstaltung] benennt konkret, was der Unterrichtsgegenstand sein soll“ </a:t>
            </a:r>
            <a:r>
              <a:rPr lang="de-DE" altLang="de-DE" sz="1100" dirty="0">
                <a:solidFill>
                  <a:srgbClr val="0D2C5A"/>
                </a:solidFill>
                <a:latin typeface="Calibri" panose="020F0502020204030204" pitchFamily="34" charset="0"/>
              </a:rPr>
              <a:t>(Meyer, 2018, S. 196)</a:t>
            </a:r>
          </a:p>
          <a:p>
            <a:endParaRPr lang="de-DE" altLang="de-DE" sz="2400" dirty="0">
              <a:solidFill>
                <a:srgbClr val="0D2C5A"/>
              </a:solidFill>
              <a:latin typeface="Calibri" panose="020F0502020204030204" pitchFamily="34" charset="0"/>
            </a:endParaRPr>
          </a:p>
          <a:p>
            <a:pPr>
              <a:buFont typeface="Wingdings" panose="05000000000000000000" pitchFamily="2" charset="2"/>
              <a:buChar char="Ø"/>
            </a:pPr>
            <a:r>
              <a:rPr lang="de-DE" altLang="de-DE" sz="1900" dirty="0">
                <a:solidFill>
                  <a:srgbClr val="0D2C5A"/>
                </a:solidFill>
                <a:latin typeface="Calibri" panose="020F0502020204030204" pitchFamily="34" charset="0"/>
              </a:rPr>
              <a:t>ein bestimmter Sach-, Sinn- und Problemzusammenhang wird für erlernbar und lebenswichtig erklärt </a:t>
            </a:r>
            <a:r>
              <a:rPr lang="de-DE" altLang="de-DE" sz="1050" dirty="0">
                <a:solidFill>
                  <a:srgbClr val="0D2C5A"/>
                </a:solidFill>
                <a:latin typeface="Calibri" panose="020F0502020204030204" pitchFamily="34" charset="0"/>
              </a:rPr>
              <a:t>(vgl. </a:t>
            </a:r>
            <a:r>
              <a:rPr lang="de-DE" altLang="de-DE" sz="1050" dirty="0" err="1">
                <a:solidFill>
                  <a:srgbClr val="0D2C5A"/>
                </a:solidFill>
                <a:latin typeface="Calibri" panose="020F0502020204030204" pitchFamily="34" charset="0"/>
              </a:rPr>
              <a:t>ebd</a:t>
            </a:r>
            <a:r>
              <a:rPr lang="de-DE" altLang="de-DE" sz="1050" dirty="0">
                <a:solidFill>
                  <a:srgbClr val="0D2C5A"/>
                </a:solidFill>
                <a:latin typeface="Calibri" panose="020F0502020204030204" pitchFamily="34" charset="0"/>
              </a:rPr>
              <a:t>)</a:t>
            </a:r>
          </a:p>
          <a:p>
            <a:pPr marL="0" indent="0"/>
            <a:endParaRPr lang="de-DE" altLang="de-DE" sz="1050" dirty="0">
              <a:solidFill>
                <a:srgbClr val="0D2C5A"/>
              </a:solidFill>
              <a:latin typeface="Calibri" panose="020F0502020204030204" pitchFamily="34" charset="0"/>
            </a:endParaRPr>
          </a:p>
          <a:p>
            <a:pPr>
              <a:buFont typeface="Arial" panose="020B0604020202020204" pitchFamily="34" charset="0"/>
              <a:buChar char="•"/>
            </a:pPr>
            <a:r>
              <a:rPr lang="de-DE" dirty="0">
                <a:solidFill>
                  <a:srgbClr val="0D2C5A"/>
                </a:solidFill>
                <a:latin typeface="+mn-lt"/>
              </a:rPr>
              <a:t>Themen müssen thematisch zum Ziel passen</a:t>
            </a:r>
          </a:p>
          <a:p>
            <a:pPr>
              <a:buFont typeface="Arial" panose="020B0604020202020204" pitchFamily="34" charset="0"/>
              <a:buChar char="•"/>
            </a:pPr>
            <a:r>
              <a:rPr lang="de-DE" dirty="0">
                <a:solidFill>
                  <a:srgbClr val="0D2C5A"/>
                </a:solidFill>
                <a:latin typeface="+mn-lt"/>
              </a:rPr>
              <a:t>Themen müssen an den Ihrer Lernenden/Lerngruppe angepasst sein</a:t>
            </a:r>
          </a:p>
        </p:txBody>
      </p:sp>
      <p:sp>
        <p:nvSpPr>
          <p:cNvPr id="4" name="Foliennummernplatzhalter 3">
            <a:extLst>
              <a:ext uri="{FF2B5EF4-FFF2-40B4-BE49-F238E27FC236}">
                <a16:creationId xmlns:a16="http://schemas.microsoft.com/office/drawing/2014/main" id="{88DD8C59-C3B0-4360-980D-84C51078D695}"/>
              </a:ext>
            </a:extLst>
          </p:cNvPr>
          <p:cNvSpPr>
            <a:spLocks noGrp="1"/>
          </p:cNvSpPr>
          <p:nvPr>
            <p:ph type="sldNum" sz="quarter" idx="4"/>
          </p:nvPr>
        </p:nvSpPr>
        <p:spPr/>
        <p:txBody>
          <a:bodyPr/>
          <a:lstStyle/>
          <a:p>
            <a:fld id="{80820C91-F7CE-483F-AA17-44F7CB82C640}" type="slidenum">
              <a:rPr lang="de-DE" smtClean="0"/>
              <a:pPr/>
              <a:t>84</a:t>
            </a:fld>
            <a:endParaRPr lang="de-DE" dirty="0"/>
          </a:p>
        </p:txBody>
      </p:sp>
      <p:sp>
        <p:nvSpPr>
          <p:cNvPr id="5" name="Fußzeilenplatzhalter 4">
            <a:extLst>
              <a:ext uri="{FF2B5EF4-FFF2-40B4-BE49-F238E27FC236}">
                <a16:creationId xmlns:a16="http://schemas.microsoft.com/office/drawing/2014/main" id="{699C3F1E-27E8-46D6-A0B3-D7D86E4DD9B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1">
            <a:extLst>
              <a:ext uri="{FF2B5EF4-FFF2-40B4-BE49-F238E27FC236}">
                <a16:creationId xmlns:a16="http://schemas.microsoft.com/office/drawing/2014/main" id="{80E56D4E-D315-8BBA-BDB3-897D3DFDA786}"/>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6"/>
            </a:pPr>
            <a:r>
              <a:rPr lang="de-DE" b="0" dirty="0">
                <a:solidFill>
                  <a:srgbClr val="0D2C5A"/>
                </a:solidFill>
              </a:rPr>
              <a:t>Themen formulieren</a:t>
            </a:r>
          </a:p>
        </p:txBody>
      </p:sp>
      <p:sp>
        <p:nvSpPr>
          <p:cNvPr id="10" name="Textfeld 9">
            <a:extLst>
              <a:ext uri="{FF2B5EF4-FFF2-40B4-BE49-F238E27FC236}">
                <a16:creationId xmlns:a16="http://schemas.microsoft.com/office/drawing/2014/main" id="{3A0F4F30-1422-DF14-A83D-BD0C3DAE1F3E}"/>
              </a:ext>
            </a:extLst>
          </p:cNvPr>
          <p:cNvSpPr txBox="1"/>
          <p:nvPr/>
        </p:nvSpPr>
        <p:spPr>
          <a:xfrm>
            <a:off x="5868144" y="6219766"/>
            <a:ext cx="3086100" cy="261610"/>
          </a:xfrm>
          <a:prstGeom prst="rect">
            <a:avLst/>
          </a:prstGeom>
          <a:noFill/>
        </p:spPr>
        <p:txBody>
          <a:bodyPr wrap="square">
            <a:spAutoFit/>
          </a:bodyPr>
          <a:lstStyle/>
          <a:p>
            <a:pPr marL="0" indent="0" algn="r"/>
            <a:r>
              <a:rPr lang="de-DE" altLang="de-DE" sz="1050" dirty="0">
                <a:solidFill>
                  <a:srgbClr val="0D2C5A"/>
                </a:solidFill>
                <a:latin typeface="Calibri" panose="020F0502020204030204" pitchFamily="34" charset="0"/>
              </a:rPr>
              <a:t>(Meyer, 2018, S. 197)</a:t>
            </a:r>
          </a:p>
        </p:txBody>
      </p:sp>
    </p:spTree>
    <p:extLst>
      <p:ext uri="{BB962C8B-B14F-4D97-AF65-F5344CB8AC3E}">
        <p14:creationId xmlns:p14="http://schemas.microsoft.com/office/powerpoint/2010/main" val="499951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67C786E-BEE8-4BF4-A2E4-7039B54BEE01}"/>
              </a:ext>
            </a:extLst>
          </p:cNvPr>
          <p:cNvSpPr>
            <a:spLocks noGrp="1"/>
          </p:cNvSpPr>
          <p:nvPr>
            <p:ph idx="1"/>
          </p:nvPr>
        </p:nvSpPr>
        <p:spPr>
          <a:xfrm>
            <a:off x="539552" y="2193205"/>
            <a:ext cx="8064896" cy="4116115"/>
          </a:xfrm>
        </p:spPr>
        <p:txBody>
          <a:bodyPr>
            <a:normAutofit lnSpcReduction="10000"/>
          </a:bodyPr>
          <a:lstStyle/>
          <a:p>
            <a:r>
              <a:rPr lang="de-DE" sz="2000" b="0" i="0" u="none" strike="noStrike" baseline="0" dirty="0">
                <a:solidFill>
                  <a:srgbClr val="0D2C5A"/>
                </a:solidFill>
                <a:latin typeface="Calibri" panose="020F0502020204030204" pitchFamily="34" charset="0"/>
              </a:rPr>
              <a:t>Zu unterscheiden ist zwischen</a:t>
            </a:r>
          </a:p>
          <a:p>
            <a:pPr>
              <a:buFont typeface="Arial" panose="020B0604020202020204" pitchFamily="34" charset="0"/>
              <a:buChar char="•"/>
            </a:pPr>
            <a:r>
              <a:rPr lang="de-DE" sz="2000" b="0" i="0" u="none" strike="noStrike" baseline="0" dirty="0">
                <a:solidFill>
                  <a:srgbClr val="0D2C5A"/>
                </a:solidFill>
                <a:latin typeface="Calibri" panose="020F0502020204030204" pitchFamily="34" charset="0"/>
              </a:rPr>
              <a:t>Gegenstand </a:t>
            </a:r>
            <a:r>
              <a:rPr lang="de-DE" sz="2000" b="0" i="0" u="none" strike="noStrike" baseline="0" dirty="0">
                <a:solidFill>
                  <a:srgbClr val="51822F"/>
                </a:solidFill>
                <a:latin typeface="Calibri" panose="020F0502020204030204" pitchFamily="34" charset="0"/>
              </a:rPr>
              <a:t>(oder Sache, Sachverhalt, Unterrichtsinhalt, umgangssprachlich Stoff) </a:t>
            </a:r>
            <a:r>
              <a:rPr lang="de-DE" sz="2000" b="0" i="0" u="none" strike="noStrike" baseline="0" dirty="0">
                <a:solidFill>
                  <a:srgbClr val="0D2C5A"/>
                </a:solidFill>
                <a:latin typeface="Calibri" panose="020F0502020204030204" pitchFamily="34" charset="0"/>
              </a:rPr>
              <a:t>und</a:t>
            </a:r>
          </a:p>
          <a:p>
            <a:pPr>
              <a:spcAft>
                <a:spcPts val="1200"/>
              </a:spcAft>
              <a:buFont typeface="Arial" panose="020B0604020202020204" pitchFamily="34" charset="0"/>
              <a:buChar char="•"/>
            </a:pPr>
            <a:r>
              <a:rPr lang="de-DE" sz="2000" b="0" i="0" u="none" strike="noStrike" baseline="0" dirty="0">
                <a:solidFill>
                  <a:srgbClr val="0D2C5A"/>
                </a:solidFill>
                <a:latin typeface="Calibri" panose="020F0502020204030204" pitchFamily="34" charset="0"/>
              </a:rPr>
              <a:t>Thema </a:t>
            </a:r>
          </a:p>
          <a:p>
            <a:pPr>
              <a:spcAft>
                <a:spcPts val="1200"/>
              </a:spcAft>
              <a:buFont typeface="Arial" panose="020B0604020202020204" pitchFamily="34" charset="0"/>
              <a:buChar char="•"/>
            </a:pPr>
            <a:endParaRPr lang="de-DE" dirty="0">
              <a:solidFill>
                <a:srgbClr val="0D2C5A"/>
              </a:solidFill>
              <a:latin typeface="Calibri" panose="020F0502020204030204" pitchFamily="34" charset="0"/>
            </a:endParaRPr>
          </a:p>
          <a:p>
            <a:pPr marL="0" indent="0">
              <a:spcAft>
                <a:spcPts val="1200"/>
              </a:spcAft>
            </a:pPr>
            <a:r>
              <a:rPr lang="de-DE" sz="2000" b="0" i="1" u="none" strike="noStrike" baseline="0" dirty="0">
                <a:solidFill>
                  <a:srgbClr val="0D2C5A"/>
                </a:solidFill>
                <a:latin typeface="Calibri" panose="020F0502020204030204" pitchFamily="34" charset="0"/>
              </a:rPr>
              <a:t>Die Katze </a:t>
            </a:r>
            <a:r>
              <a:rPr lang="de-DE" sz="2000" b="0" i="0" u="none" strike="noStrike" baseline="0" dirty="0">
                <a:solidFill>
                  <a:srgbClr val="0D2C5A"/>
                </a:solidFill>
                <a:latin typeface="Calibri" panose="020F0502020204030204" pitchFamily="34" charset="0"/>
              </a:rPr>
              <a:t>oder die </a:t>
            </a:r>
            <a:r>
              <a:rPr lang="de-DE" sz="2000" b="0" i="1" u="none" strike="noStrike" baseline="0" dirty="0">
                <a:solidFill>
                  <a:srgbClr val="0D2C5A"/>
                </a:solidFill>
                <a:latin typeface="Calibri" panose="020F0502020204030204" pitchFamily="34" charset="0"/>
              </a:rPr>
              <a:t>Französische Revolution </a:t>
            </a:r>
            <a:r>
              <a:rPr lang="de-DE" sz="2000" b="0" i="0" u="none" strike="noStrike" baseline="0" dirty="0">
                <a:solidFill>
                  <a:srgbClr val="0D2C5A"/>
                </a:solidFill>
                <a:latin typeface="Calibri" panose="020F0502020204030204" pitchFamily="34" charset="0"/>
              </a:rPr>
              <a:t>sind Gegenstände des Unterrichts, aber noch keine Themen</a:t>
            </a:r>
          </a:p>
          <a:p>
            <a:pPr>
              <a:buFont typeface="Wingdings" panose="05000000000000000000" pitchFamily="2" charset="2"/>
              <a:buChar char="Ø"/>
            </a:pPr>
            <a:r>
              <a:rPr lang="de-DE" sz="2000" b="0" i="0" u="none" strike="noStrike" baseline="0" dirty="0">
                <a:solidFill>
                  <a:srgbClr val="0D2C5A"/>
                </a:solidFill>
                <a:latin typeface="Calibri" panose="020F0502020204030204" pitchFamily="34" charset="0"/>
              </a:rPr>
              <a:t>sie entwickeln sich </a:t>
            </a:r>
            <a:r>
              <a:rPr lang="de-DE" sz="2000" b="0" i="1" u="none" strike="noStrike" baseline="0" dirty="0">
                <a:solidFill>
                  <a:srgbClr val="0D2C5A"/>
                </a:solidFill>
                <a:latin typeface="Calibri" panose="020F0502020204030204" pitchFamily="34" charset="0"/>
              </a:rPr>
              <a:t>zu einem Thema </a:t>
            </a:r>
            <a:r>
              <a:rPr lang="de-DE" sz="2000" b="0" i="0" u="none" strike="noStrike" baseline="0" dirty="0">
                <a:solidFill>
                  <a:srgbClr val="0D2C5A"/>
                </a:solidFill>
                <a:latin typeface="Calibri" panose="020F0502020204030204" pitchFamily="34" charset="0"/>
              </a:rPr>
              <a:t>wenn: die Lehrkraft oder die Lernenden selbst, den Gegenstand für die Veranstaltung unter bestimmten Fragestellungen, Perspektiven, Aspekten, Hinsichten in den Fragehorizont der Lernenden rückt</a:t>
            </a:r>
            <a:endParaRPr lang="de-DE" dirty="0">
              <a:solidFill>
                <a:srgbClr val="0D2C5A"/>
              </a:solidFill>
              <a:latin typeface="+mn-lt"/>
            </a:endParaRPr>
          </a:p>
        </p:txBody>
      </p:sp>
      <p:sp>
        <p:nvSpPr>
          <p:cNvPr id="4" name="Foliennummernplatzhalter 3">
            <a:extLst>
              <a:ext uri="{FF2B5EF4-FFF2-40B4-BE49-F238E27FC236}">
                <a16:creationId xmlns:a16="http://schemas.microsoft.com/office/drawing/2014/main" id="{88DD8C59-C3B0-4360-980D-84C51078D695}"/>
              </a:ext>
            </a:extLst>
          </p:cNvPr>
          <p:cNvSpPr>
            <a:spLocks noGrp="1"/>
          </p:cNvSpPr>
          <p:nvPr>
            <p:ph type="sldNum" sz="quarter" idx="4"/>
          </p:nvPr>
        </p:nvSpPr>
        <p:spPr/>
        <p:txBody>
          <a:bodyPr/>
          <a:lstStyle/>
          <a:p>
            <a:fld id="{80820C91-F7CE-483F-AA17-44F7CB82C640}" type="slidenum">
              <a:rPr lang="de-DE" smtClean="0"/>
              <a:pPr/>
              <a:t>85</a:t>
            </a:fld>
            <a:endParaRPr lang="de-DE" dirty="0"/>
          </a:p>
        </p:txBody>
      </p:sp>
      <p:sp>
        <p:nvSpPr>
          <p:cNvPr id="5" name="Fußzeilenplatzhalter 4">
            <a:extLst>
              <a:ext uri="{FF2B5EF4-FFF2-40B4-BE49-F238E27FC236}">
                <a16:creationId xmlns:a16="http://schemas.microsoft.com/office/drawing/2014/main" id="{699C3F1E-27E8-46D6-A0B3-D7D86E4DD9B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08EF1FE5-0EEA-4B4E-8F4D-0D7BE8BE35EC}"/>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6"/>
            </a:pPr>
            <a:r>
              <a:rPr lang="de-DE" b="0" dirty="0">
                <a:solidFill>
                  <a:srgbClr val="0D2C5A"/>
                </a:solidFill>
              </a:rPr>
              <a:t>Themen formulieren</a:t>
            </a:r>
          </a:p>
        </p:txBody>
      </p:sp>
    </p:spTree>
    <p:extLst>
      <p:ext uri="{BB962C8B-B14F-4D97-AF65-F5344CB8AC3E}">
        <p14:creationId xmlns:p14="http://schemas.microsoft.com/office/powerpoint/2010/main" val="2240433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EECE7-4EB6-4421-826D-DD77D71EF2FE}"/>
              </a:ext>
            </a:extLst>
          </p:cNvPr>
          <p:cNvSpPr>
            <a:spLocks noGrp="1"/>
          </p:cNvSpPr>
          <p:nvPr>
            <p:ph type="title"/>
          </p:nvPr>
        </p:nvSpPr>
        <p:spPr>
          <a:xfrm>
            <a:off x="539552" y="1844824"/>
            <a:ext cx="7886700" cy="576064"/>
          </a:xfrm>
        </p:spPr>
        <p:txBody>
          <a:bodyPr/>
          <a:lstStyle/>
          <a:p>
            <a:r>
              <a:rPr lang="de-DE" altLang="de-DE" dirty="0">
                <a:solidFill>
                  <a:srgbClr val="0D2C5A"/>
                </a:solidFill>
                <a:latin typeface="Calibri" panose="020F0502020204030204" pitchFamily="34" charset="0"/>
              </a:rPr>
              <a:t>Mögliches Vorgehen </a:t>
            </a:r>
            <a:r>
              <a:rPr lang="de-DE" altLang="de-DE" dirty="0">
                <a:solidFill>
                  <a:srgbClr val="0D2C5A"/>
                </a:solidFill>
                <a:latin typeface="Calibri" panose="020F0502020204030204" pitchFamily="34" charset="0"/>
                <a:sym typeface="Wingdings" panose="05000000000000000000" pitchFamily="2" charset="2"/>
              </a:rPr>
              <a:t> </a:t>
            </a:r>
            <a:r>
              <a:rPr lang="de-DE" altLang="de-DE" dirty="0">
                <a:solidFill>
                  <a:srgbClr val="0D2C5A"/>
                </a:solidFill>
                <a:latin typeface="Calibri" panose="020F0502020204030204" pitchFamily="34" charset="0"/>
              </a:rPr>
              <a:t>Variante 1:</a:t>
            </a:r>
            <a:endParaRPr lang="de-DE" dirty="0">
              <a:solidFill>
                <a:srgbClr val="0D2C5A"/>
              </a:solidFill>
            </a:endParaRPr>
          </a:p>
        </p:txBody>
      </p:sp>
      <p:sp>
        <p:nvSpPr>
          <p:cNvPr id="3" name="Inhaltsplatzhalter 2">
            <a:extLst>
              <a:ext uri="{FF2B5EF4-FFF2-40B4-BE49-F238E27FC236}">
                <a16:creationId xmlns:a16="http://schemas.microsoft.com/office/drawing/2014/main" id="{C67C786E-BEE8-4BF4-A2E4-7039B54BEE01}"/>
              </a:ext>
            </a:extLst>
          </p:cNvPr>
          <p:cNvSpPr>
            <a:spLocks noGrp="1"/>
          </p:cNvSpPr>
          <p:nvPr>
            <p:ph idx="1"/>
          </p:nvPr>
        </p:nvSpPr>
        <p:spPr>
          <a:xfrm>
            <a:off x="539552" y="2420888"/>
            <a:ext cx="8352928" cy="3888432"/>
          </a:xfrm>
        </p:spPr>
        <p:txBody>
          <a:bodyPr>
            <a:normAutofit/>
          </a:bodyPr>
          <a:lstStyle/>
          <a:p>
            <a:pPr marL="0" indent="0"/>
            <a:r>
              <a:rPr lang="de-DE" sz="2000" b="0" i="0" u="none" strike="noStrike" baseline="0" dirty="0">
                <a:solidFill>
                  <a:srgbClr val="0D2C5A"/>
                </a:solidFill>
                <a:latin typeface="Calibri" panose="020F0502020204030204" pitchFamily="34" charset="0"/>
              </a:rPr>
              <a:t>Das, was in der Veranstaltung erarbeitet werden soll, als Fragesatz formulieren</a:t>
            </a:r>
            <a:r>
              <a:rPr lang="de-DE" dirty="0">
                <a:solidFill>
                  <a:srgbClr val="0D2C5A"/>
                </a:solidFill>
                <a:latin typeface="Calibri" panose="020F0502020204030204" pitchFamily="34" charset="0"/>
              </a:rPr>
              <a:t>. </a:t>
            </a:r>
            <a:endParaRPr lang="de-DE" dirty="0">
              <a:solidFill>
                <a:srgbClr val="0D2C5A"/>
              </a:solidFill>
              <a:latin typeface="+mn-lt"/>
            </a:endParaRPr>
          </a:p>
        </p:txBody>
      </p:sp>
      <p:sp>
        <p:nvSpPr>
          <p:cNvPr id="4" name="Foliennummernplatzhalter 3">
            <a:extLst>
              <a:ext uri="{FF2B5EF4-FFF2-40B4-BE49-F238E27FC236}">
                <a16:creationId xmlns:a16="http://schemas.microsoft.com/office/drawing/2014/main" id="{88DD8C59-C3B0-4360-980D-84C51078D695}"/>
              </a:ext>
            </a:extLst>
          </p:cNvPr>
          <p:cNvSpPr>
            <a:spLocks noGrp="1"/>
          </p:cNvSpPr>
          <p:nvPr>
            <p:ph type="sldNum" sz="quarter" idx="4"/>
          </p:nvPr>
        </p:nvSpPr>
        <p:spPr/>
        <p:txBody>
          <a:bodyPr/>
          <a:lstStyle/>
          <a:p>
            <a:fld id="{80820C91-F7CE-483F-AA17-44F7CB82C640}" type="slidenum">
              <a:rPr lang="de-DE" smtClean="0"/>
              <a:pPr/>
              <a:t>86</a:t>
            </a:fld>
            <a:endParaRPr lang="de-DE" dirty="0"/>
          </a:p>
        </p:txBody>
      </p:sp>
      <p:sp>
        <p:nvSpPr>
          <p:cNvPr id="5" name="Fußzeilenplatzhalter 4">
            <a:extLst>
              <a:ext uri="{FF2B5EF4-FFF2-40B4-BE49-F238E27FC236}">
                <a16:creationId xmlns:a16="http://schemas.microsoft.com/office/drawing/2014/main" id="{699C3F1E-27E8-46D6-A0B3-D7D86E4DD9B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1">
            <a:extLst>
              <a:ext uri="{FF2B5EF4-FFF2-40B4-BE49-F238E27FC236}">
                <a16:creationId xmlns:a16="http://schemas.microsoft.com/office/drawing/2014/main" id="{4BD78DF0-4FF8-D5FE-6AF1-C011C9F97B8D}"/>
              </a:ext>
            </a:extLst>
          </p:cNvPr>
          <p:cNvSpPr txBox="1">
            <a:spLocks/>
          </p:cNvSpPr>
          <p:nvPr/>
        </p:nvSpPr>
        <p:spPr>
          <a:xfrm>
            <a:off x="539552" y="3068960"/>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altLang="de-DE">
                <a:solidFill>
                  <a:srgbClr val="0D2C5A"/>
                </a:solidFill>
                <a:latin typeface="Calibri" panose="020F0502020204030204" pitchFamily="34" charset="0"/>
              </a:rPr>
              <a:t>Mögliches Vorgehen </a:t>
            </a:r>
            <a:r>
              <a:rPr lang="de-DE" altLang="de-DE">
                <a:solidFill>
                  <a:srgbClr val="0D2C5A"/>
                </a:solidFill>
                <a:latin typeface="Calibri" panose="020F0502020204030204" pitchFamily="34" charset="0"/>
                <a:sym typeface="Wingdings" panose="05000000000000000000" pitchFamily="2" charset="2"/>
              </a:rPr>
              <a:t> </a:t>
            </a:r>
            <a:r>
              <a:rPr lang="de-DE" altLang="de-DE">
                <a:solidFill>
                  <a:srgbClr val="0D2C5A"/>
                </a:solidFill>
                <a:latin typeface="Calibri" panose="020F0502020204030204" pitchFamily="34" charset="0"/>
              </a:rPr>
              <a:t>Variante 2:</a:t>
            </a:r>
            <a:endParaRPr lang="de-DE" dirty="0">
              <a:solidFill>
                <a:srgbClr val="0D2C5A"/>
              </a:solidFill>
            </a:endParaRPr>
          </a:p>
        </p:txBody>
      </p:sp>
      <p:sp>
        <p:nvSpPr>
          <p:cNvPr id="8" name="Inhaltsplatzhalter 2">
            <a:extLst>
              <a:ext uri="{FF2B5EF4-FFF2-40B4-BE49-F238E27FC236}">
                <a16:creationId xmlns:a16="http://schemas.microsoft.com/office/drawing/2014/main" id="{7CFF94B1-E6FF-68C7-7BCF-A25A5DB3F451}"/>
              </a:ext>
            </a:extLst>
          </p:cNvPr>
          <p:cNvSpPr txBox="1">
            <a:spLocks/>
          </p:cNvSpPr>
          <p:nvPr/>
        </p:nvSpPr>
        <p:spPr>
          <a:xfrm>
            <a:off x="531370" y="3429000"/>
            <a:ext cx="8064896" cy="2655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dirty="0">
                <a:solidFill>
                  <a:srgbClr val="0D2C5A"/>
                </a:solidFill>
                <a:latin typeface="Calibri" panose="020F0502020204030204" pitchFamily="34" charset="0"/>
              </a:rPr>
              <a:t>Die Funktion/Bedeutung von </a:t>
            </a: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X</a:t>
            </a:r>
            <a:r>
              <a:rPr lang="de-DE" dirty="0">
                <a:solidFill>
                  <a:srgbClr val="0D2C5A"/>
                </a:solidFill>
                <a:latin typeface="Calibri" panose="020F0502020204030204" pitchFamily="34" charset="0"/>
              </a:rPr>
              <a:t> für </a:t>
            </a:r>
            <a:r>
              <a:rPr lang="de-DE" sz="4000" dirty="0">
                <a:ln w="0"/>
                <a:solidFill>
                  <a:srgbClr val="F59C00"/>
                </a:solidFill>
                <a:effectLst>
                  <a:reflection blurRad="6350" stA="53000" endA="300" endPos="35500" dir="5400000" sy="-90000" algn="bl" rotWithShape="0"/>
                </a:effectLst>
                <a:latin typeface="Calibri" panose="020F0502020204030204" pitchFamily="34" charset="0"/>
              </a:rPr>
              <a:t>Y</a:t>
            </a:r>
            <a:endParaRPr lang="de-DE" dirty="0">
              <a:solidFill>
                <a:srgbClr val="F59C00"/>
              </a:solidFill>
              <a:latin typeface="Calibri" panose="020F0502020204030204" pitchFamily="34" charset="0"/>
            </a:endParaRPr>
          </a:p>
          <a:p>
            <a:pPr marL="0" indent="0"/>
            <a:endParaRPr lang="de-DE" dirty="0">
              <a:solidFill>
                <a:srgbClr val="0D2C5A"/>
              </a:solidFill>
              <a:latin typeface="Calibri" panose="020F0502020204030204" pitchFamily="34" charset="0"/>
            </a:endParaRPr>
          </a:p>
          <a:p>
            <a:pPr marL="0" indent="0"/>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X</a:t>
            </a:r>
            <a:r>
              <a:rPr lang="de-DE" dirty="0">
                <a:solidFill>
                  <a:srgbClr val="0D2C5A"/>
                </a:solidFill>
                <a:latin typeface="Calibri" panose="020F0502020204030204" pitchFamily="34" charset="0"/>
              </a:rPr>
              <a:t> ... eine Sache </a:t>
            </a:r>
          </a:p>
          <a:p>
            <a:pPr marL="0" indent="0"/>
            <a:r>
              <a:rPr lang="de-DE" sz="4000" dirty="0">
                <a:ln w="0"/>
                <a:solidFill>
                  <a:srgbClr val="F59C00"/>
                </a:solidFill>
                <a:effectLst>
                  <a:reflection blurRad="6350" stA="53000" endA="300" endPos="35500" dir="5400000" sy="-90000" algn="bl" rotWithShape="0"/>
                </a:effectLst>
                <a:latin typeface="Calibri" panose="020F0502020204030204" pitchFamily="34" charset="0"/>
              </a:rPr>
              <a:t>Y </a:t>
            </a:r>
            <a:r>
              <a:rPr lang="de-DE" dirty="0">
                <a:solidFill>
                  <a:srgbClr val="0D2C5A"/>
                </a:solidFill>
                <a:latin typeface="Calibri" panose="020F0502020204030204" pitchFamily="34" charset="0"/>
              </a:rPr>
              <a:t>... eine andere Sache</a:t>
            </a:r>
            <a:endParaRPr lang="de-DE" dirty="0">
              <a:solidFill>
                <a:srgbClr val="0D2C5A"/>
              </a:solidFill>
              <a:latin typeface="+mn-lt"/>
            </a:endParaRPr>
          </a:p>
        </p:txBody>
      </p:sp>
      <p:sp>
        <p:nvSpPr>
          <p:cNvPr id="9" name="Titel 1">
            <a:extLst>
              <a:ext uri="{FF2B5EF4-FFF2-40B4-BE49-F238E27FC236}">
                <a16:creationId xmlns:a16="http://schemas.microsoft.com/office/drawing/2014/main" id="{55489FC0-D729-4DF7-BEF6-EC1A8C18D19A}"/>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6"/>
            </a:pPr>
            <a:r>
              <a:rPr lang="de-DE" b="0" dirty="0">
                <a:solidFill>
                  <a:srgbClr val="0D2C5A"/>
                </a:solidFill>
              </a:rPr>
              <a:t>Themen formulieren</a:t>
            </a:r>
          </a:p>
        </p:txBody>
      </p:sp>
    </p:spTree>
    <p:extLst>
      <p:ext uri="{BB962C8B-B14F-4D97-AF65-F5344CB8AC3E}">
        <p14:creationId xmlns:p14="http://schemas.microsoft.com/office/powerpoint/2010/main" val="3188206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EECE7-4EB6-4421-826D-DD77D71EF2FE}"/>
              </a:ext>
            </a:extLst>
          </p:cNvPr>
          <p:cNvSpPr>
            <a:spLocks noGrp="1"/>
          </p:cNvSpPr>
          <p:nvPr>
            <p:ph type="title"/>
          </p:nvPr>
        </p:nvSpPr>
        <p:spPr>
          <a:xfrm>
            <a:off x="539552" y="1844824"/>
            <a:ext cx="7886700" cy="576064"/>
          </a:xfrm>
        </p:spPr>
        <p:txBody>
          <a:bodyPr/>
          <a:lstStyle/>
          <a:p>
            <a:r>
              <a:rPr lang="de-DE" altLang="de-DE" dirty="0">
                <a:solidFill>
                  <a:srgbClr val="0D2C5A"/>
                </a:solidFill>
                <a:latin typeface="Calibri" panose="020F0502020204030204" pitchFamily="34" charset="0"/>
              </a:rPr>
              <a:t>Mögliches Vorgehen </a:t>
            </a:r>
            <a:r>
              <a:rPr lang="de-DE" altLang="de-DE" dirty="0">
                <a:solidFill>
                  <a:srgbClr val="0D2C5A"/>
                </a:solidFill>
                <a:latin typeface="Calibri" panose="020F0502020204030204" pitchFamily="34" charset="0"/>
                <a:sym typeface="Wingdings" panose="05000000000000000000" pitchFamily="2" charset="2"/>
              </a:rPr>
              <a:t> </a:t>
            </a:r>
            <a:r>
              <a:rPr lang="de-DE" altLang="de-DE" dirty="0">
                <a:solidFill>
                  <a:srgbClr val="0D2C5A"/>
                </a:solidFill>
                <a:latin typeface="Calibri" panose="020F0502020204030204" pitchFamily="34" charset="0"/>
              </a:rPr>
              <a:t>Variante 3:</a:t>
            </a:r>
            <a:endParaRPr lang="de-DE" dirty="0">
              <a:solidFill>
                <a:srgbClr val="0D2C5A"/>
              </a:solidFill>
            </a:endParaRPr>
          </a:p>
        </p:txBody>
      </p:sp>
      <p:sp>
        <p:nvSpPr>
          <p:cNvPr id="3" name="Inhaltsplatzhalter 2">
            <a:extLst>
              <a:ext uri="{FF2B5EF4-FFF2-40B4-BE49-F238E27FC236}">
                <a16:creationId xmlns:a16="http://schemas.microsoft.com/office/drawing/2014/main" id="{C67C786E-BEE8-4BF4-A2E4-7039B54BEE01}"/>
              </a:ext>
            </a:extLst>
          </p:cNvPr>
          <p:cNvSpPr>
            <a:spLocks noGrp="1"/>
          </p:cNvSpPr>
          <p:nvPr>
            <p:ph idx="1"/>
          </p:nvPr>
        </p:nvSpPr>
        <p:spPr>
          <a:xfrm>
            <a:off x="539552" y="2420888"/>
            <a:ext cx="8064896" cy="3888432"/>
          </a:xfrm>
        </p:spPr>
        <p:txBody>
          <a:bodyPr>
            <a:normAutofit/>
          </a:bodyPr>
          <a:lstStyle/>
          <a:p>
            <a:pPr marL="0" indent="0"/>
            <a:r>
              <a:rPr lang="de-DE" sz="2000" b="0" i="0" u="none" strike="noStrike" baseline="0" dirty="0">
                <a:solidFill>
                  <a:srgbClr val="0D2C5A"/>
                </a:solidFill>
                <a:latin typeface="Calibri" panose="020F0502020204030204" pitchFamily="34" charset="0"/>
              </a:rPr>
              <a:t>Gegenstand  </a:t>
            </a:r>
            <a:r>
              <a:rPr lang="de-DE" sz="4000" i="0" u="none" strike="noStrike" baseline="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X</a:t>
            </a:r>
            <a:r>
              <a:rPr lang="de-DE" sz="2000" b="0" i="0" u="none" strike="noStrike" baseline="0" dirty="0">
                <a:solidFill>
                  <a:srgbClr val="0D2C5A"/>
                </a:solidFill>
                <a:latin typeface="Calibri" panose="020F0502020204030204" pitchFamily="34" charset="0"/>
              </a:rPr>
              <a:t>  als  </a:t>
            </a:r>
            <a:r>
              <a:rPr lang="de-DE" sz="4000" i="0" u="none" strike="noStrike" baseline="0" dirty="0">
                <a:ln w="0"/>
                <a:solidFill>
                  <a:srgbClr val="F59C00"/>
                </a:solidFill>
                <a:effectLst>
                  <a:reflection blurRad="6350" stA="53000" endA="300" endPos="35500" dir="5400000" sy="-90000" algn="bl" rotWithShape="0"/>
                </a:effectLst>
                <a:latin typeface="Calibri" panose="020F0502020204030204" pitchFamily="34" charset="0"/>
              </a:rPr>
              <a:t>Y </a:t>
            </a:r>
            <a:r>
              <a:rPr lang="de-DE" i="0" u="none" strike="noStrike" baseline="0" dirty="0">
                <a:ln w="0"/>
                <a:solidFill>
                  <a:srgbClr val="0D2C5A"/>
                </a:solidFill>
                <a:latin typeface="Calibri" panose="020F0502020204030204" pitchFamily="34" charset="0"/>
              </a:rPr>
              <a:t>erarbeitet am Beispiel  </a:t>
            </a:r>
            <a:r>
              <a:rPr lang="de-DE" sz="4000" i="0" u="none" strike="noStrike" baseline="0" dirty="0">
                <a:ln w="0"/>
                <a:solidFill>
                  <a:schemeClr val="accent2"/>
                </a:solidFill>
                <a:effectLst>
                  <a:reflection blurRad="6350" stA="53000" endA="300" endPos="35500" dir="5400000" sy="-90000" algn="bl" rotWithShape="0"/>
                </a:effectLst>
                <a:latin typeface="Calibri" panose="020F0502020204030204" pitchFamily="34" charset="0"/>
              </a:rPr>
              <a:t>Z</a:t>
            </a:r>
            <a:endParaRPr lang="de-DE" sz="4000" dirty="0">
              <a:solidFill>
                <a:schemeClr val="accent2"/>
              </a:solidFill>
              <a:latin typeface="Calibri" panose="020F0502020204030204" pitchFamily="34" charset="0"/>
            </a:endParaRPr>
          </a:p>
          <a:p>
            <a:pPr marL="0" indent="0"/>
            <a:endParaRPr lang="de-DE" dirty="0">
              <a:solidFill>
                <a:srgbClr val="0D2C5A"/>
              </a:solidFill>
              <a:latin typeface="Calibri" panose="020F0502020204030204" pitchFamily="34" charset="0"/>
            </a:endParaRPr>
          </a:p>
          <a:p>
            <a:pPr marL="0" indent="0"/>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X</a:t>
            </a:r>
            <a:r>
              <a:rPr lang="de-DE" sz="4000" dirty="0">
                <a:ln w="0"/>
                <a:solidFill>
                  <a:srgbClr val="0D2C5A"/>
                </a:solidFill>
                <a:effectLst>
                  <a:reflection blurRad="6350" stA="53000" endA="300" endPos="35500" dir="5400000" sy="-90000" algn="bl" rotWithShape="0"/>
                </a:effectLst>
                <a:latin typeface="Calibri" panose="020F0502020204030204" pitchFamily="34" charset="0"/>
              </a:rPr>
              <a:t>   </a:t>
            </a:r>
            <a:r>
              <a:rPr lang="de-DE" dirty="0">
                <a:solidFill>
                  <a:srgbClr val="0D2C5A"/>
                </a:solidFill>
                <a:latin typeface="Calibri" panose="020F0502020204030204" pitchFamily="34" charset="0"/>
              </a:rPr>
              <a:t>... eine Sache </a:t>
            </a:r>
          </a:p>
          <a:p>
            <a:pPr marL="0" indent="0"/>
            <a:r>
              <a:rPr lang="de-DE" sz="4000" dirty="0">
                <a:ln w="0"/>
                <a:solidFill>
                  <a:srgbClr val="F59C00"/>
                </a:solidFill>
                <a:effectLst>
                  <a:reflection blurRad="6350" stA="53000" endA="300" endPos="35500" dir="5400000" sy="-90000" algn="bl" rotWithShape="0"/>
                </a:effectLst>
                <a:latin typeface="Calibri" panose="020F0502020204030204" pitchFamily="34" charset="0"/>
              </a:rPr>
              <a:t>Y   </a:t>
            </a:r>
            <a:r>
              <a:rPr lang="de-DE" dirty="0">
                <a:solidFill>
                  <a:srgbClr val="0D2C5A"/>
                </a:solidFill>
                <a:latin typeface="Calibri" panose="020F0502020204030204" pitchFamily="34" charset="0"/>
              </a:rPr>
              <a:t>... eine andere Sache</a:t>
            </a:r>
          </a:p>
          <a:p>
            <a:pPr marL="0" indent="0"/>
            <a:r>
              <a:rPr lang="de-DE" sz="4000" dirty="0">
                <a:ln w="0"/>
                <a:solidFill>
                  <a:schemeClr val="accent2"/>
                </a:solidFill>
                <a:effectLst>
                  <a:reflection blurRad="6350" stA="53000" endA="300" endPos="35500" dir="5400000" sy="-90000" algn="bl" rotWithShape="0"/>
                </a:effectLst>
                <a:latin typeface="Calibri" panose="020F0502020204030204" pitchFamily="34" charset="0"/>
              </a:rPr>
              <a:t>Z   </a:t>
            </a:r>
            <a:r>
              <a:rPr lang="de-DE" dirty="0">
                <a:solidFill>
                  <a:srgbClr val="0D2C5A"/>
                </a:solidFill>
                <a:latin typeface="Calibri" panose="020F0502020204030204" pitchFamily="34" charset="0"/>
              </a:rPr>
              <a:t>... woran es erarbeitet wird </a:t>
            </a:r>
            <a:endParaRPr lang="de-DE" dirty="0">
              <a:solidFill>
                <a:srgbClr val="0D2C5A"/>
              </a:solidFill>
              <a:latin typeface="+mn-lt"/>
            </a:endParaRPr>
          </a:p>
        </p:txBody>
      </p:sp>
      <p:sp>
        <p:nvSpPr>
          <p:cNvPr id="4" name="Foliennummernplatzhalter 3">
            <a:extLst>
              <a:ext uri="{FF2B5EF4-FFF2-40B4-BE49-F238E27FC236}">
                <a16:creationId xmlns:a16="http://schemas.microsoft.com/office/drawing/2014/main" id="{88DD8C59-C3B0-4360-980D-84C51078D695}"/>
              </a:ext>
            </a:extLst>
          </p:cNvPr>
          <p:cNvSpPr>
            <a:spLocks noGrp="1"/>
          </p:cNvSpPr>
          <p:nvPr>
            <p:ph type="sldNum" sz="quarter" idx="4"/>
          </p:nvPr>
        </p:nvSpPr>
        <p:spPr/>
        <p:txBody>
          <a:bodyPr/>
          <a:lstStyle/>
          <a:p>
            <a:fld id="{80820C91-F7CE-483F-AA17-44F7CB82C640}" type="slidenum">
              <a:rPr lang="de-DE" smtClean="0"/>
              <a:pPr/>
              <a:t>87</a:t>
            </a:fld>
            <a:endParaRPr lang="de-DE" dirty="0"/>
          </a:p>
        </p:txBody>
      </p:sp>
      <p:sp>
        <p:nvSpPr>
          <p:cNvPr id="5" name="Fußzeilenplatzhalter 4">
            <a:extLst>
              <a:ext uri="{FF2B5EF4-FFF2-40B4-BE49-F238E27FC236}">
                <a16:creationId xmlns:a16="http://schemas.microsoft.com/office/drawing/2014/main" id="{699C3F1E-27E8-46D6-A0B3-D7D86E4DD9B5}"/>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itel 1">
            <a:extLst>
              <a:ext uri="{FF2B5EF4-FFF2-40B4-BE49-F238E27FC236}">
                <a16:creationId xmlns:a16="http://schemas.microsoft.com/office/drawing/2014/main" id="{6037AFC6-259C-4009-A098-E478E51C49AC}"/>
              </a:ext>
            </a:extLst>
          </p:cNvPr>
          <p:cNvSpPr txBox="1">
            <a:spLocks/>
          </p:cNvSpPr>
          <p:nvPr/>
        </p:nvSpPr>
        <p:spPr>
          <a:xfrm>
            <a:off x="1227021"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lphaLcParenR" startAt="6"/>
            </a:pPr>
            <a:r>
              <a:rPr lang="de-DE" b="0" dirty="0">
                <a:solidFill>
                  <a:srgbClr val="0D2C5A"/>
                </a:solidFill>
              </a:rPr>
              <a:t>Themen formulieren</a:t>
            </a:r>
          </a:p>
        </p:txBody>
      </p:sp>
    </p:spTree>
    <p:extLst>
      <p:ext uri="{BB962C8B-B14F-4D97-AF65-F5344CB8AC3E}">
        <p14:creationId xmlns:p14="http://schemas.microsoft.com/office/powerpoint/2010/main" val="10545814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43209" y="1700808"/>
            <a:ext cx="6768753" cy="3293209"/>
          </a:xfrm>
          <a:prstGeom prst="rect">
            <a:avLst/>
          </a:prstGeom>
        </p:spPr>
        <p:txBody>
          <a:bodyPr wrap="square">
            <a:spAutoFit/>
          </a:bodyPr>
          <a:lstStyle/>
          <a:p>
            <a:pPr>
              <a:spcAft>
                <a:spcPts val="1200"/>
              </a:spcAft>
            </a:pPr>
            <a:r>
              <a:rPr lang="de-DE" sz="2400" b="1" u="sng" dirty="0">
                <a:solidFill>
                  <a:srgbClr val="0D2C5A"/>
                </a:solidFill>
                <a:latin typeface="+mj-lt"/>
              </a:rPr>
              <a:t>Arbeitsauftrag </a:t>
            </a:r>
          </a:p>
          <a:p>
            <a:pPr>
              <a:spcAft>
                <a:spcPts val="1200"/>
              </a:spcAft>
            </a:pPr>
            <a:r>
              <a:rPr lang="de-DE" sz="2400" dirty="0">
                <a:solidFill>
                  <a:srgbClr val="0D2C5A"/>
                </a:solidFill>
                <a:latin typeface="+mj-lt"/>
              </a:rPr>
              <a:t>Formulieren Sie das Thema Ihrer waldpädagogischen Veranstaltung unter Berücksichtigung der Präsentation. </a:t>
            </a:r>
          </a:p>
          <a:p>
            <a:pPr>
              <a:spcAft>
                <a:spcPts val="1200"/>
              </a:spcAft>
            </a:pPr>
            <a:endParaRPr lang="de-DE" sz="2400" i="1" dirty="0">
              <a:solidFill>
                <a:srgbClr val="51822F"/>
              </a:solidFill>
              <a:latin typeface="+mj-lt"/>
              <a:cs typeface="Calibri" panose="020F0502020204030204" pitchFamily="34" charset="0"/>
            </a:endParaRPr>
          </a:p>
          <a:p>
            <a:pPr>
              <a:spcAft>
                <a:spcPts val="1200"/>
              </a:spcAft>
            </a:pPr>
            <a:endParaRPr lang="de-DE" sz="2400" i="1" dirty="0">
              <a:solidFill>
                <a:srgbClr val="51822F"/>
              </a:solidFill>
              <a:latin typeface="+mj-lt"/>
              <a:cs typeface="Calibri" panose="020F0502020204030204" pitchFamily="34" charset="0"/>
            </a:endParaRPr>
          </a:p>
          <a:p>
            <a:pPr>
              <a:spcAft>
                <a:spcPts val="1200"/>
              </a:spcAft>
            </a:pPr>
            <a:endParaRPr lang="de-DE" sz="2400" i="1" dirty="0">
              <a:solidFill>
                <a:srgbClr val="51822F"/>
              </a:solidFill>
              <a:latin typeface="+mj-lt"/>
              <a:cs typeface="Calibri" panose="020F0502020204030204" pitchFamily="34" charset="0"/>
            </a:endParaRPr>
          </a:p>
        </p:txBody>
      </p:sp>
      <p:sp>
        <p:nvSpPr>
          <p:cNvPr id="12" name="Textfeld 11">
            <a:extLst>
              <a:ext uri="{FF2B5EF4-FFF2-40B4-BE49-F238E27FC236}">
                <a16:creationId xmlns:a16="http://schemas.microsoft.com/office/drawing/2014/main" id="{FF4EAFF2-9C6B-4D0E-B9E3-F020EAF12593}"/>
              </a:ext>
            </a:extLst>
          </p:cNvPr>
          <p:cNvSpPr txBox="1"/>
          <p:nvPr/>
        </p:nvSpPr>
        <p:spPr>
          <a:xfrm>
            <a:off x="3711027" y="6454942"/>
            <a:ext cx="1721946" cy="461665"/>
          </a:xfrm>
          <a:prstGeom prst="rect">
            <a:avLst/>
          </a:prstGeom>
          <a:noFill/>
        </p:spPr>
        <p:txBody>
          <a:bodyPr wrap="none" rtlCol="0">
            <a:spAutoFit/>
          </a:bodyPr>
          <a:lstStyle/>
          <a:p>
            <a:pPr algn="ctr"/>
            <a:r>
              <a:rPr lang="de-DE" sz="1200" dirty="0">
                <a:solidFill>
                  <a:srgbClr val="0D2C5A"/>
                </a:solidFill>
              </a:rPr>
              <a:t>Prof. Dr. Björn Egbert</a:t>
            </a:r>
            <a:br>
              <a:rPr lang="de-DE" sz="1200" dirty="0">
                <a:solidFill>
                  <a:srgbClr val="0D2C5A"/>
                </a:solidFill>
              </a:rPr>
            </a:br>
            <a:r>
              <a:rPr lang="de-DE" sz="12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88</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10 min Erarbeitung </a:t>
            </a:r>
          </a:p>
          <a:p>
            <a:pPr algn="ctr"/>
            <a:endParaRPr lang="de-DE" sz="2000" b="1" dirty="0">
              <a:solidFill>
                <a:srgbClr val="F59C00"/>
              </a:solidFill>
            </a:endParaRPr>
          </a:p>
          <a:p>
            <a:pPr algn="ctr"/>
            <a:r>
              <a:rPr lang="de-DE" sz="2000" b="1" dirty="0">
                <a:solidFill>
                  <a:srgbClr val="F59C00"/>
                </a:solidFill>
              </a:rPr>
              <a:t>10 min Diskussion</a:t>
            </a:r>
          </a:p>
        </p:txBody>
      </p:sp>
    </p:spTree>
    <p:extLst>
      <p:ext uri="{BB962C8B-B14F-4D97-AF65-F5344CB8AC3E}">
        <p14:creationId xmlns:p14="http://schemas.microsoft.com/office/powerpoint/2010/main" val="17538431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907704" y="3068960"/>
            <a:ext cx="5890591" cy="954107"/>
          </a:xfrm>
          <a:prstGeom prst="rect">
            <a:avLst/>
          </a:prstGeom>
        </p:spPr>
        <p:txBody>
          <a:bodyPr wrap="square">
            <a:spAutoFit/>
          </a:bodyPr>
          <a:lstStyle/>
          <a:p>
            <a:pPr algn="ctr"/>
            <a:r>
              <a:rPr lang="de-DE" sz="2800" dirty="0">
                <a:solidFill>
                  <a:srgbClr val="0D2C5A"/>
                </a:solidFill>
              </a:rPr>
              <a:t>Vielen Dank</a:t>
            </a:r>
          </a:p>
          <a:p>
            <a:pPr algn="ctr"/>
            <a:r>
              <a:rPr lang="de-DE" sz="2800" dirty="0">
                <a:solidFill>
                  <a:srgbClr val="0D2C5A"/>
                </a:solidFill>
              </a:rPr>
              <a:t> für Ihre Aufmerksamkeit!</a:t>
            </a:r>
          </a:p>
        </p:txBody>
      </p:sp>
    </p:spTree>
    <p:extLst>
      <p:ext uri="{BB962C8B-B14F-4D97-AF65-F5344CB8AC3E}">
        <p14:creationId xmlns:p14="http://schemas.microsoft.com/office/powerpoint/2010/main" val="58284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9D5D31-E9C6-4545-946E-A94F35A991E3}"/>
              </a:ext>
            </a:extLst>
          </p:cNvPr>
          <p:cNvSpPr>
            <a:spLocks noGrp="1"/>
          </p:cNvSpPr>
          <p:nvPr>
            <p:ph type="sldNum" sz="quarter" idx="4"/>
          </p:nvPr>
        </p:nvSpPr>
        <p:spPr/>
        <p:txBody>
          <a:bodyPr/>
          <a:lstStyle/>
          <a:p>
            <a:fld id="{80820C91-F7CE-483F-AA17-44F7CB82C640}" type="slidenum">
              <a:rPr lang="de-DE" smtClean="0"/>
              <a:pPr/>
              <a:t>9</a:t>
            </a:fld>
            <a:endParaRPr lang="de-DE" dirty="0"/>
          </a:p>
        </p:txBody>
      </p:sp>
      <p:sp>
        <p:nvSpPr>
          <p:cNvPr id="5" name="Fußzeilenplatzhalter 4">
            <a:extLst>
              <a:ext uri="{FF2B5EF4-FFF2-40B4-BE49-F238E27FC236}">
                <a16:creationId xmlns:a16="http://schemas.microsoft.com/office/drawing/2014/main" id="{1FA7A966-495D-41BC-95FF-E6F7F279B5E4}"/>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Titel 2">
            <a:extLst>
              <a:ext uri="{FF2B5EF4-FFF2-40B4-BE49-F238E27FC236}">
                <a16:creationId xmlns:a16="http://schemas.microsoft.com/office/drawing/2014/main" id="{8E00B5F1-073F-41D0-B78A-6DA548968BE2}"/>
              </a:ext>
            </a:extLst>
          </p:cNvPr>
          <p:cNvSpPr>
            <a:spLocks noGrp="1"/>
          </p:cNvSpPr>
          <p:nvPr>
            <p:ph type="title"/>
          </p:nvPr>
        </p:nvSpPr>
        <p:spPr>
          <a:xfrm>
            <a:off x="1259632" y="1052538"/>
            <a:ext cx="7886700" cy="576262"/>
          </a:xfrm>
        </p:spPr>
        <p:txBody>
          <a:bodyPr>
            <a:normAutofit/>
          </a:bodyPr>
          <a:lstStyle/>
          <a:p>
            <a:pPr marL="457200" indent="-457200" algn="r">
              <a:buFont typeface="+mj-lt"/>
              <a:buAutoNum type="alphaLcParenR"/>
            </a:pPr>
            <a:r>
              <a:rPr lang="de-DE" b="0" dirty="0">
                <a:solidFill>
                  <a:srgbClr val="0D2C5A"/>
                </a:solidFill>
              </a:rPr>
              <a:t>Lernvoraussetzungen</a:t>
            </a:r>
          </a:p>
        </p:txBody>
      </p:sp>
      <p:sp>
        <p:nvSpPr>
          <p:cNvPr id="7" name="Inhaltsplatzhalter 1">
            <a:extLst>
              <a:ext uri="{FF2B5EF4-FFF2-40B4-BE49-F238E27FC236}">
                <a16:creationId xmlns:a16="http://schemas.microsoft.com/office/drawing/2014/main" id="{71C2A1DF-F07D-481C-AE22-D3E7575E073A}"/>
              </a:ext>
            </a:extLst>
          </p:cNvPr>
          <p:cNvSpPr>
            <a:spLocks noGrp="1"/>
          </p:cNvSpPr>
          <p:nvPr>
            <p:ph idx="1"/>
          </p:nvPr>
        </p:nvSpPr>
        <p:spPr>
          <a:xfrm>
            <a:off x="584200" y="1556990"/>
            <a:ext cx="7886700" cy="4752330"/>
          </a:xfrm>
        </p:spPr>
        <p:txBody>
          <a:bodyPr>
            <a:noAutofit/>
          </a:bodyPr>
          <a:lstStyle/>
          <a:p>
            <a:pPr>
              <a:buFont typeface="Arial" panose="020B0604020202020204" pitchFamily="34" charset="0"/>
              <a:buChar char="•"/>
            </a:pPr>
            <a:r>
              <a:rPr lang="de-DE" dirty="0">
                <a:solidFill>
                  <a:srgbClr val="0D2C5A"/>
                </a:solidFill>
                <a:latin typeface="+mn-lt"/>
              </a:rPr>
              <a:t>Institutionelle Voraussetzungen:</a:t>
            </a:r>
          </a:p>
          <a:p>
            <a:pPr lvl="1">
              <a:buFont typeface="Arial" panose="020B0604020202020204" pitchFamily="34" charset="0"/>
              <a:buChar char="•"/>
            </a:pPr>
            <a:r>
              <a:rPr lang="de-DE" sz="2000" dirty="0">
                <a:solidFill>
                  <a:srgbClr val="0D2C5A"/>
                </a:solidFill>
              </a:rPr>
              <a:t>Größe der Lerngruppe, </a:t>
            </a:r>
          </a:p>
          <a:p>
            <a:pPr lvl="1">
              <a:buFont typeface="Arial" panose="020B0604020202020204" pitchFamily="34" charset="0"/>
              <a:buChar char="•"/>
            </a:pPr>
            <a:r>
              <a:rPr lang="de-DE" sz="2000" dirty="0">
                <a:solidFill>
                  <a:srgbClr val="0D2C5A"/>
                </a:solidFill>
              </a:rPr>
              <a:t>Verteilung nach Geschlecht (?) und die Altersstreuung innerhalb der Gruppe,  </a:t>
            </a:r>
          </a:p>
          <a:p>
            <a:pPr lvl="1">
              <a:buFont typeface="Arial" panose="020B0604020202020204" pitchFamily="34" charset="0"/>
              <a:buChar char="•"/>
            </a:pPr>
            <a:r>
              <a:rPr lang="de-DE" sz="2000" dirty="0">
                <a:solidFill>
                  <a:srgbClr val="0D2C5A"/>
                </a:solidFill>
              </a:rPr>
              <a:t>Gibt es Teilnehmende, auf die besondere Rücksicht genommen werden muss? </a:t>
            </a:r>
          </a:p>
          <a:p>
            <a:pPr lvl="1">
              <a:buFont typeface="Arial" panose="020B0604020202020204" pitchFamily="34" charset="0"/>
              <a:buChar char="•"/>
            </a:pPr>
            <a:r>
              <a:rPr lang="de-DE" sz="2000" dirty="0">
                <a:solidFill>
                  <a:srgbClr val="0D2C5A"/>
                </a:solidFill>
              </a:rPr>
              <a:t>Beschreibung der Lernumgebung und </a:t>
            </a:r>
          </a:p>
          <a:p>
            <a:pPr lvl="1">
              <a:buFont typeface="Arial" panose="020B0604020202020204" pitchFamily="34" charset="0"/>
              <a:buChar char="•"/>
            </a:pPr>
            <a:r>
              <a:rPr lang="de-DE" sz="2000" dirty="0">
                <a:solidFill>
                  <a:srgbClr val="0D2C5A"/>
                </a:solidFill>
              </a:rPr>
              <a:t>Ausstattung</a:t>
            </a:r>
          </a:p>
          <a:p>
            <a:pPr lvl="1">
              <a:buFont typeface="Arial" panose="020B0604020202020204" pitchFamily="34" charset="0"/>
              <a:buChar char="•"/>
            </a:pPr>
            <a:r>
              <a:rPr lang="de-DE" sz="2000" dirty="0">
                <a:solidFill>
                  <a:srgbClr val="0D2C5A"/>
                </a:solidFill>
              </a:rPr>
              <a:t>soziale Bedingungen </a:t>
            </a:r>
          </a:p>
          <a:p>
            <a:pPr>
              <a:buFont typeface="Arial" panose="020B0604020202020204" pitchFamily="34" charset="0"/>
              <a:buChar char="•"/>
            </a:pPr>
            <a:r>
              <a:rPr lang="de-DE" dirty="0">
                <a:solidFill>
                  <a:srgbClr val="0D2C5A"/>
                </a:solidFill>
                <a:latin typeface="+mn-lt"/>
              </a:rPr>
              <a:t>Wie ist die Heterogenität der allgemeinen Lernbereitwilligkeit und der Auffassungsgabe? </a:t>
            </a:r>
          </a:p>
          <a:p>
            <a:pPr>
              <a:buFont typeface="Arial" panose="020B0604020202020204" pitchFamily="34" charset="0"/>
              <a:buChar char="•"/>
            </a:pPr>
            <a:r>
              <a:rPr lang="de-DE" dirty="0">
                <a:solidFill>
                  <a:srgbClr val="0D2C5A"/>
                </a:solidFill>
                <a:latin typeface="+mn-lt"/>
              </a:rPr>
              <a:t>Gibt es einzelne Teilnehmende, die die Lernsituation beeinflussen? </a:t>
            </a:r>
          </a:p>
          <a:p>
            <a:pPr>
              <a:buFont typeface="Arial" panose="020B0604020202020204" pitchFamily="34" charset="0"/>
              <a:buChar char="•"/>
            </a:pPr>
            <a:r>
              <a:rPr lang="de-DE" dirty="0">
                <a:solidFill>
                  <a:srgbClr val="0D2C5A"/>
                </a:solidFill>
                <a:latin typeface="+mn-lt"/>
              </a:rPr>
              <a:t>Wie ist das soziale Klima in der Lerngruppe?</a:t>
            </a:r>
          </a:p>
        </p:txBody>
      </p:sp>
    </p:spTree>
    <p:extLst>
      <p:ext uri="{BB962C8B-B14F-4D97-AF65-F5344CB8AC3E}">
        <p14:creationId xmlns:p14="http://schemas.microsoft.com/office/powerpoint/2010/main" val="2959798225"/>
      </p:ext>
    </p:extLst>
  </p:cSld>
  <p:clrMapOvr>
    <a:masterClrMapping/>
  </p:clrMapOvr>
</p:sld>
</file>

<file path=ppt/theme/theme1.xml><?xml version="1.0" encoding="utf-8"?>
<a:theme xmlns:a="http://schemas.openxmlformats.org/drawingml/2006/main" name="Larissa-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8320</Words>
  <Application>Microsoft Office PowerPoint</Application>
  <PresentationFormat>Bildschirmpräsentation (4:3)</PresentationFormat>
  <Paragraphs>1291</Paragraphs>
  <Slides>89</Slides>
  <Notes>39</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89</vt:i4>
      </vt:variant>
    </vt:vector>
  </HeadingPairs>
  <TitlesOfParts>
    <vt:vector size="100" baseType="lpstr">
      <vt:lpstr>Abadi Extra Light</vt:lpstr>
      <vt:lpstr>Arial</vt:lpstr>
      <vt:lpstr>Calibri</vt:lpstr>
      <vt:lpstr>Garamond</vt:lpstr>
      <vt:lpstr>Kabel Ult BT</vt:lpstr>
      <vt:lpstr>Lucida Handwriting</vt:lpstr>
      <vt:lpstr>Roboto Condensed</vt:lpstr>
      <vt:lpstr>Symbol</vt:lpstr>
      <vt:lpstr>Verdana</vt:lpstr>
      <vt:lpstr>Wingdings</vt:lpstr>
      <vt:lpstr>Larissa-Design1</vt:lpstr>
      <vt:lpstr>PowerPoint-Präsentation</vt:lpstr>
      <vt:lpstr>Einführung in die Pädagogik und Didaktik</vt:lpstr>
      <vt:lpstr>Inhalt:</vt:lpstr>
      <vt:lpstr>Überlegen Sie mal!</vt:lpstr>
      <vt:lpstr>Kennzeichen guter Veranstaltungen</vt:lpstr>
      <vt:lpstr>Kennzeichen guter Veranstaltungen</vt:lpstr>
      <vt:lpstr>Veranstaltungen planen</vt:lpstr>
      <vt:lpstr>Veranstaltungen planen – Überblick</vt:lpstr>
      <vt:lpstr>Lernvoraussetzungen</vt:lpstr>
      <vt:lpstr>PowerPoint-Präsentation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Lernvoraussetzungen</vt:lpstr>
      <vt:lpstr>Gruppenarbeit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Gruppenarbeit</vt:lpstr>
      <vt:lpstr>Veranstaltungen planen – Überblick</vt:lpstr>
      <vt:lpstr>Curriculare Rahmenbedingungen</vt:lpstr>
      <vt:lpstr>Curriculare Rahmenbedingungen</vt:lpstr>
      <vt:lpstr>Curriculare Rahmenbedingungen</vt:lpstr>
      <vt:lpstr>Curriculare Rahmenbedingungen</vt:lpstr>
      <vt:lpstr>Gruppenarbeit</vt:lpstr>
      <vt:lpstr>Veranstaltungen planen – Überblick</vt:lpstr>
      <vt:lpstr>Sachanalyse und didaktische Reduktion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Gruppenarbeit</vt:lpstr>
      <vt:lpstr>Veranstaltungen planen – Überblick</vt:lpstr>
      <vt:lpstr>Überlegen Sie mal!</vt:lpstr>
      <vt:lpstr>PowerPoint-Präsentation</vt:lpstr>
      <vt:lpstr>PowerPoint-Präsentation</vt:lpstr>
      <vt:lpstr>PowerPoint-Präsentation</vt:lpstr>
      <vt:lpstr>PowerPoint-Präsentation</vt:lpstr>
      <vt:lpstr>Die Orientierung an Kompetenzen bewirkt, dass …</vt:lpstr>
      <vt:lpstr>Die Orientierung an Kompetenzen bewirkt, dass …</vt:lpstr>
      <vt:lpstr>PowerPoint-Präsentation</vt:lpstr>
      <vt:lpstr>Veranstaltungen planen – Überblick</vt:lpstr>
      <vt:lpstr>Lernzielformulierung</vt:lpstr>
      <vt:lpstr>Lehr- bzw. Lernziele: </vt:lpstr>
      <vt:lpstr>Lehr- bzw. Lernziele: </vt:lpstr>
      <vt:lpstr>Lehr- bzw. Lernziele: </vt:lpstr>
      <vt:lpstr>Lehr- bzw. Lernziele: </vt:lpstr>
      <vt:lpstr>Kategorisierung von Lehrzielen nach Bloom</vt:lpstr>
      <vt:lpstr>Niveaus kognitiver Lernziele</vt:lpstr>
      <vt:lpstr>Niveaus affektiver Ziele</vt:lpstr>
      <vt:lpstr>Niveaus psychomotorischer Entwicklung</vt:lpstr>
      <vt:lpstr>PowerPoint-Präsentation</vt:lpstr>
      <vt:lpstr>PowerPoint-Präsentation</vt:lpstr>
      <vt:lpstr>Gruppenarbeit</vt:lpstr>
      <vt:lpstr>Veranstaltungen planen – Überblick</vt:lpstr>
      <vt:lpstr>PowerPoint-Präsentation</vt:lpstr>
      <vt:lpstr>PowerPoint-Präsentation</vt:lpstr>
      <vt:lpstr>Mögliches Vorgehen  Variante 1:</vt:lpstr>
      <vt:lpstr>Mögliches Vorgehen  Variante 3:</vt:lpstr>
      <vt:lpstr>Gruppenarbeit</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faust</dc:creator>
  <cp:lastModifiedBy>Björn Egbert</cp:lastModifiedBy>
  <cp:revision>514</cp:revision>
  <cp:lastPrinted>2021-11-22T11:58:16Z</cp:lastPrinted>
  <dcterms:created xsi:type="dcterms:W3CDTF">2014-03-17T13:14:48Z</dcterms:created>
  <dcterms:modified xsi:type="dcterms:W3CDTF">2024-03-07T13:28:56Z</dcterms:modified>
</cp:coreProperties>
</file>