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7"/>
  </p:notesMasterIdLst>
  <p:handoutMasterIdLst>
    <p:handoutMasterId r:id="rId78"/>
  </p:handoutMasterIdLst>
  <p:sldIdLst>
    <p:sldId id="262" r:id="rId2"/>
    <p:sldId id="632" r:id="rId3"/>
    <p:sldId id="296" r:id="rId4"/>
    <p:sldId id="708" r:id="rId5"/>
    <p:sldId id="717" r:id="rId6"/>
    <p:sldId id="608" r:id="rId7"/>
    <p:sldId id="609" r:id="rId8"/>
    <p:sldId id="610" r:id="rId9"/>
    <p:sldId id="611" r:id="rId10"/>
    <p:sldId id="616" r:id="rId11"/>
    <p:sldId id="590" r:id="rId12"/>
    <p:sldId id="591" r:id="rId13"/>
    <p:sldId id="377" r:id="rId14"/>
    <p:sldId id="592" r:id="rId15"/>
    <p:sldId id="593" r:id="rId16"/>
    <p:sldId id="594" r:id="rId17"/>
    <p:sldId id="595" r:id="rId18"/>
    <p:sldId id="596" r:id="rId19"/>
    <p:sldId id="379" r:id="rId20"/>
    <p:sldId id="597" r:id="rId21"/>
    <p:sldId id="598" r:id="rId22"/>
    <p:sldId id="599" r:id="rId23"/>
    <p:sldId id="600" r:id="rId24"/>
    <p:sldId id="601" r:id="rId25"/>
    <p:sldId id="602" r:id="rId26"/>
    <p:sldId id="588" r:id="rId27"/>
    <p:sldId id="719" r:id="rId28"/>
    <p:sldId id="363" r:id="rId29"/>
    <p:sldId id="644" r:id="rId30"/>
    <p:sldId id="400" r:id="rId31"/>
    <p:sldId id="645" r:id="rId32"/>
    <p:sldId id="357" r:id="rId33"/>
    <p:sldId id="360" r:id="rId34"/>
    <p:sldId id="361" r:id="rId35"/>
    <p:sldId id="643" r:id="rId36"/>
    <p:sldId id="720" r:id="rId37"/>
    <p:sldId id="378" r:id="rId38"/>
    <p:sldId id="380" r:id="rId39"/>
    <p:sldId id="381" r:id="rId40"/>
    <p:sldId id="382" r:id="rId41"/>
    <p:sldId id="383" r:id="rId42"/>
    <p:sldId id="384" r:id="rId43"/>
    <p:sldId id="385" r:id="rId44"/>
    <p:sldId id="386" r:id="rId45"/>
    <p:sldId id="390" r:id="rId46"/>
    <p:sldId id="391" r:id="rId47"/>
    <p:sldId id="392" r:id="rId48"/>
    <p:sldId id="393" r:id="rId49"/>
    <p:sldId id="394" r:id="rId50"/>
    <p:sldId id="395" r:id="rId51"/>
    <p:sldId id="396" r:id="rId52"/>
    <p:sldId id="585" r:id="rId53"/>
    <p:sldId id="721" r:id="rId54"/>
    <p:sldId id="735" r:id="rId55"/>
    <p:sldId id="732" r:id="rId56"/>
    <p:sldId id="734" r:id="rId57"/>
    <p:sldId id="733" r:id="rId58"/>
    <p:sldId id="728" r:id="rId59"/>
    <p:sldId id="730" r:id="rId60"/>
    <p:sldId id="633" r:id="rId61"/>
    <p:sldId id="634" r:id="rId62"/>
    <p:sldId id="635" r:id="rId63"/>
    <p:sldId id="639" r:id="rId64"/>
    <p:sldId id="722" r:id="rId65"/>
    <p:sldId id="642" r:id="rId66"/>
    <p:sldId id="723" r:id="rId67"/>
    <p:sldId id="724" r:id="rId68"/>
    <p:sldId id="647" r:id="rId69"/>
    <p:sldId id="725" r:id="rId70"/>
    <p:sldId id="648" r:id="rId71"/>
    <p:sldId id="726" r:id="rId72"/>
    <p:sldId id="727" r:id="rId73"/>
    <p:sldId id="651" r:id="rId74"/>
    <p:sldId id="704" r:id="rId75"/>
    <p:sldId id="294" r:id="rId76"/>
  </p:sldIdLst>
  <p:sldSz cx="9144000" cy="6858000" type="screen4x3"/>
  <p:notesSz cx="6799263" cy="99298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D441E64E-E22C-4FDB-8081-92210BE6CFB3}">
          <p14:sldIdLst>
            <p14:sldId id="262"/>
            <p14:sldId id="632"/>
            <p14:sldId id="296"/>
          </p14:sldIdLst>
        </p14:section>
        <p14:section name="Veranstaltungsplanung" id="{4BABA7D0-4C50-4DED-BA40-1B616463B96B}">
          <p14:sldIdLst>
            <p14:sldId id="708"/>
          </p14:sldIdLst>
        </p14:section>
        <p14:section name="Unterricht strukturieren" id="{9133B17D-790E-48DB-AE2A-CF05BCC1A618}">
          <p14:sldIdLst>
            <p14:sldId id="717"/>
            <p14:sldId id="608"/>
            <p14:sldId id="609"/>
            <p14:sldId id="610"/>
            <p14:sldId id="611"/>
            <p14:sldId id="616"/>
          </p14:sldIdLst>
        </p14:section>
        <p14:section name="Einzelstunden planen und legitimieren" id="{9EED5FCC-0FBB-4C10-ADD3-D002E63B237C}">
          <p14:sldIdLst>
            <p14:sldId id="590"/>
            <p14:sldId id="591"/>
            <p14:sldId id="377"/>
            <p14:sldId id="592"/>
            <p14:sldId id="593"/>
            <p14:sldId id="594"/>
            <p14:sldId id="595"/>
            <p14:sldId id="596"/>
            <p14:sldId id="379"/>
            <p14:sldId id="597"/>
            <p14:sldId id="598"/>
            <p14:sldId id="599"/>
            <p14:sldId id="600"/>
            <p14:sldId id="601"/>
            <p14:sldId id="602"/>
            <p14:sldId id="588"/>
          </p14:sldIdLst>
        </p14:section>
        <p14:section name="Unterrichtskonzepte_Methoden" id="{6409F641-96CC-48AC-ACF7-79A296B4F6E7}">
          <p14:sldIdLst>
            <p14:sldId id="719"/>
            <p14:sldId id="363"/>
            <p14:sldId id="644"/>
            <p14:sldId id="400"/>
            <p14:sldId id="645"/>
            <p14:sldId id="357"/>
            <p14:sldId id="360"/>
            <p14:sldId id="361"/>
            <p14:sldId id="643"/>
          </p14:sldIdLst>
        </p14:section>
        <p14:section name="Aufgaben formulieren" id="{82C9E9B8-0460-4124-921A-3428578D2C88}">
          <p14:sldIdLst>
            <p14:sldId id="720"/>
            <p14:sldId id="378"/>
            <p14:sldId id="380"/>
            <p14:sldId id="381"/>
            <p14:sldId id="382"/>
            <p14:sldId id="383"/>
            <p14:sldId id="384"/>
            <p14:sldId id="385"/>
            <p14:sldId id="386"/>
          </p14:sldIdLst>
        </p14:section>
        <p14:section name="Arbeitsblätter" id="{0DE08582-6194-4FE1-AA42-EA7B39843BBA}">
          <p14:sldIdLst>
            <p14:sldId id="390"/>
            <p14:sldId id="391"/>
            <p14:sldId id="392"/>
            <p14:sldId id="393"/>
            <p14:sldId id="394"/>
            <p14:sldId id="395"/>
            <p14:sldId id="396"/>
            <p14:sldId id="585"/>
          </p14:sldIdLst>
        </p14:section>
        <p14:section name="Mediennutzung" id="{D8B11E8C-E06A-42AF-9AE5-70E153FA162B}">
          <p14:sldIdLst>
            <p14:sldId id="721"/>
            <p14:sldId id="735"/>
            <p14:sldId id="732"/>
            <p14:sldId id="734"/>
            <p14:sldId id="733"/>
            <p14:sldId id="728"/>
          </p14:sldIdLst>
        </p14:section>
        <p14:section name="Durchführung von Veranstaltungen" id="{5568295B-7A04-4675-9D98-3F1786FCAC93}">
          <p14:sldIdLst>
            <p14:sldId id="730"/>
            <p14:sldId id="633"/>
            <p14:sldId id="634"/>
            <p14:sldId id="635"/>
            <p14:sldId id="639"/>
            <p14:sldId id="722"/>
            <p14:sldId id="642"/>
            <p14:sldId id="723"/>
            <p14:sldId id="724"/>
            <p14:sldId id="647"/>
            <p14:sldId id="725"/>
            <p14:sldId id="648"/>
            <p14:sldId id="726"/>
            <p14:sldId id="727"/>
            <p14:sldId id="651"/>
          </p14:sldIdLst>
        </p14:section>
        <p14:section name="Abschluss" id="{51E6DC2C-C1D9-4F90-95A1-20672E090033}">
          <p14:sldIdLst>
            <p14:sldId id="704"/>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initials="C" lastIdx="2" clrIdx="0">
    <p:extLst>
      <p:ext uri="{19B8F6BF-5375-455C-9EA6-DF929625EA0E}">
        <p15:presenceInfo xmlns:p15="http://schemas.microsoft.com/office/powerpoint/2012/main" userId="Caroline" providerId="None"/>
      </p:ext>
    </p:extLst>
  </p:cmAuthor>
  <p:cmAuthor id="2" name="Gina-Marie Peisker" initials="GMP" lastIdx="84" clrIdx="1">
    <p:extLst>
      <p:ext uri="{19B8F6BF-5375-455C-9EA6-DF929625EA0E}">
        <p15:presenceInfo xmlns:p15="http://schemas.microsoft.com/office/powerpoint/2012/main" userId="4565685b04f95e97" providerId="Windows Live"/>
      </p:ext>
    </p:extLst>
  </p:cmAuthor>
  <p:cmAuthor id="3" name="User" initials="U" lastIdx="10" clrIdx="2">
    <p:extLst>
      <p:ext uri="{19B8F6BF-5375-455C-9EA6-DF929625EA0E}">
        <p15:presenceInfo xmlns:p15="http://schemas.microsoft.com/office/powerpoint/2012/main" userId="9cfd400e4e4d17ce" providerId="Windows Live"/>
      </p:ext>
    </p:extLst>
  </p:cmAuthor>
  <p:cmAuthor id="4" name="Björn Egbert" initials="BE" lastIdx="2" clrIdx="3">
    <p:extLst>
      <p:ext uri="{19B8F6BF-5375-455C-9EA6-DF929625EA0E}">
        <p15:presenceInfo xmlns:p15="http://schemas.microsoft.com/office/powerpoint/2012/main" userId="Björn Egb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822F"/>
    <a:srgbClr val="EFF3EA"/>
    <a:srgbClr val="0D2C5A"/>
    <a:srgbClr val="F5F8F2"/>
    <a:srgbClr val="DEE7D1"/>
    <a:srgbClr val="3D80E3"/>
    <a:srgbClr val="F2A6B3"/>
    <a:srgbClr val="E6B2C7"/>
    <a:srgbClr val="F6CA7C"/>
    <a:srgbClr val="F9F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Helle Formatvorlage 2 - Akz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Helle Formatvorlage 3 - Akz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5268" autoAdjust="0"/>
  </p:normalViewPr>
  <p:slideViewPr>
    <p:cSldViewPr>
      <p:cViewPr varScale="1">
        <p:scale>
          <a:sx n="69" d="100"/>
          <a:sy n="69" d="100"/>
        </p:scale>
        <p:origin x="1554" y="54"/>
      </p:cViewPr>
      <p:guideLst>
        <p:guide orient="horz" pos="2160"/>
        <p:guide pos="2880"/>
      </p:guideLst>
    </p:cSldViewPr>
  </p:slideViewPr>
  <p:outlineViewPr>
    <p:cViewPr>
      <p:scale>
        <a:sx n="33" d="100"/>
        <a:sy n="33" d="100"/>
      </p:scale>
      <p:origin x="0" y="-56626"/>
    </p:cViewPr>
  </p:outlineViewPr>
  <p:notesTextViewPr>
    <p:cViewPr>
      <p:scale>
        <a:sx n="100" d="100"/>
        <a:sy n="100" d="100"/>
      </p:scale>
      <p:origin x="0" y="0"/>
    </p:cViewPr>
  </p:notesTextViewPr>
  <p:sorterViewPr>
    <p:cViewPr>
      <p:scale>
        <a:sx n="66" d="100"/>
        <a:sy n="66" d="100"/>
      </p:scale>
      <p:origin x="0" y="-182"/>
    </p:cViewPr>
  </p:sorterViewPr>
  <p:notesViewPr>
    <p:cSldViewPr>
      <p:cViewPr varScale="1">
        <p:scale>
          <a:sx n="64" d="100"/>
          <a:sy n="64" d="100"/>
        </p:scale>
        <p:origin x="-2766" y="-120"/>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0CD7CCE1-7BB7-4674-B379-7C4107854FB9}"/>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60353FC9-5386-4846-9494-9E1BD093D938}"/>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C7B6F5A8-6AB4-4C73-BA13-A2634794FE62}" type="datetimeFigureOut">
              <a:rPr lang="de-DE" smtClean="0"/>
              <a:t>07.03.2024</a:t>
            </a:fld>
            <a:endParaRPr lang="de-DE"/>
          </a:p>
        </p:txBody>
      </p:sp>
      <p:sp>
        <p:nvSpPr>
          <p:cNvPr id="4" name="Fußzeilenplatzhalter 3">
            <a:extLst>
              <a:ext uri="{FF2B5EF4-FFF2-40B4-BE49-F238E27FC236}">
                <a16:creationId xmlns:a16="http://schemas.microsoft.com/office/drawing/2014/main" id="{CBC5BF57-5302-4670-9347-E406E4DEC64D}"/>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EC37410D-2495-4C52-88E6-5F0925CBC4A4}"/>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AEAB4BE5-4BED-426C-BCE4-25152311FF20}" type="slidenum">
              <a:rPr lang="de-DE" smtClean="0"/>
              <a:t>‹Nr.›</a:t>
            </a:fld>
            <a:endParaRPr lang="de-DE"/>
          </a:p>
        </p:txBody>
      </p:sp>
    </p:spTree>
    <p:extLst>
      <p:ext uri="{BB962C8B-B14F-4D97-AF65-F5344CB8AC3E}">
        <p14:creationId xmlns:p14="http://schemas.microsoft.com/office/powerpoint/2010/main" val="30712819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D8EFDBDB-5AA7-4A90-B2F6-99BC9E663D82}" type="datetimeFigureOut">
              <a:rPr lang="de-DE" smtClean="0"/>
              <a:pPr/>
              <a:t>07.03.2024</a:t>
            </a:fld>
            <a:endParaRPr lang="de-DE"/>
          </a:p>
        </p:txBody>
      </p:sp>
      <p:sp>
        <p:nvSpPr>
          <p:cNvPr id="4" name="Folienbildplatzhalt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927" y="4716661"/>
            <a:ext cx="5439410" cy="4468416"/>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FB9D7C0D-EF4E-4C29-871B-D1B2EF9E5DDF}" type="slidenum">
              <a:rPr lang="de-DE" smtClean="0"/>
              <a:pPr/>
              <a:t>‹Nr.›</a:t>
            </a:fld>
            <a:endParaRPr lang="de-DE"/>
          </a:p>
        </p:txBody>
      </p:sp>
    </p:spTree>
    <p:extLst>
      <p:ext uri="{BB962C8B-B14F-4D97-AF65-F5344CB8AC3E}">
        <p14:creationId xmlns:p14="http://schemas.microsoft.com/office/powerpoint/2010/main" val="35680646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B9D7C0D-EF4E-4C29-871B-D1B2EF9E5DDF}" type="slidenum">
              <a:rPr lang="de-DE" smtClean="0"/>
              <a:pPr/>
              <a:t>5</a:t>
            </a:fld>
            <a:endParaRPr lang="de-DE"/>
          </a:p>
        </p:txBody>
      </p:sp>
    </p:spTree>
    <p:extLst>
      <p:ext uri="{BB962C8B-B14F-4D97-AF65-F5344CB8AC3E}">
        <p14:creationId xmlns:p14="http://schemas.microsoft.com/office/powerpoint/2010/main" val="3997906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8457170-971A-4DBB-B373-DF7D3DE7158C}" type="slidenum">
              <a:rPr lang="de-DE" smtClean="0"/>
              <a:pPr>
                <a:defRPr/>
              </a:pPr>
              <a:t>26</a:t>
            </a:fld>
            <a:endParaRPr lang="de-DE" dirty="0"/>
          </a:p>
        </p:txBody>
      </p:sp>
    </p:spTree>
    <p:extLst>
      <p:ext uri="{BB962C8B-B14F-4D97-AF65-F5344CB8AC3E}">
        <p14:creationId xmlns:p14="http://schemas.microsoft.com/office/powerpoint/2010/main" val="2402489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B9D7C0D-EF4E-4C29-871B-D1B2EF9E5DDF}" type="slidenum">
              <a:rPr lang="de-DE" smtClean="0"/>
              <a:pPr/>
              <a:t>27</a:t>
            </a:fld>
            <a:endParaRPr lang="de-DE"/>
          </a:p>
        </p:txBody>
      </p:sp>
    </p:spTree>
    <p:extLst>
      <p:ext uri="{BB962C8B-B14F-4D97-AF65-F5344CB8AC3E}">
        <p14:creationId xmlns:p14="http://schemas.microsoft.com/office/powerpoint/2010/main" val="19189891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Rückblick auf letzte Sitzung und Überleitung</a:t>
            </a:r>
          </a:p>
        </p:txBody>
      </p:sp>
      <p:sp>
        <p:nvSpPr>
          <p:cNvPr id="4" name="Foliennummernplatzhalter 3"/>
          <p:cNvSpPr>
            <a:spLocks noGrp="1"/>
          </p:cNvSpPr>
          <p:nvPr>
            <p:ph type="sldNum" sz="quarter" idx="5"/>
          </p:nvPr>
        </p:nvSpPr>
        <p:spPr/>
        <p:txBody>
          <a:bodyPr/>
          <a:lstStyle/>
          <a:p>
            <a:fld id="{FB9D7C0D-EF4E-4C29-871B-D1B2EF9E5DDF}" type="slidenum">
              <a:rPr lang="de-DE" smtClean="0"/>
              <a:pPr/>
              <a:t>32</a:t>
            </a:fld>
            <a:endParaRPr lang="de-DE"/>
          </a:p>
        </p:txBody>
      </p:sp>
    </p:spTree>
    <p:extLst>
      <p:ext uri="{BB962C8B-B14F-4D97-AF65-F5344CB8AC3E}">
        <p14:creationId xmlns:p14="http://schemas.microsoft.com/office/powerpoint/2010/main" val="1138562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Rückblick auf Inhalte der letzten Sitzung und Überleitung</a:t>
            </a:r>
          </a:p>
        </p:txBody>
      </p:sp>
      <p:sp>
        <p:nvSpPr>
          <p:cNvPr id="4" name="Foliennummernplatzhalter 3"/>
          <p:cNvSpPr>
            <a:spLocks noGrp="1"/>
          </p:cNvSpPr>
          <p:nvPr>
            <p:ph type="sldNum" sz="quarter" idx="5"/>
          </p:nvPr>
        </p:nvSpPr>
        <p:spPr/>
        <p:txBody>
          <a:bodyPr/>
          <a:lstStyle/>
          <a:p>
            <a:fld id="{FB9D7C0D-EF4E-4C29-871B-D1B2EF9E5DDF}" type="slidenum">
              <a:rPr lang="de-DE" smtClean="0"/>
              <a:pPr/>
              <a:t>33</a:t>
            </a:fld>
            <a:endParaRPr lang="de-DE"/>
          </a:p>
        </p:txBody>
      </p:sp>
    </p:spTree>
    <p:extLst>
      <p:ext uri="{BB962C8B-B14F-4D97-AF65-F5344CB8AC3E}">
        <p14:creationId xmlns:p14="http://schemas.microsoft.com/office/powerpoint/2010/main" val="143733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Inhalt aus dem letzten Seminar</a:t>
            </a:r>
          </a:p>
        </p:txBody>
      </p:sp>
      <p:sp>
        <p:nvSpPr>
          <p:cNvPr id="4" name="Foliennummernplatzhalter 3"/>
          <p:cNvSpPr>
            <a:spLocks noGrp="1"/>
          </p:cNvSpPr>
          <p:nvPr>
            <p:ph type="sldNum" sz="quarter" idx="5"/>
          </p:nvPr>
        </p:nvSpPr>
        <p:spPr/>
        <p:txBody>
          <a:bodyPr/>
          <a:lstStyle/>
          <a:p>
            <a:fld id="{FB9D7C0D-EF4E-4C29-871B-D1B2EF9E5DDF}" type="slidenum">
              <a:rPr lang="de-DE" smtClean="0"/>
              <a:pPr/>
              <a:t>34</a:t>
            </a:fld>
            <a:endParaRPr lang="de-DE"/>
          </a:p>
        </p:txBody>
      </p:sp>
    </p:spTree>
    <p:extLst>
      <p:ext uri="{BB962C8B-B14F-4D97-AF65-F5344CB8AC3E}">
        <p14:creationId xmlns:p14="http://schemas.microsoft.com/office/powerpoint/2010/main" val="1661362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8457170-971A-4DBB-B373-DF7D3DE7158C}" type="slidenum">
              <a:rPr lang="de-DE" smtClean="0"/>
              <a:pPr>
                <a:defRPr/>
              </a:pPr>
              <a:t>35</a:t>
            </a:fld>
            <a:endParaRPr lang="de-DE" dirty="0"/>
          </a:p>
        </p:txBody>
      </p:sp>
    </p:spTree>
    <p:extLst>
      <p:ext uri="{BB962C8B-B14F-4D97-AF65-F5344CB8AC3E}">
        <p14:creationId xmlns:p14="http://schemas.microsoft.com/office/powerpoint/2010/main" val="3323218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B9D7C0D-EF4E-4C29-871B-D1B2EF9E5DDF}" type="slidenum">
              <a:rPr lang="de-DE" smtClean="0"/>
              <a:pPr/>
              <a:t>36</a:t>
            </a:fld>
            <a:endParaRPr lang="de-DE"/>
          </a:p>
        </p:txBody>
      </p:sp>
    </p:spTree>
    <p:extLst>
      <p:ext uri="{BB962C8B-B14F-4D97-AF65-F5344CB8AC3E}">
        <p14:creationId xmlns:p14="http://schemas.microsoft.com/office/powerpoint/2010/main" val="3588707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Aufgabe: Ordnet die einzelnen Teilaspekte der Aufgabenstellung ihrer Funktion/ Wirkungsbereiches zu.</a:t>
            </a:r>
          </a:p>
        </p:txBody>
      </p:sp>
      <p:sp>
        <p:nvSpPr>
          <p:cNvPr id="4" name="Foliennummernplatzhalter 3"/>
          <p:cNvSpPr>
            <a:spLocks noGrp="1"/>
          </p:cNvSpPr>
          <p:nvPr>
            <p:ph type="sldNum" sz="quarter" idx="5"/>
          </p:nvPr>
        </p:nvSpPr>
        <p:spPr/>
        <p:txBody>
          <a:bodyPr/>
          <a:lstStyle/>
          <a:p>
            <a:fld id="{FB9D7C0D-EF4E-4C29-871B-D1B2EF9E5DDF}" type="slidenum">
              <a:rPr lang="de-DE" smtClean="0"/>
              <a:pPr/>
              <a:t>43</a:t>
            </a:fld>
            <a:endParaRPr lang="de-DE"/>
          </a:p>
        </p:txBody>
      </p:sp>
    </p:spTree>
    <p:extLst>
      <p:ext uri="{BB962C8B-B14F-4D97-AF65-F5344CB8AC3E}">
        <p14:creationId xmlns:p14="http://schemas.microsoft.com/office/powerpoint/2010/main" val="117218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Diese Folie nur für Björn, nicht auf Moodle stellen</a:t>
            </a:r>
          </a:p>
        </p:txBody>
      </p:sp>
      <p:sp>
        <p:nvSpPr>
          <p:cNvPr id="4" name="Foliennummernplatzhalter 3"/>
          <p:cNvSpPr>
            <a:spLocks noGrp="1"/>
          </p:cNvSpPr>
          <p:nvPr>
            <p:ph type="sldNum" sz="quarter" idx="5"/>
          </p:nvPr>
        </p:nvSpPr>
        <p:spPr/>
        <p:txBody>
          <a:bodyPr/>
          <a:lstStyle/>
          <a:p>
            <a:fld id="{FB9D7C0D-EF4E-4C29-871B-D1B2EF9E5DDF}" type="slidenum">
              <a:rPr lang="de-DE" smtClean="0"/>
              <a:pPr/>
              <a:t>44</a:t>
            </a:fld>
            <a:endParaRPr lang="de-DE"/>
          </a:p>
        </p:txBody>
      </p:sp>
    </p:spTree>
    <p:extLst>
      <p:ext uri="{BB962C8B-B14F-4D97-AF65-F5344CB8AC3E}">
        <p14:creationId xmlns:p14="http://schemas.microsoft.com/office/powerpoint/2010/main" val="144559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8457170-971A-4DBB-B373-DF7D3DE7158C}" type="slidenum">
              <a:rPr lang="de-DE" smtClean="0"/>
              <a:pPr>
                <a:defRPr/>
              </a:pPr>
              <a:t>52</a:t>
            </a:fld>
            <a:endParaRPr lang="de-DE" dirty="0"/>
          </a:p>
        </p:txBody>
      </p:sp>
    </p:spTree>
    <p:extLst>
      <p:ext uri="{BB962C8B-B14F-4D97-AF65-F5344CB8AC3E}">
        <p14:creationId xmlns:p14="http://schemas.microsoft.com/office/powerpoint/2010/main" val="2391598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Geplantes Verhalten der LK entspricht den Unterrichtsschritten in Meyer S. 38ff.</a:t>
            </a:r>
          </a:p>
        </p:txBody>
      </p:sp>
      <p:sp>
        <p:nvSpPr>
          <p:cNvPr id="4" name="Foliennummernplatzhalter 3"/>
          <p:cNvSpPr>
            <a:spLocks noGrp="1"/>
          </p:cNvSpPr>
          <p:nvPr>
            <p:ph type="sldNum" sz="quarter" idx="5"/>
          </p:nvPr>
        </p:nvSpPr>
        <p:spPr/>
        <p:txBody>
          <a:bodyPr/>
          <a:lstStyle/>
          <a:p>
            <a:fld id="{FB9D7C0D-EF4E-4C29-871B-D1B2EF9E5DDF}" type="slidenum">
              <a:rPr lang="de-DE" smtClean="0"/>
              <a:pPr/>
              <a:t>13</a:t>
            </a:fld>
            <a:endParaRPr lang="de-DE"/>
          </a:p>
        </p:txBody>
      </p:sp>
    </p:spTree>
    <p:extLst>
      <p:ext uri="{BB962C8B-B14F-4D97-AF65-F5344CB8AC3E}">
        <p14:creationId xmlns:p14="http://schemas.microsoft.com/office/powerpoint/2010/main" val="199942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FB9D7C0D-EF4E-4C29-871B-D1B2EF9E5DDF}" type="slidenum">
              <a:rPr lang="de-DE" smtClean="0"/>
              <a:pPr/>
              <a:t>53</a:t>
            </a:fld>
            <a:endParaRPr lang="de-DE"/>
          </a:p>
        </p:txBody>
      </p:sp>
    </p:spTree>
    <p:extLst>
      <p:ext uri="{BB962C8B-B14F-4D97-AF65-F5344CB8AC3E}">
        <p14:creationId xmlns:p14="http://schemas.microsoft.com/office/powerpoint/2010/main" val="29408830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8457170-971A-4DBB-B373-DF7D3DE7158C}" type="slidenum">
              <a:rPr lang="de-DE" smtClean="0"/>
              <a:pPr>
                <a:defRPr/>
              </a:pPr>
              <a:t>58</a:t>
            </a:fld>
            <a:endParaRPr lang="de-DE" dirty="0"/>
          </a:p>
        </p:txBody>
      </p:sp>
    </p:spTree>
    <p:extLst>
      <p:ext uri="{BB962C8B-B14F-4D97-AF65-F5344CB8AC3E}">
        <p14:creationId xmlns:p14="http://schemas.microsoft.com/office/powerpoint/2010/main" val="15696394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fontScale="85000" lnSpcReduction="20000"/>
          </a:bodyPr>
          <a:lstStyle/>
          <a:p>
            <a:r>
              <a:rPr lang="de-DE" sz="1800" b="0" i="0" u="sng" strike="noStrike" baseline="0" dirty="0">
                <a:solidFill>
                  <a:srgbClr val="000000"/>
                </a:solidFill>
                <a:latin typeface="Arial" panose="020B0604020202020204" pitchFamily="34" charset="0"/>
              </a:rPr>
              <a:t>Zusätzliche Info: </a:t>
            </a:r>
          </a:p>
          <a:p>
            <a:r>
              <a:rPr lang="de-DE" sz="1800" b="0" i="0" u="none" strike="noStrike" baseline="0" dirty="0">
                <a:solidFill>
                  <a:srgbClr val="000000"/>
                </a:solidFill>
                <a:latin typeface="Arial" panose="020B0604020202020204" pitchFamily="34" charset="0"/>
              </a:rPr>
              <a:t>Der Begriff Klassenführung wirkt unter manchen Forscherinnen und Forschern tradiert, was einerseits durch unschöne Assoziationen an die Zeit des Nationalsozialismus und anderseits durch eine sich veränderte Lernkultur hervorgerufen wird (Kiel et al., 2013; Standop, 2015). In Zuge dessen wird derzeitig der Begriff Klassenmanagement präferiert, welcher „mehr Modernität und Offenheit verspricht“ (Standop, 2015, S. 219) und sich auf die Klassenführung mit Schwerpunkt auf den Umgang mit Störungen und die Vermeidung von Störungen im Unterricht bezieht. </a:t>
            </a:r>
          </a:p>
          <a:p>
            <a:endParaRPr lang="de-DE" sz="1800" b="0" i="0" u="none" strike="noStrike" baseline="0" dirty="0">
              <a:solidFill>
                <a:srgbClr val="000000"/>
              </a:solidFill>
              <a:latin typeface="Arial" panose="020B0604020202020204" pitchFamily="34" charset="0"/>
            </a:endParaRPr>
          </a:p>
          <a:p>
            <a:r>
              <a:rPr lang="de-DE" sz="1800" b="0" i="0" u="none" strike="noStrike" baseline="0" dirty="0">
                <a:solidFill>
                  <a:srgbClr val="000000"/>
                </a:solidFill>
                <a:latin typeface="Arial" panose="020B0604020202020204" pitchFamily="34" charset="0"/>
              </a:rPr>
              <a:t>Nach Seidel (2015, S. 114) versteht man unter Klassenmanagement (engl.: Classroom Management) „das Herstellen und Aufrechterhalten von Ordnungsstrukturen im Klassenzimmer. Ziel ist es, den Unterricht möglichst störungsarm zu halten“. </a:t>
            </a:r>
          </a:p>
          <a:p>
            <a:r>
              <a:rPr lang="de-DE" sz="1800" b="0" i="0" u="none" strike="noStrike" baseline="0" dirty="0">
                <a:solidFill>
                  <a:srgbClr val="000000"/>
                </a:solidFill>
                <a:latin typeface="Arial" panose="020B0604020202020204" pitchFamily="34" charset="0"/>
              </a:rPr>
              <a:t>Allgemein kann gesagt werden, dass unerheblich auf welchen der Begriffe Bezug genommen wird, Klassenführung eine notwendige, jedoch nicht hinreichende Bedingung für den Unterrichtserfolg darstellt (Zinser, 2009). So konstatiert auch Weinert (1996), dass der Klassenführung eine Schüsselfunktion im Unterricht zukomme. </a:t>
            </a:r>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60</a:t>
            </a:fld>
            <a:endParaRPr lang="de-DE"/>
          </a:p>
        </p:txBody>
      </p:sp>
    </p:spTree>
    <p:extLst>
      <p:ext uri="{BB962C8B-B14F-4D97-AF65-F5344CB8AC3E}">
        <p14:creationId xmlns:p14="http://schemas.microsoft.com/office/powerpoint/2010/main" val="158022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61</a:t>
            </a:fld>
            <a:endParaRPr lang="de-DE"/>
          </a:p>
        </p:txBody>
      </p:sp>
    </p:spTree>
    <p:extLst>
      <p:ext uri="{BB962C8B-B14F-4D97-AF65-F5344CB8AC3E}">
        <p14:creationId xmlns:p14="http://schemas.microsoft.com/office/powerpoint/2010/main" val="2676160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62</a:t>
            </a:fld>
            <a:endParaRPr lang="de-DE"/>
          </a:p>
        </p:txBody>
      </p:sp>
    </p:spTree>
    <p:extLst>
      <p:ext uri="{BB962C8B-B14F-4D97-AF65-F5344CB8AC3E}">
        <p14:creationId xmlns:p14="http://schemas.microsoft.com/office/powerpoint/2010/main" val="23131865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63</a:t>
            </a:fld>
            <a:endParaRPr lang="de-DE"/>
          </a:p>
        </p:txBody>
      </p:sp>
    </p:spTree>
    <p:extLst>
      <p:ext uri="{BB962C8B-B14F-4D97-AF65-F5344CB8AC3E}">
        <p14:creationId xmlns:p14="http://schemas.microsoft.com/office/powerpoint/2010/main" val="13069583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64</a:t>
            </a:fld>
            <a:endParaRPr lang="de-DE"/>
          </a:p>
        </p:txBody>
      </p:sp>
    </p:spTree>
    <p:extLst>
      <p:ext uri="{BB962C8B-B14F-4D97-AF65-F5344CB8AC3E}">
        <p14:creationId xmlns:p14="http://schemas.microsoft.com/office/powerpoint/2010/main" val="19141849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65</a:t>
            </a:fld>
            <a:endParaRPr lang="de-DE"/>
          </a:p>
        </p:txBody>
      </p:sp>
    </p:spTree>
    <p:extLst>
      <p:ext uri="{BB962C8B-B14F-4D97-AF65-F5344CB8AC3E}">
        <p14:creationId xmlns:p14="http://schemas.microsoft.com/office/powerpoint/2010/main" val="6996045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66</a:t>
            </a:fld>
            <a:endParaRPr lang="de-DE"/>
          </a:p>
        </p:txBody>
      </p:sp>
    </p:spTree>
    <p:extLst>
      <p:ext uri="{BB962C8B-B14F-4D97-AF65-F5344CB8AC3E}">
        <p14:creationId xmlns:p14="http://schemas.microsoft.com/office/powerpoint/2010/main" val="26633157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67</a:t>
            </a:fld>
            <a:endParaRPr lang="de-DE"/>
          </a:p>
        </p:txBody>
      </p:sp>
    </p:spTree>
    <p:extLst>
      <p:ext uri="{BB962C8B-B14F-4D97-AF65-F5344CB8AC3E}">
        <p14:creationId xmlns:p14="http://schemas.microsoft.com/office/powerpoint/2010/main" val="4256836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Ich habe in die Dropbox den Verlaufsplan aus meinem Brückenprojekt eingestellt, den kannst du gern verwenden und auswerten.</a:t>
            </a:r>
          </a:p>
        </p:txBody>
      </p:sp>
      <p:sp>
        <p:nvSpPr>
          <p:cNvPr id="4" name="Foliennummernplatzhalter 3"/>
          <p:cNvSpPr>
            <a:spLocks noGrp="1"/>
          </p:cNvSpPr>
          <p:nvPr>
            <p:ph type="sldNum" sz="quarter" idx="5"/>
          </p:nvPr>
        </p:nvSpPr>
        <p:spPr/>
        <p:txBody>
          <a:bodyPr/>
          <a:lstStyle/>
          <a:p>
            <a:fld id="{FB9D7C0D-EF4E-4C29-871B-D1B2EF9E5DDF}" type="slidenum">
              <a:rPr lang="de-DE" smtClean="0"/>
              <a:pPr/>
              <a:t>14</a:t>
            </a:fld>
            <a:endParaRPr lang="de-DE"/>
          </a:p>
        </p:txBody>
      </p:sp>
    </p:spTree>
    <p:extLst>
      <p:ext uri="{BB962C8B-B14F-4D97-AF65-F5344CB8AC3E}">
        <p14:creationId xmlns:p14="http://schemas.microsoft.com/office/powerpoint/2010/main" val="3649018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68</a:t>
            </a:fld>
            <a:endParaRPr lang="de-DE"/>
          </a:p>
        </p:txBody>
      </p:sp>
    </p:spTree>
    <p:extLst>
      <p:ext uri="{BB962C8B-B14F-4D97-AF65-F5344CB8AC3E}">
        <p14:creationId xmlns:p14="http://schemas.microsoft.com/office/powerpoint/2010/main" val="5429168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70</a:t>
            </a:fld>
            <a:endParaRPr lang="de-DE"/>
          </a:p>
        </p:txBody>
      </p:sp>
    </p:spTree>
    <p:extLst>
      <p:ext uri="{BB962C8B-B14F-4D97-AF65-F5344CB8AC3E}">
        <p14:creationId xmlns:p14="http://schemas.microsoft.com/office/powerpoint/2010/main" val="41430267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71</a:t>
            </a:fld>
            <a:endParaRPr lang="de-DE"/>
          </a:p>
        </p:txBody>
      </p:sp>
    </p:spTree>
    <p:extLst>
      <p:ext uri="{BB962C8B-B14F-4D97-AF65-F5344CB8AC3E}">
        <p14:creationId xmlns:p14="http://schemas.microsoft.com/office/powerpoint/2010/main" val="23747262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72</a:t>
            </a:fld>
            <a:endParaRPr lang="de-DE"/>
          </a:p>
        </p:txBody>
      </p:sp>
    </p:spTree>
    <p:extLst>
      <p:ext uri="{BB962C8B-B14F-4D97-AF65-F5344CB8AC3E}">
        <p14:creationId xmlns:p14="http://schemas.microsoft.com/office/powerpoint/2010/main" val="35439327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68457170-971A-4DBB-B373-DF7D3DE7158C}" type="slidenum">
              <a:rPr lang="de-DE" smtClean="0"/>
              <a:pPr>
                <a:defRPr/>
              </a:pPr>
              <a:t>73</a:t>
            </a:fld>
            <a:endParaRPr lang="de-DE" dirty="0"/>
          </a:p>
        </p:txBody>
      </p:sp>
    </p:spTree>
    <p:extLst>
      <p:ext uri="{BB962C8B-B14F-4D97-AF65-F5344CB8AC3E}">
        <p14:creationId xmlns:p14="http://schemas.microsoft.com/office/powerpoint/2010/main" val="20020844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C4A3DF7E-A5C6-4B06-B990-E91811AA36F0}"/>
              </a:ext>
            </a:extLst>
          </p:cNvPr>
          <p:cNvSpPr>
            <a:spLocks noGrp="1"/>
          </p:cNvSpPr>
          <p:nvPr>
            <p:ph type="sldNum" sz="quarter" idx="5"/>
          </p:nvPr>
        </p:nvSpPr>
        <p:spPr/>
        <p:txBody>
          <a:bodyPr/>
          <a:lstStyle/>
          <a:p>
            <a:fld id="{FB9D7C0D-EF4E-4C29-871B-D1B2EF9E5DDF}" type="slidenum">
              <a:rPr lang="de-DE" smtClean="0"/>
              <a:pPr/>
              <a:t>75</a:t>
            </a:fld>
            <a:endParaRPr lang="de-DE"/>
          </a:p>
        </p:txBody>
      </p:sp>
    </p:spTree>
    <p:extLst>
      <p:ext uri="{BB962C8B-B14F-4D97-AF65-F5344CB8AC3E}">
        <p14:creationId xmlns:p14="http://schemas.microsoft.com/office/powerpoint/2010/main" val="3831754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19</a:t>
            </a:fld>
            <a:endParaRPr lang="de-DE"/>
          </a:p>
        </p:txBody>
      </p:sp>
    </p:spTree>
    <p:extLst>
      <p:ext uri="{BB962C8B-B14F-4D97-AF65-F5344CB8AC3E}">
        <p14:creationId xmlns:p14="http://schemas.microsoft.com/office/powerpoint/2010/main" val="551850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21</a:t>
            </a:fld>
            <a:endParaRPr lang="de-DE"/>
          </a:p>
        </p:txBody>
      </p:sp>
    </p:spTree>
    <p:extLst>
      <p:ext uri="{BB962C8B-B14F-4D97-AF65-F5344CB8AC3E}">
        <p14:creationId xmlns:p14="http://schemas.microsoft.com/office/powerpoint/2010/main" val="189183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22</a:t>
            </a:fld>
            <a:endParaRPr lang="de-DE"/>
          </a:p>
        </p:txBody>
      </p:sp>
    </p:spTree>
    <p:extLst>
      <p:ext uri="{BB962C8B-B14F-4D97-AF65-F5344CB8AC3E}">
        <p14:creationId xmlns:p14="http://schemas.microsoft.com/office/powerpoint/2010/main" val="1599779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23</a:t>
            </a:fld>
            <a:endParaRPr lang="de-DE"/>
          </a:p>
        </p:txBody>
      </p:sp>
    </p:spTree>
    <p:extLst>
      <p:ext uri="{BB962C8B-B14F-4D97-AF65-F5344CB8AC3E}">
        <p14:creationId xmlns:p14="http://schemas.microsoft.com/office/powerpoint/2010/main" val="2652512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24</a:t>
            </a:fld>
            <a:endParaRPr lang="de-DE"/>
          </a:p>
        </p:txBody>
      </p:sp>
    </p:spTree>
    <p:extLst>
      <p:ext uri="{BB962C8B-B14F-4D97-AF65-F5344CB8AC3E}">
        <p14:creationId xmlns:p14="http://schemas.microsoft.com/office/powerpoint/2010/main" val="6551906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FB9D7C0D-EF4E-4C29-871B-D1B2EF9E5DDF}" type="slidenum">
              <a:rPr lang="de-DE" smtClean="0"/>
              <a:pPr/>
              <a:t>25</a:t>
            </a:fld>
            <a:endParaRPr lang="de-DE"/>
          </a:p>
        </p:txBody>
      </p:sp>
    </p:spTree>
    <p:extLst>
      <p:ext uri="{BB962C8B-B14F-4D97-AF65-F5344CB8AC3E}">
        <p14:creationId xmlns:p14="http://schemas.microsoft.com/office/powerpoint/2010/main" val="1864685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Datumsplatzhalter 3"/>
          <p:cNvSpPr txBox="1">
            <a:spLocks/>
          </p:cNvSpPr>
          <p:nvPr userDrawn="1"/>
        </p:nvSpPr>
        <p:spPr>
          <a:xfrm>
            <a:off x="714348" y="6356350"/>
            <a:ext cx="1500198"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10" name="Foliennummernplatzhalter 5"/>
          <p:cNvSpPr txBox="1">
            <a:spLocks/>
          </p:cNvSpPr>
          <p:nvPr userDrawn="1"/>
        </p:nvSpPr>
        <p:spPr>
          <a:xfrm>
            <a:off x="7236296" y="6356350"/>
            <a:ext cx="1479108"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itelplatzhalter 1"/>
          <p:cNvSpPr>
            <a:spLocks noGrp="1"/>
          </p:cNvSpPr>
          <p:nvPr>
            <p:ph type="title"/>
          </p:nvPr>
        </p:nvSpPr>
        <p:spPr>
          <a:xfrm>
            <a:off x="654326" y="1320875"/>
            <a:ext cx="7861023" cy="637952"/>
          </a:xfrm>
          <a:prstGeom prst="rect">
            <a:avLst/>
          </a:prstGeom>
        </p:spPr>
        <p:txBody>
          <a:bodyPr vert="horz" lIns="91440" tIns="45720" rIns="91440" bIns="45720" rtlCol="0" anchor="ctr">
            <a:normAutofit/>
          </a:bodyPr>
          <a:lstStyle>
            <a:lvl1pPr>
              <a:defRPr sz="2400">
                <a:latin typeface="+mj-lt"/>
              </a:defRPr>
            </a:lvl1pPr>
          </a:lstStyle>
          <a:p>
            <a:r>
              <a:rPr lang="de-DE" dirty="0"/>
              <a:t>Titelmasterformat durch Klicken bearbeiten</a:t>
            </a:r>
          </a:p>
        </p:txBody>
      </p:sp>
      <p:sp>
        <p:nvSpPr>
          <p:cNvPr id="6" name="Textplatzhalter 2"/>
          <p:cNvSpPr>
            <a:spLocks noGrp="1"/>
          </p:cNvSpPr>
          <p:nvPr>
            <p:ph idx="1"/>
          </p:nvPr>
        </p:nvSpPr>
        <p:spPr>
          <a:xfrm>
            <a:off x="628650" y="2060847"/>
            <a:ext cx="7886700" cy="4116115"/>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Fußzeilenplatzhalter 4"/>
          <p:cNvSpPr>
            <a:spLocks noGrp="1"/>
          </p:cNvSpPr>
          <p:nvPr>
            <p:ph type="ftr" sz="quarter" idx="3"/>
          </p:nvPr>
        </p:nvSpPr>
        <p:spPr>
          <a:xfrm>
            <a:off x="3028950" y="6481376"/>
            <a:ext cx="3086100" cy="376625"/>
          </a:xfrm>
          <a:prstGeom prst="rect">
            <a:avLst/>
          </a:prstGeom>
        </p:spPr>
        <p:txBody>
          <a:bodyPr vert="horz" lIns="91440" tIns="45720" rIns="91440" bIns="45720" rtlCol="0" anchor="ctr"/>
          <a:lstStyle>
            <a:lvl1pPr algn="ctr">
              <a:defRPr sz="1200">
                <a:solidFill>
                  <a:srgbClr val="0D2C5A"/>
                </a:solidFill>
              </a:defRPr>
            </a:lvl1pPr>
          </a:lstStyle>
          <a:p>
            <a:endParaRPr lang="de-DE" dirty="0"/>
          </a:p>
          <a:p>
            <a:r>
              <a:rPr lang="de-DE" dirty="0"/>
              <a:t>Prof. Dr. Björn Egbert</a:t>
            </a:r>
            <a:br>
              <a:rPr lang="de-DE" dirty="0"/>
            </a:br>
            <a:r>
              <a:rPr lang="de-DE" dirty="0"/>
              <a:t>egbert@uni-potsdam.de</a:t>
            </a:r>
          </a:p>
          <a:p>
            <a:endParaRPr lang="de-DE" dirty="0"/>
          </a:p>
        </p:txBody>
      </p:sp>
      <p:sp>
        <p:nvSpPr>
          <p:cNvPr id="11" name="Foliennummernplatzhalter 5"/>
          <p:cNvSpPr>
            <a:spLocks noGrp="1"/>
          </p:cNvSpPr>
          <p:nvPr>
            <p:ph type="sldNum" sz="quarter" idx="4"/>
          </p:nvPr>
        </p:nvSpPr>
        <p:spPr>
          <a:xfrm>
            <a:off x="6947150" y="6481376"/>
            <a:ext cx="2057400" cy="365125"/>
          </a:xfrm>
          <a:prstGeom prst="rect">
            <a:avLst/>
          </a:prstGeom>
        </p:spPr>
        <p:txBody>
          <a:bodyPr vert="horz" lIns="91440" tIns="45720" rIns="91440" bIns="45720" rtlCol="0" anchor="ctr"/>
          <a:lstStyle>
            <a:lvl1pPr algn="r">
              <a:defRPr sz="1200">
                <a:solidFill>
                  <a:srgbClr val="0D2C5A"/>
                </a:solidFill>
              </a:defRPr>
            </a:lvl1pPr>
          </a:lstStyle>
          <a:p>
            <a:fld id="{80820C91-F7CE-483F-AA17-44F7CB82C640}" type="slidenum">
              <a:rPr lang="de-DE" smtClean="0"/>
              <a:pPr/>
              <a:t>‹Nr.›</a:t>
            </a:fld>
            <a:endParaRPr lang="de-DE" dirty="0"/>
          </a:p>
        </p:txBody>
      </p:sp>
    </p:spTree>
    <p:extLst>
      <p:ext uri="{BB962C8B-B14F-4D97-AF65-F5344CB8AC3E}">
        <p14:creationId xmlns:p14="http://schemas.microsoft.com/office/powerpoint/2010/main" val="19478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39552" y="1484785"/>
            <a:ext cx="7886700" cy="576064"/>
          </a:xfrm>
          <a:prstGeom prst="rect">
            <a:avLst/>
          </a:prstGeom>
        </p:spPr>
        <p:txBody>
          <a:bodyPr/>
          <a:lstStyle>
            <a:lvl1pPr>
              <a:defRPr>
                <a:latin typeface="+mj-lt"/>
              </a:defRPr>
            </a:lvl1pPr>
          </a:lstStyle>
          <a:p>
            <a:r>
              <a:rPr lang="de-DE" dirty="0"/>
              <a:t>Titelmasterformat durch Klicken bearbeiten</a:t>
            </a:r>
          </a:p>
        </p:txBody>
      </p:sp>
      <p:sp>
        <p:nvSpPr>
          <p:cNvPr id="4" name="Textplatzhalter 2"/>
          <p:cNvSpPr>
            <a:spLocks noGrp="1"/>
          </p:cNvSpPr>
          <p:nvPr>
            <p:ph idx="1"/>
          </p:nvPr>
        </p:nvSpPr>
        <p:spPr>
          <a:xfrm>
            <a:off x="539552" y="2060847"/>
            <a:ext cx="7975798" cy="4116115"/>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oliennummernplatzhalter 5">
            <a:extLst>
              <a:ext uri="{FF2B5EF4-FFF2-40B4-BE49-F238E27FC236}">
                <a16:creationId xmlns:a16="http://schemas.microsoft.com/office/drawing/2014/main" id="{6789866F-AD07-4591-AA43-73943E2C4A47}"/>
              </a:ext>
            </a:extLst>
          </p:cNvPr>
          <p:cNvSpPr>
            <a:spLocks noGrp="1"/>
          </p:cNvSpPr>
          <p:nvPr>
            <p:ph type="sldNum" sz="quarter" idx="4"/>
          </p:nvPr>
        </p:nvSpPr>
        <p:spPr>
          <a:xfrm>
            <a:off x="6947150" y="6481376"/>
            <a:ext cx="2196850" cy="365125"/>
          </a:xfrm>
          <a:prstGeom prst="rect">
            <a:avLst/>
          </a:prstGeom>
        </p:spPr>
        <p:txBody>
          <a:bodyPr vert="horz" lIns="91440" tIns="45720" rIns="91440" bIns="45720" rtlCol="0" anchor="ctr"/>
          <a:lstStyle>
            <a:lvl1pPr algn="r">
              <a:defRPr sz="1200">
                <a:solidFill>
                  <a:srgbClr val="0D2C5A"/>
                </a:solidFill>
              </a:defRPr>
            </a:lvl1pPr>
          </a:lstStyle>
          <a:p>
            <a:fld id="{80820C91-F7CE-483F-AA17-44F7CB82C640}" type="slidenum">
              <a:rPr lang="de-DE" smtClean="0"/>
              <a:pPr/>
              <a:t>‹Nr.›</a:t>
            </a:fld>
            <a:endParaRPr lang="de-DE" dirty="0"/>
          </a:p>
        </p:txBody>
      </p:sp>
      <p:sp>
        <p:nvSpPr>
          <p:cNvPr id="6" name="Fußzeilenplatzhalter 4">
            <a:extLst>
              <a:ext uri="{FF2B5EF4-FFF2-40B4-BE49-F238E27FC236}">
                <a16:creationId xmlns:a16="http://schemas.microsoft.com/office/drawing/2014/main" id="{3F62C464-5F5E-42B6-85B4-8EE5A1CB47A1}"/>
              </a:ext>
            </a:extLst>
          </p:cNvPr>
          <p:cNvSpPr>
            <a:spLocks noGrp="1"/>
          </p:cNvSpPr>
          <p:nvPr>
            <p:ph type="ftr" sz="quarter" idx="3"/>
          </p:nvPr>
        </p:nvSpPr>
        <p:spPr>
          <a:xfrm>
            <a:off x="3028950" y="6481376"/>
            <a:ext cx="3086100" cy="376625"/>
          </a:xfrm>
          <a:prstGeom prst="rect">
            <a:avLst/>
          </a:prstGeom>
        </p:spPr>
        <p:txBody>
          <a:bodyPr vert="horz" lIns="91440" tIns="45720" rIns="91440" bIns="45720" rtlCol="0" anchor="ctr"/>
          <a:lstStyle>
            <a:lvl1pPr algn="ctr">
              <a:defRPr sz="1200">
                <a:solidFill>
                  <a:srgbClr val="0D2C5A"/>
                </a:solidFill>
              </a:defRPr>
            </a:lvl1pPr>
          </a:lstStyle>
          <a:p>
            <a:endParaRPr lang="de-DE" dirty="0"/>
          </a:p>
          <a:p>
            <a:r>
              <a:rPr lang="de-DE" dirty="0"/>
              <a:t>Prof. Dr. Björn Egbert</a:t>
            </a:r>
            <a:br>
              <a:rPr lang="de-DE" dirty="0"/>
            </a:br>
            <a:r>
              <a:rPr lang="de-DE" dirty="0"/>
              <a:t>egbert@uni-potsdam.de</a:t>
            </a:r>
          </a:p>
          <a:p>
            <a:endParaRPr lang="de-DE" dirty="0"/>
          </a:p>
        </p:txBody>
      </p:sp>
    </p:spTree>
    <p:extLst>
      <p:ext uri="{BB962C8B-B14F-4D97-AF65-F5344CB8AC3E}">
        <p14:creationId xmlns:p14="http://schemas.microsoft.com/office/powerpoint/2010/main" val="347991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23528" y="1628800"/>
            <a:ext cx="8229600" cy="1084982"/>
          </a:xfrm>
        </p:spPr>
        <p:txBody>
          <a:bodyPr/>
          <a:lstStyle>
            <a:lvl1pPr>
              <a:defRPr>
                <a:latin typeface="+mj-lt"/>
              </a:defRPr>
            </a:lvl1pPr>
          </a:lstStyle>
          <a:p>
            <a:r>
              <a:rPr lang="de-DE" dirty="0"/>
              <a:t>Titelmasterformat durch Klicken bearbeiten</a:t>
            </a:r>
          </a:p>
        </p:txBody>
      </p:sp>
      <p:sp>
        <p:nvSpPr>
          <p:cNvPr id="3" name="Inhaltsplatzhalter 2"/>
          <p:cNvSpPr>
            <a:spLocks noGrp="1"/>
          </p:cNvSpPr>
          <p:nvPr>
            <p:ph idx="1"/>
          </p:nvPr>
        </p:nvSpPr>
        <p:spPr/>
        <p:txBody>
          <a:bodyPr/>
          <a:lstStyle>
            <a:lvl1pPr>
              <a:defRPr>
                <a:latin typeface="+mj-lt"/>
              </a:defRPr>
            </a:lvl1pPr>
            <a:lvl2pPr marL="457200" indent="0">
              <a:buNone/>
              <a:defRPr>
                <a:latin typeface="+mj-lt"/>
              </a:defRPr>
            </a:lvl2pPr>
            <a:lvl3pPr>
              <a:defRPr>
                <a:latin typeface="+mj-lt"/>
              </a:defRPr>
            </a:lvl3pPr>
            <a:lvl4pPr>
              <a:defRPr>
                <a:latin typeface="+mj-lt"/>
              </a:defRPr>
            </a:lvl4pPr>
            <a:lvl5pPr>
              <a:defRPr>
                <a:latin typeface="+mj-lt"/>
              </a:defRPr>
            </a:lvl5pPr>
          </a:lstStyle>
          <a:p>
            <a:pPr lvl="1"/>
            <a:endParaRPr lang="de-DE" dirty="0"/>
          </a:p>
        </p:txBody>
      </p:sp>
      <p:sp>
        <p:nvSpPr>
          <p:cNvPr id="4" name="Rectangle 4"/>
          <p:cNvSpPr>
            <a:spLocks noGrp="1" noChangeArrowheads="1"/>
          </p:cNvSpPr>
          <p:nvPr>
            <p:ph type="dt" sz="half" idx="10"/>
          </p:nvPr>
        </p:nvSpPr>
        <p:spPr>
          <a:ln/>
        </p:spPr>
        <p:txBody>
          <a:bodyPr/>
          <a:lstStyle>
            <a:lvl1pPr>
              <a:defRPr/>
            </a:lvl1pPr>
          </a:lstStyle>
          <a:p>
            <a:pPr>
              <a:defRPr/>
            </a:pPr>
            <a:endParaRPr lang="de-DE"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de-DE" altLang="en-US" dirty="0"/>
          </a:p>
        </p:txBody>
      </p:sp>
      <p:sp>
        <p:nvSpPr>
          <p:cNvPr id="6" name="Rectangle 6"/>
          <p:cNvSpPr>
            <a:spLocks noGrp="1" noChangeArrowheads="1"/>
          </p:cNvSpPr>
          <p:nvPr>
            <p:ph type="sldNum" sz="quarter" idx="12"/>
          </p:nvPr>
        </p:nvSpPr>
        <p:spPr>
          <a:ln/>
        </p:spPr>
        <p:style>
          <a:lnRef idx="2">
            <a:schemeClr val="accent6"/>
          </a:lnRef>
          <a:fillRef idx="1">
            <a:schemeClr val="lt1"/>
          </a:fillRef>
          <a:effectRef idx="0">
            <a:schemeClr val="accent6"/>
          </a:effectRef>
          <a:fontRef idx="minor">
            <a:schemeClr val="dk1"/>
          </a:fontRef>
        </p:style>
        <p:txBody>
          <a:bodyPr/>
          <a:lstStyle>
            <a:lvl1pPr>
              <a:defRPr/>
            </a:lvl1pPr>
          </a:lstStyle>
          <a:p>
            <a:pPr>
              <a:defRPr/>
            </a:pPr>
            <a:endParaRPr lang="de-DE" altLang="en-US" dirty="0"/>
          </a:p>
        </p:txBody>
      </p:sp>
    </p:spTree>
    <p:extLst>
      <p:ext uri="{BB962C8B-B14F-4D97-AF65-F5344CB8AC3E}">
        <p14:creationId xmlns:p14="http://schemas.microsoft.com/office/powerpoint/2010/main" val="32270546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Rechteck 12"/>
          <p:cNvSpPr/>
          <p:nvPr userDrawn="1"/>
        </p:nvSpPr>
        <p:spPr>
          <a:xfrm>
            <a:off x="0" y="0"/>
            <a:ext cx="9144000" cy="14127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Datumsplatzhalter 3"/>
          <p:cNvSpPr txBox="1">
            <a:spLocks/>
          </p:cNvSpPr>
          <p:nvPr userDrawn="1"/>
        </p:nvSpPr>
        <p:spPr>
          <a:xfrm>
            <a:off x="857224" y="6356350"/>
            <a:ext cx="1357322" cy="365125"/>
          </a:xfrm>
          <a:prstGeom prst="rect">
            <a:avLst/>
          </a:prstGeom>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chemeClr val="tx1">
                  <a:tint val="75000"/>
                </a:schemeClr>
              </a:solidFill>
              <a:effectLst/>
              <a:uLnTx/>
              <a:uFillTx/>
              <a:latin typeface="Verdana" pitchFamily="34" charset="0"/>
              <a:ea typeface="+mn-ea"/>
              <a:cs typeface="+mn-cs"/>
            </a:endParaRPr>
          </a:p>
        </p:txBody>
      </p:sp>
      <p:sp>
        <p:nvSpPr>
          <p:cNvPr id="10" name="Foliennummernplatzhalter 5"/>
          <p:cNvSpPr txBox="1">
            <a:spLocks/>
          </p:cNvSpPr>
          <p:nvPr userDrawn="1"/>
        </p:nvSpPr>
        <p:spPr>
          <a:xfrm>
            <a:off x="7236296" y="6356350"/>
            <a:ext cx="1479108"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200" b="0" i="0" u="none" strike="noStrike" kern="1200" cap="none" spc="0" normalizeH="0" baseline="0" noProof="0" dirty="0">
              <a:ln>
                <a:noFill/>
              </a:ln>
              <a:solidFill>
                <a:schemeClr val="tx1">
                  <a:tint val="75000"/>
                </a:schemeClr>
              </a:solidFill>
              <a:effectLst/>
              <a:uLnTx/>
              <a:uFillTx/>
              <a:latin typeface="Verdana" pitchFamily="34" charset="0"/>
              <a:ea typeface="+mn-ea"/>
              <a:cs typeface="+mn-cs"/>
            </a:endParaRPr>
          </a:p>
        </p:txBody>
      </p:sp>
      <p:sp>
        <p:nvSpPr>
          <p:cNvPr id="19" name="Rechteck 18"/>
          <p:cNvSpPr/>
          <p:nvPr userDrawn="1"/>
        </p:nvSpPr>
        <p:spPr>
          <a:xfrm>
            <a:off x="0" y="6492875"/>
            <a:ext cx="9144000" cy="365125"/>
          </a:xfrm>
          <a:prstGeom prst="rect">
            <a:avLst/>
          </a:prstGeom>
          <a:solidFill>
            <a:srgbClr val="F59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Kopfzeilenplatzhalter Logo 4" descr="Hintergrund Kopfbereich Logo Universität Potsdam Humanwissenschaftliche Fakultät" title="Hintergrund Kopfbereich Logo Universität Potsdam Humanwissenschaftliche Fakultät">
            <a:extLst>
              <a:ext uri="{FF2B5EF4-FFF2-40B4-BE49-F238E27FC236}">
                <a16:creationId xmlns:a16="http://schemas.microsoft.com/office/drawing/2014/main" id="{2C6BD4C7-94EC-4D01-A670-05F70E75473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498101"/>
            <a:ext cx="2817064" cy="913435"/>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Lst>
  <p:hf hdr="0" dt="0"/>
  <p:txStyles>
    <p:titleStyle>
      <a:lvl1pPr algn="l" defTabSz="914400" rtl="0" eaLnBrk="1" latinLnBrk="0" hangingPunct="1">
        <a:spcBef>
          <a:spcPct val="0"/>
        </a:spcBef>
        <a:buNone/>
        <a:defRPr sz="24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71146" y="3212976"/>
            <a:ext cx="7561293" cy="3339376"/>
          </a:xfrm>
          <a:prstGeom prst="rect">
            <a:avLst/>
          </a:prstGeom>
          <a:noFill/>
        </p:spPr>
        <p:txBody>
          <a:bodyPr wrap="square" rtlCol="0">
            <a:spAutoFit/>
          </a:bodyPr>
          <a:lstStyle/>
          <a:p>
            <a:r>
              <a:rPr lang="de-DE" sz="2000" dirty="0">
                <a:solidFill>
                  <a:srgbClr val="0D2C5A"/>
                </a:solidFill>
              </a:rPr>
              <a:t>Professur für Grundschulpädagogik / Sachunterricht</a:t>
            </a:r>
          </a:p>
          <a:p>
            <a:endParaRPr lang="de-DE" sz="2000" dirty="0">
              <a:solidFill>
                <a:srgbClr val="0D2C5A"/>
              </a:solidFill>
            </a:endParaRPr>
          </a:p>
          <a:p>
            <a:r>
              <a:rPr lang="de-DE" dirty="0">
                <a:solidFill>
                  <a:srgbClr val="0D2C5A"/>
                </a:solidFill>
              </a:rPr>
              <a:t>Univ.- Prof. Dr. Björn Egbert</a:t>
            </a:r>
          </a:p>
          <a:p>
            <a:endParaRPr lang="de-DE" sz="1400" dirty="0">
              <a:solidFill>
                <a:srgbClr val="0D2C5A"/>
              </a:solidFill>
            </a:endParaRPr>
          </a:p>
          <a:p>
            <a:endParaRPr lang="de-DE" sz="1400" dirty="0">
              <a:solidFill>
                <a:srgbClr val="0D2C5A"/>
              </a:solidFill>
            </a:endParaRPr>
          </a:p>
          <a:p>
            <a:endParaRPr lang="de-DE" dirty="0">
              <a:solidFill>
                <a:srgbClr val="0D2C5A"/>
              </a:solidFill>
            </a:endParaRPr>
          </a:p>
          <a:p>
            <a:endParaRPr lang="de-DE" dirty="0">
              <a:solidFill>
                <a:srgbClr val="0D2C5A"/>
              </a:solidFill>
            </a:endParaRPr>
          </a:p>
          <a:p>
            <a:endParaRPr lang="de-DE" dirty="0">
              <a:solidFill>
                <a:srgbClr val="0D2C5A"/>
              </a:solidFill>
            </a:endParaRPr>
          </a:p>
          <a:p>
            <a:endParaRPr lang="de-DE" sz="900" dirty="0">
              <a:solidFill>
                <a:srgbClr val="0D2C5A"/>
              </a:solidFill>
            </a:endParaRPr>
          </a:p>
          <a:p>
            <a:endParaRPr lang="de-DE" dirty="0">
              <a:solidFill>
                <a:srgbClr val="0D2C5A"/>
              </a:solidFill>
            </a:endParaRPr>
          </a:p>
          <a:p>
            <a:endParaRPr lang="de-DE" dirty="0">
              <a:solidFill>
                <a:srgbClr val="0D2C5A"/>
              </a:solidFill>
            </a:endParaRPr>
          </a:p>
          <a:p>
            <a:r>
              <a:rPr lang="de-DE" dirty="0">
                <a:solidFill>
                  <a:srgbClr val="0D2C5A"/>
                </a:solidFill>
              </a:rPr>
              <a:t>					</a:t>
            </a:r>
            <a:endParaRPr lang="de-DE" sz="1600" i="1" dirty="0">
              <a:solidFill>
                <a:srgbClr val="0D2C5A"/>
              </a:solidFill>
            </a:endParaRPr>
          </a:p>
        </p:txBody>
      </p:sp>
      <p:pic>
        <p:nvPicPr>
          <p:cNvPr id="5" name="Grafik 4">
            <a:extLst>
              <a:ext uri="{FF2B5EF4-FFF2-40B4-BE49-F238E27FC236}">
                <a16:creationId xmlns:a16="http://schemas.microsoft.com/office/drawing/2014/main" id="{F319AD1E-7D06-4FF1-AB85-C266209A73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9" y="3767595"/>
            <a:ext cx="3492987" cy="223013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9" name="Rechteck 8">
            <a:extLst>
              <a:ext uri="{FF2B5EF4-FFF2-40B4-BE49-F238E27FC236}">
                <a16:creationId xmlns:a16="http://schemas.microsoft.com/office/drawing/2014/main" id="{F98FB589-6B8C-4C46-8F64-DEAEA45C6656}"/>
              </a:ext>
            </a:extLst>
          </p:cNvPr>
          <p:cNvSpPr/>
          <p:nvPr/>
        </p:nvSpPr>
        <p:spPr>
          <a:xfrm>
            <a:off x="611560" y="1556792"/>
            <a:ext cx="7920879" cy="1215717"/>
          </a:xfrm>
          <a:prstGeom prst="rect">
            <a:avLst/>
          </a:prstGeom>
          <a:noFill/>
        </p:spPr>
        <p:txBody>
          <a:bodyPr wrap="square" lIns="91440" tIns="45720" rIns="91440" bIns="45720">
            <a:spAutoFit/>
          </a:bodyPr>
          <a:lstStyle/>
          <a:p>
            <a:pPr algn="ctr">
              <a:spcAft>
                <a:spcPts val="600"/>
              </a:spcAft>
            </a:pPr>
            <a:r>
              <a:rPr lang="de-DE" sz="3600" b="0" cap="none" spc="0" dirty="0">
                <a:ln w="0"/>
                <a:solidFill>
                  <a:srgbClr val="0D2C5A"/>
                </a:solidFill>
                <a:effectLst>
                  <a:outerShdw blurRad="38100" dist="25400" dir="5400000" algn="ctr" rotWithShape="0">
                    <a:srgbClr val="6E747A">
                      <a:alpha val="43000"/>
                    </a:srgbClr>
                  </a:outerShdw>
                </a:effectLst>
              </a:rPr>
              <a:t>Veranstaltung:</a:t>
            </a:r>
          </a:p>
          <a:p>
            <a:pPr algn="ctr"/>
            <a:r>
              <a:rPr lang="de-DE" sz="3200" b="0" cap="none" spc="0" dirty="0">
                <a:ln w="0"/>
                <a:solidFill>
                  <a:srgbClr val="0D2C5A"/>
                </a:solidFill>
                <a:effectLst>
                  <a:outerShdw blurRad="38100" dist="25400" dir="5400000" algn="ctr" rotWithShape="0">
                    <a:srgbClr val="6E747A">
                      <a:alpha val="43000"/>
                    </a:srgbClr>
                  </a:outerShdw>
                </a:effectLst>
              </a:rPr>
              <a:t>Einführung in die Pädagogik und Didaktik</a:t>
            </a:r>
          </a:p>
        </p:txBody>
      </p:sp>
    </p:spTree>
    <p:extLst>
      <p:ext uri="{BB962C8B-B14F-4D97-AF65-F5344CB8AC3E}">
        <p14:creationId xmlns:p14="http://schemas.microsoft.com/office/powerpoint/2010/main" val="392126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61A32FE-0A15-48B7-8C6D-743EF65668E1}"/>
              </a:ext>
            </a:extLst>
          </p:cNvPr>
          <p:cNvSpPr>
            <a:spLocks noGrp="1"/>
          </p:cNvSpPr>
          <p:nvPr>
            <p:ph idx="1"/>
          </p:nvPr>
        </p:nvSpPr>
        <p:spPr>
          <a:xfrm>
            <a:off x="503548" y="1772816"/>
            <a:ext cx="8136904" cy="4580472"/>
          </a:xfrm>
        </p:spPr>
        <p:txBody>
          <a:bodyPr>
            <a:normAutofit fontScale="92500"/>
          </a:bodyPr>
          <a:lstStyle/>
          <a:p>
            <a:pPr indent="-285750">
              <a:buFont typeface="Wingdings" panose="05000000000000000000" pitchFamily="2" charset="2"/>
              <a:buChar char="ü"/>
            </a:pPr>
            <a:r>
              <a:rPr lang="de-DE" sz="2400" dirty="0">
                <a:solidFill>
                  <a:srgbClr val="0D2C5A"/>
                </a:solidFill>
                <a:latin typeface="+mn-lt"/>
              </a:rPr>
              <a:t>Folgen Sie einem roten Faden?</a:t>
            </a:r>
          </a:p>
          <a:p>
            <a:pPr indent="-285750">
              <a:buFont typeface="Wingdings" panose="05000000000000000000" pitchFamily="2" charset="2"/>
              <a:buChar char="ü"/>
            </a:pPr>
            <a:r>
              <a:rPr lang="de-DE" sz="2400" dirty="0">
                <a:solidFill>
                  <a:srgbClr val="0D2C5A"/>
                </a:solidFill>
                <a:latin typeface="+mn-lt"/>
              </a:rPr>
              <a:t>Werfen Sie zu Beginn der Veranstaltung eine Frage auf und beantworten diese am Ende?</a:t>
            </a:r>
          </a:p>
          <a:p>
            <a:pPr indent="-285750">
              <a:buFont typeface="Wingdings" panose="05000000000000000000" pitchFamily="2" charset="2"/>
              <a:buChar char="ü"/>
            </a:pPr>
            <a:r>
              <a:rPr lang="de-DE" sz="2400" dirty="0">
                <a:solidFill>
                  <a:srgbClr val="0D2C5A"/>
                </a:solidFill>
                <a:latin typeface="+mn-lt"/>
              </a:rPr>
              <a:t>Überlegen Sie sich zusätzlich zum normalen Veranstaltungsausstieg einen alternativen Veranstaltungsausstieg?</a:t>
            </a:r>
          </a:p>
          <a:p>
            <a:pPr indent="-285750">
              <a:buFont typeface="Wingdings" panose="05000000000000000000" pitchFamily="2" charset="2"/>
              <a:buChar char="ü"/>
            </a:pPr>
            <a:r>
              <a:rPr lang="de-DE" sz="2400" dirty="0">
                <a:solidFill>
                  <a:srgbClr val="0D2C5A"/>
                </a:solidFill>
                <a:latin typeface="+mn-lt"/>
              </a:rPr>
              <a:t>Stellen Sie sicher, dass vor dem alternativen Veranstaltungsausstieg entweder eine Teilsicherung stattfindet oder die Frage der Veranstaltung durch die Lernenden beantwortet wird?</a:t>
            </a:r>
          </a:p>
          <a:p>
            <a:pPr indent="-285750">
              <a:spcAft>
                <a:spcPts val="1200"/>
              </a:spcAft>
              <a:buFont typeface="Wingdings" panose="05000000000000000000" pitchFamily="2" charset="2"/>
              <a:buChar char="ü"/>
            </a:pPr>
            <a:r>
              <a:rPr lang="de-DE" sz="2400" dirty="0">
                <a:solidFill>
                  <a:srgbClr val="0D2C5A"/>
                </a:solidFill>
                <a:latin typeface="+mn-lt"/>
              </a:rPr>
              <a:t>RESERVEN und ALTERNATIVEN planen</a:t>
            </a:r>
          </a:p>
          <a:p>
            <a:pPr indent="-285750">
              <a:buFont typeface="Wingdings" panose="05000000000000000000" pitchFamily="2" charset="2"/>
              <a:buChar char="ü"/>
            </a:pPr>
            <a:r>
              <a:rPr lang="de-DE" sz="2400" dirty="0">
                <a:solidFill>
                  <a:srgbClr val="0D2C5A"/>
                </a:solidFill>
                <a:latin typeface="+mn-lt"/>
              </a:rPr>
              <a:t>Tipp: Bauen Sie bei längeren bzw. komplizierten Veranstaltungen Zwischensicherungen mit in den Verlaufsplan ein.</a:t>
            </a:r>
          </a:p>
        </p:txBody>
      </p:sp>
      <p:sp>
        <p:nvSpPr>
          <p:cNvPr id="4" name="Foliennummernplatzhalter 3">
            <a:extLst>
              <a:ext uri="{FF2B5EF4-FFF2-40B4-BE49-F238E27FC236}">
                <a16:creationId xmlns:a16="http://schemas.microsoft.com/office/drawing/2014/main" id="{A423EA8B-EDDE-4680-AECC-E9461FBA9B33}"/>
              </a:ext>
            </a:extLst>
          </p:cNvPr>
          <p:cNvSpPr>
            <a:spLocks noGrp="1"/>
          </p:cNvSpPr>
          <p:nvPr>
            <p:ph type="sldNum" sz="quarter" idx="4"/>
          </p:nvPr>
        </p:nvSpPr>
        <p:spPr/>
        <p:txBody>
          <a:bodyPr/>
          <a:lstStyle/>
          <a:p>
            <a:fld id="{80820C91-F7CE-483F-AA17-44F7CB82C640}" type="slidenum">
              <a:rPr lang="de-DE" smtClean="0"/>
              <a:pPr/>
              <a:t>10</a:t>
            </a:fld>
            <a:endParaRPr lang="de-DE" dirty="0"/>
          </a:p>
        </p:txBody>
      </p:sp>
      <p:sp>
        <p:nvSpPr>
          <p:cNvPr id="5" name="Fußzeilenplatzhalter 4">
            <a:extLst>
              <a:ext uri="{FF2B5EF4-FFF2-40B4-BE49-F238E27FC236}">
                <a16:creationId xmlns:a16="http://schemas.microsoft.com/office/drawing/2014/main" id="{EB0AFB53-D19C-488C-972E-2680F5B1914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0205EE3F-8430-42CC-8692-BDBD298665EA}"/>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1254221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3578C7A-76A7-4E68-9121-580A4C581EC7}"/>
              </a:ext>
            </a:extLst>
          </p:cNvPr>
          <p:cNvSpPr>
            <a:spLocks noGrp="1"/>
          </p:cNvSpPr>
          <p:nvPr>
            <p:ph idx="1"/>
          </p:nvPr>
        </p:nvSpPr>
        <p:spPr>
          <a:xfrm>
            <a:off x="628650" y="1844824"/>
            <a:ext cx="7886700" cy="4248472"/>
          </a:xfrm>
        </p:spPr>
        <p:txBody>
          <a:bodyPr>
            <a:normAutofit/>
          </a:bodyPr>
          <a:lstStyle/>
          <a:p>
            <a:pPr marL="0" indent="0"/>
            <a:r>
              <a:rPr lang="de-DE" b="1" u="sng" dirty="0">
                <a:solidFill>
                  <a:srgbClr val="0D2C5A"/>
                </a:solidFill>
                <a:latin typeface="+mn-lt"/>
              </a:rPr>
              <a:t>Der Verlaufsplan </a:t>
            </a:r>
          </a:p>
          <a:p>
            <a:pPr marL="0" indent="0"/>
            <a:r>
              <a:rPr lang="de-DE" dirty="0">
                <a:solidFill>
                  <a:srgbClr val="0D2C5A"/>
                </a:solidFill>
                <a:latin typeface="+mn-lt"/>
              </a:rPr>
              <a:t>„Die Ausformulierung des geplanten Stundenverlaufs ist der naheliegende Start- und auch der Schwerpunkt der Unterrichtsvorbereitung von Berufsanfängern.“ </a:t>
            </a:r>
            <a:r>
              <a:rPr lang="de-DE" sz="1400" dirty="0">
                <a:solidFill>
                  <a:srgbClr val="0D2C5A"/>
                </a:solidFill>
                <a:latin typeface="+mn-lt"/>
              </a:rPr>
              <a:t>(Meyer 2018, S. 35)</a:t>
            </a:r>
          </a:p>
          <a:p>
            <a:pPr marL="0" indent="0" algn="just"/>
            <a:endParaRPr lang="de-DE" dirty="0">
              <a:solidFill>
                <a:srgbClr val="0D2C5A"/>
              </a:solidFill>
              <a:latin typeface="+mn-lt"/>
            </a:endParaRPr>
          </a:p>
          <a:p>
            <a:pPr marL="0" indent="0" algn="just"/>
            <a:r>
              <a:rPr lang="de-DE" b="1" dirty="0">
                <a:solidFill>
                  <a:srgbClr val="0D2C5A"/>
                </a:solidFill>
                <a:latin typeface="+mn-lt"/>
              </a:rPr>
              <a:t>Geplanter Stunden- bzw. Veranstaltungsverlauf</a:t>
            </a:r>
          </a:p>
          <a:p>
            <a:pPr>
              <a:buFont typeface="Arial" panose="020B0604020202020204" pitchFamily="34" charset="0"/>
              <a:buChar char="•"/>
            </a:pPr>
            <a:r>
              <a:rPr lang="de-DE" dirty="0">
                <a:solidFill>
                  <a:srgbClr val="0D2C5A"/>
                </a:solidFill>
                <a:latin typeface="+mn-lt"/>
              </a:rPr>
              <a:t>schriftliche Festlegung der Planung einer Einzelstunde</a:t>
            </a:r>
          </a:p>
          <a:p>
            <a:pPr>
              <a:buFont typeface="Arial" panose="020B0604020202020204" pitchFamily="34" charset="0"/>
              <a:buChar char="•"/>
            </a:pPr>
            <a:r>
              <a:rPr lang="de-DE" dirty="0">
                <a:solidFill>
                  <a:srgbClr val="0D2C5A"/>
                </a:solidFill>
                <a:latin typeface="+mn-lt"/>
              </a:rPr>
              <a:t>enthält die wichtigsten Bausteine der „didaktisch-methodischen“ Durchdringung eines Themas (ebd.)</a:t>
            </a:r>
          </a:p>
          <a:p>
            <a:pPr marL="0" indent="0"/>
            <a:endParaRPr lang="de-DE" dirty="0">
              <a:solidFill>
                <a:srgbClr val="0D2C5A"/>
              </a:solidFill>
              <a:latin typeface="+mn-lt"/>
            </a:endParaRPr>
          </a:p>
          <a:p>
            <a:pPr>
              <a:buFont typeface="Wingdings" panose="05000000000000000000" pitchFamily="2" charset="2"/>
              <a:buChar char="Ø"/>
            </a:pPr>
            <a:r>
              <a:rPr lang="de-DE" dirty="0">
                <a:solidFill>
                  <a:srgbClr val="0D2C5A"/>
                </a:solidFill>
                <a:latin typeface="+mn-lt"/>
              </a:rPr>
              <a:t>als ‚roter Faden‘ sichert er das Zurechtkommen gerade bei Berufsanfängern</a:t>
            </a:r>
          </a:p>
        </p:txBody>
      </p:sp>
      <p:sp>
        <p:nvSpPr>
          <p:cNvPr id="4" name="Foliennummernplatzhalter 3">
            <a:extLst>
              <a:ext uri="{FF2B5EF4-FFF2-40B4-BE49-F238E27FC236}">
                <a16:creationId xmlns:a16="http://schemas.microsoft.com/office/drawing/2014/main" id="{C25E421F-8E71-477C-B954-756B25DB3D80}"/>
              </a:ext>
            </a:extLst>
          </p:cNvPr>
          <p:cNvSpPr>
            <a:spLocks noGrp="1"/>
          </p:cNvSpPr>
          <p:nvPr>
            <p:ph type="sldNum" sz="quarter" idx="4"/>
          </p:nvPr>
        </p:nvSpPr>
        <p:spPr/>
        <p:txBody>
          <a:bodyPr/>
          <a:lstStyle/>
          <a:p>
            <a:fld id="{80820C91-F7CE-483F-AA17-44F7CB82C640}" type="slidenum">
              <a:rPr lang="de-DE" smtClean="0"/>
              <a:pPr/>
              <a:t>11</a:t>
            </a:fld>
            <a:endParaRPr lang="de-DE" dirty="0"/>
          </a:p>
        </p:txBody>
      </p:sp>
      <p:sp>
        <p:nvSpPr>
          <p:cNvPr id="5" name="Fußzeilenplatzhalter 4">
            <a:extLst>
              <a:ext uri="{FF2B5EF4-FFF2-40B4-BE49-F238E27FC236}">
                <a16:creationId xmlns:a16="http://schemas.microsoft.com/office/drawing/2014/main" id="{83A8E570-F1E1-4589-8BF9-5A00D794AFC5}"/>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EA15968-454E-449A-85B4-F4158C41E110}"/>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390708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C25E421F-8E71-477C-B954-756B25DB3D80}"/>
              </a:ext>
            </a:extLst>
          </p:cNvPr>
          <p:cNvSpPr>
            <a:spLocks noGrp="1"/>
          </p:cNvSpPr>
          <p:nvPr>
            <p:ph type="sldNum" sz="quarter" idx="4"/>
          </p:nvPr>
        </p:nvSpPr>
        <p:spPr/>
        <p:txBody>
          <a:bodyPr/>
          <a:lstStyle/>
          <a:p>
            <a:fld id="{80820C91-F7CE-483F-AA17-44F7CB82C640}" type="slidenum">
              <a:rPr lang="de-DE" smtClean="0"/>
              <a:pPr/>
              <a:t>12</a:t>
            </a:fld>
            <a:endParaRPr lang="de-DE" dirty="0"/>
          </a:p>
        </p:txBody>
      </p:sp>
      <p:sp>
        <p:nvSpPr>
          <p:cNvPr id="5" name="Fußzeilenplatzhalter 4">
            <a:extLst>
              <a:ext uri="{FF2B5EF4-FFF2-40B4-BE49-F238E27FC236}">
                <a16:creationId xmlns:a16="http://schemas.microsoft.com/office/drawing/2014/main" id="{83A8E570-F1E1-4589-8BF9-5A00D794AFC5}"/>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9" name="Rechteck 8">
            <a:extLst>
              <a:ext uri="{FF2B5EF4-FFF2-40B4-BE49-F238E27FC236}">
                <a16:creationId xmlns:a16="http://schemas.microsoft.com/office/drawing/2014/main" id="{03C3A300-4D5F-457E-8230-7CE4CC57EE7B}"/>
              </a:ext>
            </a:extLst>
          </p:cNvPr>
          <p:cNvSpPr/>
          <p:nvPr/>
        </p:nvSpPr>
        <p:spPr>
          <a:xfrm>
            <a:off x="755576" y="2060848"/>
            <a:ext cx="1638590" cy="523220"/>
          </a:xfrm>
          <a:prstGeom prst="rect">
            <a:avLst/>
          </a:prstGeom>
          <a:noFill/>
        </p:spPr>
        <p:txBody>
          <a:bodyPr wrap="none" lIns="91440" tIns="45720" rIns="91440" bIns="45720">
            <a:spAutoFit/>
          </a:bodyPr>
          <a:lstStyle/>
          <a:p>
            <a:pPr algn="ctr"/>
            <a:r>
              <a:rPr lang="de-DE" sz="2800" b="0" cap="none" spc="0" dirty="0">
                <a:ln w="0"/>
                <a:solidFill>
                  <a:srgbClr val="0D2C5A"/>
                </a:solidFill>
                <a:latin typeface="Lucida Handwriting" panose="03010101010101010101" pitchFamily="66" charset="0"/>
              </a:rPr>
              <a:t>Phasen</a:t>
            </a:r>
          </a:p>
        </p:txBody>
      </p:sp>
      <p:sp>
        <p:nvSpPr>
          <p:cNvPr id="10" name="Rechteck 9">
            <a:extLst>
              <a:ext uri="{FF2B5EF4-FFF2-40B4-BE49-F238E27FC236}">
                <a16:creationId xmlns:a16="http://schemas.microsoft.com/office/drawing/2014/main" id="{899FAE68-56BE-44B3-95D5-511E96BEE4C5}"/>
              </a:ext>
            </a:extLst>
          </p:cNvPr>
          <p:cNvSpPr/>
          <p:nvPr/>
        </p:nvSpPr>
        <p:spPr>
          <a:xfrm>
            <a:off x="2511544" y="2060848"/>
            <a:ext cx="4940776" cy="523220"/>
          </a:xfrm>
          <a:prstGeom prst="rect">
            <a:avLst/>
          </a:prstGeom>
          <a:noFill/>
        </p:spPr>
        <p:txBody>
          <a:bodyPr wrap="none" lIns="91440" tIns="45720" rIns="91440" bIns="45720">
            <a:spAutoFit/>
          </a:bodyPr>
          <a:lstStyle/>
          <a:p>
            <a:pPr algn="ctr"/>
            <a:r>
              <a:rPr lang="de-DE" sz="2800" b="0" cap="none" spc="0" dirty="0">
                <a:ln w="0"/>
                <a:solidFill>
                  <a:srgbClr val="0D2C5A"/>
                </a:solidFill>
                <a:latin typeface="Lucida Handwriting" panose="03010101010101010101" pitchFamily="66" charset="0"/>
              </a:rPr>
              <a:t>Veranstaltungsschritte</a:t>
            </a:r>
          </a:p>
        </p:txBody>
      </p:sp>
      <p:cxnSp>
        <p:nvCxnSpPr>
          <p:cNvPr id="21" name="Gerader Verbinder 20">
            <a:extLst>
              <a:ext uri="{FF2B5EF4-FFF2-40B4-BE49-F238E27FC236}">
                <a16:creationId xmlns:a16="http://schemas.microsoft.com/office/drawing/2014/main" id="{AB6A4906-9B6F-4DCF-98BE-6A6989A8FFEF}"/>
              </a:ext>
            </a:extLst>
          </p:cNvPr>
          <p:cNvCxnSpPr/>
          <p:nvPr/>
        </p:nvCxnSpPr>
        <p:spPr>
          <a:xfrm>
            <a:off x="683568" y="2492896"/>
            <a:ext cx="6480720" cy="0"/>
          </a:xfrm>
          <a:prstGeom prst="line">
            <a:avLst/>
          </a:prstGeom>
          <a:ln w="28575">
            <a:solidFill>
              <a:srgbClr val="0D2C5A"/>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1A01E133-13F9-4A39-820C-C6847BF1DA93}"/>
              </a:ext>
            </a:extLst>
          </p:cNvPr>
          <p:cNvCxnSpPr>
            <a:cxnSpLocks/>
          </p:cNvCxnSpPr>
          <p:nvPr/>
        </p:nvCxnSpPr>
        <p:spPr>
          <a:xfrm>
            <a:off x="2699792" y="1997224"/>
            <a:ext cx="0" cy="2439888"/>
          </a:xfrm>
          <a:prstGeom prst="line">
            <a:avLst/>
          </a:prstGeom>
          <a:ln w="28575">
            <a:solidFill>
              <a:srgbClr val="0D2C5A"/>
            </a:solidFill>
          </a:ln>
        </p:spPr>
        <p:style>
          <a:lnRef idx="1">
            <a:schemeClr val="accent1"/>
          </a:lnRef>
          <a:fillRef idx="0">
            <a:schemeClr val="accent1"/>
          </a:fillRef>
          <a:effectRef idx="0">
            <a:schemeClr val="accent1"/>
          </a:effectRef>
          <a:fontRef idx="minor">
            <a:schemeClr val="tx1"/>
          </a:fontRef>
        </p:style>
      </p:cxnSp>
      <p:sp>
        <p:nvSpPr>
          <p:cNvPr id="24" name="Ellipse 23">
            <a:extLst>
              <a:ext uri="{FF2B5EF4-FFF2-40B4-BE49-F238E27FC236}">
                <a16:creationId xmlns:a16="http://schemas.microsoft.com/office/drawing/2014/main" id="{E83268A8-5C4C-465B-86D0-8B144C2F4C36}"/>
              </a:ext>
            </a:extLst>
          </p:cNvPr>
          <p:cNvSpPr/>
          <p:nvPr/>
        </p:nvSpPr>
        <p:spPr>
          <a:xfrm>
            <a:off x="2812926" y="2596549"/>
            <a:ext cx="585154" cy="504056"/>
          </a:xfrm>
          <a:custGeom>
            <a:avLst/>
            <a:gdLst>
              <a:gd name="connsiteX0" fmla="*/ 0 w 585154"/>
              <a:gd name="connsiteY0" fmla="*/ 252028 h 504056"/>
              <a:gd name="connsiteX1" fmla="*/ 292577 w 585154"/>
              <a:gd name="connsiteY1" fmla="*/ 0 h 504056"/>
              <a:gd name="connsiteX2" fmla="*/ 585154 w 585154"/>
              <a:gd name="connsiteY2" fmla="*/ 252028 h 504056"/>
              <a:gd name="connsiteX3" fmla="*/ 292577 w 585154"/>
              <a:gd name="connsiteY3" fmla="*/ 504056 h 504056"/>
              <a:gd name="connsiteX4" fmla="*/ 0 w 585154"/>
              <a:gd name="connsiteY4" fmla="*/ 252028 h 504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154" h="504056" extrusionOk="0">
                <a:moveTo>
                  <a:pt x="0" y="252028"/>
                </a:moveTo>
                <a:cubicBezTo>
                  <a:pt x="-21369" y="127312"/>
                  <a:pt x="163381" y="22492"/>
                  <a:pt x="292577" y="0"/>
                </a:cubicBezTo>
                <a:cubicBezTo>
                  <a:pt x="441580" y="-8912"/>
                  <a:pt x="604024" y="126811"/>
                  <a:pt x="585154" y="252028"/>
                </a:cubicBezTo>
                <a:cubicBezTo>
                  <a:pt x="617340" y="364477"/>
                  <a:pt x="417615" y="509544"/>
                  <a:pt x="292577" y="504056"/>
                </a:cubicBezTo>
                <a:cubicBezTo>
                  <a:pt x="135550" y="530737"/>
                  <a:pt x="-1024" y="376318"/>
                  <a:pt x="0" y="252028"/>
                </a:cubicBezTo>
                <a:close/>
              </a:path>
            </a:pathLst>
          </a:custGeom>
          <a:noFill/>
          <a:ln w="12700">
            <a:solidFill>
              <a:srgbClr val="0D2C5A"/>
            </a:solidFill>
            <a:extLst>
              <a:ext uri="{C807C97D-BFC1-408E-A445-0C87EB9F89A2}">
                <ask:lineSketchStyleProps xmlns="" xmlns:ask="http://schemas.microsoft.com/office/drawing/2018/sketchyshapes" sd="4229764719">
                  <a:prstGeom prst="ellipse">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0D2C5A"/>
                </a:solidFill>
                <a:latin typeface="Lucida Handwriting" panose="03010101010101010101" pitchFamily="66" charset="0"/>
              </a:rPr>
              <a:t>1</a:t>
            </a:r>
            <a:r>
              <a:rPr lang="de-DE" dirty="0">
                <a:solidFill>
                  <a:srgbClr val="0D2C5A"/>
                </a:solidFill>
              </a:rPr>
              <a:t>.</a:t>
            </a:r>
          </a:p>
        </p:txBody>
      </p:sp>
      <p:sp>
        <p:nvSpPr>
          <p:cNvPr id="25" name="Ellipse 24">
            <a:extLst>
              <a:ext uri="{FF2B5EF4-FFF2-40B4-BE49-F238E27FC236}">
                <a16:creationId xmlns:a16="http://schemas.microsoft.com/office/drawing/2014/main" id="{52012A05-3891-41A0-A0B8-3E660F906613}"/>
              </a:ext>
            </a:extLst>
          </p:cNvPr>
          <p:cNvSpPr/>
          <p:nvPr/>
        </p:nvSpPr>
        <p:spPr>
          <a:xfrm>
            <a:off x="2812925" y="3180056"/>
            <a:ext cx="585155" cy="504056"/>
          </a:xfrm>
          <a:custGeom>
            <a:avLst/>
            <a:gdLst>
              <a:gd name="connsiteX0" fmla="*/ 0 w 585155"/>
              <a:gd name="connsiteY0" fmla="*/ 252028 h 504056"/>
              <a:gd name="connsiteX1" fmla="*/ 292578 w 585155"/>
              <a:gd name="connsiteY1" fmla="*/ 0 h 504056"/>
              <a:gd name="connsiteX2" fmla="*/ 585156 w 585155"/>
              <a:gd name="connsiteY2" fmla="*/ 252028 h 504056"/>
              <a:gd name="connsiteX3" fmla="*/ 292578 w 585155"/>
              <a:gd name="connsiteY3" fmla="*/ 504056 h 504056"/>
              <a:gd name="connsiteX4" fmla="*/ 0 w 585155"/>
              <a:gd name="connsiteY4" fmla="*/ 252028 h 504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155" h="504056" extrusionOk="0">
                <a:moveTo>
                  <a:pt x="0" y="252028"/>
                </a:moveTo>
                <a:cubicBezTo>
                  <a:pt x="-21369" y="127312"/>
                  <a:pt x="163382" y="22492"/>
                  <a:pt x="292578" y="0"/>
                </a:cubicBezTo>
                <a:cubicBezTo>
                  <a:pt x="441581" y="-8912"/>
                  <a:pt x="604026" y="126811"/>
                  <a:pt x="585156" y="252028"/>
                </a:cubicBezTo>
                <a:cubicBezTo>
                  <a:pt x="617342" y="364477"/>
                  <a:pt x="417616" y="509544"/>
                  <a:pt x="292578" y="504056"/>
                </a:cubicBezTo>
                <a:cubicBezTo>
                  <a:pt x="135551" y="530737"/>
                  <a:pt x="-1024" y="376318"/>
                  <a:pt x="0" y="252028"/>
                </a:cubicBezTo>
                <a:close/>
              </a:path>
            </a:pathLst>
          </a:custGeom>
          <a:noFill/>
          <a:ln w="12700">
            <a:solidFill>
              <a:srgbClr val="0D2C5A"/>
            </a:solidFill>
            <a:extLst>
              <a:ext uri="{C807C97D-BFC1-408E-A445-0C87EB9F89A2}">
                <ask:lineSketchStyleProps xmlns="" xmlns:ask="http://schemas.microsoft.com/office/drawing/2018/sketchyshapes" sd="4229764719">
                  <a:prstGeom prst="ellipse">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0D2C5A"/>
                </a:solidFill>
                <a:latin typeface="Lucida Handwriting" panose="03010101010101010101" pitchFamily="66" charset="0"/>
              </a:rPr>
              <a:t>2</a:t>
            </a:r>
            <a:r>
              <a:rPr lang="de-DE" dirty="0">
                <a:solidFill>
                  <a:srgbClr val="0D2C5A"/>
                </a:solidFill>
              </a:rPr>
              <a:t>.</a:t>
            </a:r>
          </a:p>
        </p:txBody>
      </p:sp>
      <p:sp>
        <p:nvSpPr>
          <p:cNvPr id="26" name="Ellipse 25">
            <a:extLst>
              <a:ext uri="{FF2B5EF4-FFF2-40B4-BE49-F238E27FC236}">
                <a16:creationId xmlns:a16="http://schemas.microsoft.com/office/drawing/2014/main" id="{C40B7D25-2672-4115-9C8C-A910AF62449E}"/>
              </a:ext>
            </a:extLst>
          </p:cNvPr>
          <p:cNvSpPr/>
          <p:nvPr/>
        </p:nvSpPr>
        <p:spPr>
          <a:xfrm>
            <a:off x="2834717" y="3750216"/>
            <a:ext cx="585155" cy="504056"/>
          </a:xfrm>
          <a:custGeom>
            <a:avLst/>
            <a:gdLst>
              <a:gd name="connsiteX0" fmla="*/ 0 w 585155"/>
              <a:gd name="connsiteY0" fmla="*/ 252028 h 504056"/>
              <a:gd name="connsiteX1" fmla="*/ 292578 w 585155"/>
              <a:gd name="connsiteY1" fmla="*/ 0 h 504056"/>
              <a:gd name="connsiteX2" fmla="*/ 585156 w 585155"/>
              <a:gd name="connsiteY2" fmla="*/ 252028 h 504056"/>
              <a:gd name="connsiteX3" fmla="*/ 292578 w 585155"/>
              <a:gd name="connsiteY3" fmla="*/ 504056 h 504056"/>
              <a:gd name="connsiteX4" fmla="*/ 0 w 585155"/>
              <a:gd name="connsiteY4" fmla="*/ 252028 h 504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155" h="504056" extrusionOk="0">
                <a:moveTo>
                  <a:pt x="0" y="252028"/>
                </a:moveTo>
                <a:cubicBezTo>
                  <a:pt x="-21369" y="127312"/>
                  <a:pt x="163382" y="22492"/>
                  <a:pt x="292578" y="0"/>
                </a:cubicBezTo>
                <a:cubicBezTo>
                  <a:pt x="441581" y="-8912"/>
                  <a:pt x="604026" y="126811"/>
                  <a:pt x="585156" y="252028"/>
                </a:cubicBezTo>
                <a:cubicBezTo>
                  <a:pt x="617342" y="364477"/>
                  <a:pt x="417616" y="509544"/>
                  <a:pt x="292578" y="504056"/>
                </a:cubicBezTo>
                <a:cubicBezTo>
                  <a:pt x="135551" y="530737"/>
                  <a:pt x="-1024" y="376318"/>
                  <a:pt x="0" y="252028"/>
                </a:cubicBezTo>
                <a:close/>
              </a:path>
            </a:pathLst>
          </a:custGeom>
          <a:noFill/>
          <a:ln w="12700">
            <a:solidFill>
              <a:srgbClr val="0D2C5A"/>
            </a:solidFill>
            <a:extLst>
              <a:ext uri="{C807C97D-BFC1-408E-A445-0C87EB9F89A2}">
                <ask:lineSketchStyleProps xmlns="" xmlns:ask="http://schemas.microsoft.com/office/drawing/2018/sketchyshapes" sd="4229764719">
                  <a:prstGeom prst="ellipse">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0D2C5A"/>
                </a:solidFill>
                <a:latin typeface="Lucida Handwriting" panose="03010101010101010101" pitchFamily="66" charset="0"/>
              </a:rPr>
              <a:t>3</a:t>
            </a:r>
            <a:r>
              <a:rPr lang="de-DE" dirty="0">
                <a:solidFill>
                  <a:srgbClr val="0D2C5A"/>
                </a:solidFill>
              </a:rPr>
              <a:t>.</a:t>
            </a:r>
          </a:p>
        </p:txBody>
      </p:sp>
      <p:cxnSp>
        <p:nvCxnSpPr>
          <p:cNvPr id="29" name="Gerader Verbinder 28">
            <a:extLst>
              <a:ext uri="{FF2B5EF4-FFF2-40B4-BE49-F238E27FC236}">
                <a16:creationId xmlns:a16="http://schemas.microsoft.com/office/drawing/2014/main" id="{61795933-74C9-4BF5-85B5-8F93D1BCD5DF}"/>
              </a:ext>
            </a:extLst>
          </p:cNvPr>
          <p:cNvCxnSpPr/>
          <p:nvPr/>
        </p:nvCxnSpPr>
        <p:spPr>
          <a:xfrm>
            <a:off x="1257300" y="3171701"/>
            <a:ext cx="5762972" cy="0"/>
          </a:xfrm>
          <a:prstGeom prst="line">
            <a:avLst/>
          </a:prstGeom>
        </p:spPr>
        <p:style>
          <a:lnRef idx="1">
            <a:schemeClr val="dk1"/>
          </a:lnRef>
          <a:fillRef idx="0">
            <a:schemeClr val="dk1"/>
          </a:fillRef>
          <a:effectRef idx="0">
            <a:schemeClr val="dk1"/>
          </a:effectRef>
          <a:fontRef idx="minor">
            <a:schemeClr val="tx1"/>
          </a:fontRef>
        </p:style>
      </p:cxnSp>
      <p:cxnSp>
        <p:nvCxnSpPr>
          <p:cNvPr id="30" name="Gerader Verbinder 29">
            <a:extLst>
              <a:ext uri="{FF2B5EF4-FFF2-40B4-BE49-F238E27FC236}">
                <a16:creationId xmlns:a16="http://schemas.microsoft.com/office/drawing/2014/main" id="{37C1D650-BFB4-4119-BDE4-137084F8A56D}"/>
              </a:ext>
            </a:extLst>
          </p:cNvPr>
          <p:cNvCxnSpPr/>
          <p:nvPr/>
        </p:nvCxnSpPr>
        <p:spPr>
          <a:xfrm>
            <a:off x="1401316" y="3734351"/>
            <a:ext cx="5762972" cy="0"/>
          </a:xfrm>
          <a:prstGeom prst="line">
            <a:avLst/>
          </a:prstGeom>
        </p:spPr>
        <p:style>
          <a:lnRef idx="1">
            <a:schemeClr val="dk1"/>
          </a:lnRef>
          <a:fillRef idx="0">
            <a:schemeClr val="dk1"/>
          </a:fillRef>
          <a:effectRef idx="0">
            <a:schemeClr val="dk1"/>
          </a:effectRef>
          <a:fontRef idx="minor">
            <a:schemeClr val="tx1"/>
          </a:fontRef>
        </p:style>
      </p:cxnSp>
      <p:sp>
        <p:nvSpPr>
          <p:cNvPr id="31" name="Textfeld 30">
            <a:extLst>
              <a:ext uri="{FF2B5EF4-FFF2-40B4-BE49-F238E27FC236}">
                <a16:creationId xmlns:a16="http://schemas.microsoft.com/office/drawing/2014/main" id="{2580077E-277A-4171-91BB-06BB4D8E2536}"/>
              </a:ext>
            </a:extLst>
          </p:cNvPr>
          <p:cNvSpPr txBox="1"/>
          <p:nvPr/>
        </p:nvSpPr>
        <p:spPr>
          <a:xfrm>
            <a:off x="539552" y="5003615"/>
            <a:ext cx="8352918" cy="1323439"/>
          </a:xfrm>
          <a:prstGeom prst="rect">
            <a:avLst/>
          </a:prstGeom>
          <a:noFill/>
        </p:spPr>
        <p:txBody>
          <a:bodyPr wrap="square" rtlCol="0">
            <a:spAutoFit/>
          </a:bodyPr>
          <a:lstStyle/>
          <a:p>
            <a:pPr marL="342900" indent="-342900">
              <a:buFont typeface="Arial" panose="020B0604020202020204" pitchFamily="34" charset="0"/>
              <a:buChar char="•"/>
            </a:pPr>
            <a:r>
              <a:rPr lang="de-DE" sz="2000" dirty="0">
                <a:solidFill>
                  <a:srgbClr val="0D2C5A"/>
                </a:solidFill>
              </a:rPr>
              <a:t>Darstellung beschreibt die einfachste Version einer Handlungsachse für die geplante Veranstaltung</a:t>
            </a:r>
          </a:p>
          <a:p>
            <a:pPr marL="342900" indent="-342900">
              <a:buFont typeface="Arial" panose="020B0604020202020204" pitchFamily="34" charset="0"/>
              <a:buChar char="•"/>
            </a:pPr>
            <a:r>
              <a:rPr lang="de-DE" sz="2000" dirty="0">
                <a:solidFill>
                  <a:srgbClr val="0D2C5A"/>
                </a:solidFill>
              </a:rPr>
              <a:t>ist erweiterbar, unterscheidet sich nach den Vorlieben des Pädagogen/der Pädagogin</a:t>
            </a:r>
          </a:p>
        </p:txBody>
      </p:sp>
      <p:sp>
        <p:nvSpPr>
          <p:cNvPr id="16" name="Titel 1">
            <a:extLst>
              <a:ext uri="{FF2B5EF4-FFF2-40B4-BE49-F238E27FC236}">
                <a16:creationId xmlns:a16="http://schemas.microsoft.com/office/drawing/2014/main" id="{B5627201-5E87-4DBE-BEC4-8D16F28D8665}"/>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39986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13</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7" name="Tabelle 6">
            <a:extLst>
              <a:ext uri="{FF2B5EF4-FFF2-40B4-BE49-F238E27FC236}">
                <a16:creationId xmlns:a16="http://schemas.microsoft.com/office/drawing/2014/main" id="{7F2E3B91-25BB-4B49-A7FC-D7E082B83349}"/>
              </a:ext>
            </a:extLst>
          </p:cNvPr>
          <p:cNvGraphicFramePr>
            <a:graphicFrameLocks noGrp="1"/>
          </p:cNvGraphicFramePr>
          <p:nvPr>
            <p:extLst>
              <p:ext uri="{D42A27DB-BD31-4B8C-83A1-F6EECF244321}">
                <p14:modId xmlns:p14="http://schemas.microsoft.com/office/powerpoint/2010/main" val="1480121713"/>
              </p:ext>
            </p:extLst>
          </p:nvPr>
        </p:nvGraphicFramePr>
        <p:xfrm>
          <a:off x="143509" y="2127473"/>
          <a:ext cx="8856983" cy="1623060"/>
        </p:xfrm>
        <a:graphic>
          <a:graphicData uri="http://schemas.openxmlformats.org/drawingml/2006/table">
            <a:tbl>
              <a:tblPr firstRow="1" bandRow="1">
                <a:tableStyleId>{F5AB1C69-6EDB-4FF4-983F-18BD219EF322}</a:tableStyleId>
              </a:tblPr>
              <a:tblGrid>
                <a:gridCol w="543965">
                  <a:extLst>
                    <a:ext uri="{9D8B030D-6E8A-4147-A177-3AD203B41FA5}">
                      <a16:colId xmlns:a16="http://schemas.microsoft.com/office/drawing/2014/main" val="155800"/>
                    </a:ext>
                  </a:extLst>
                </a:gridCol>
                <a:gridCol w="792088">
                  <a:extLst>
                    <a:ext uri="{9D8B030D-6E8A-4147-A177-3AD203B41FA5}">
                      <a16:colId xmlns:a16="http://schemas.microsoft.com/office/drawing/2014/main" val="1370739316"/>
                    </a:ext>
                  </a:extLst>
                </a:gridCol>
                <a:gridCol w="2346299">
                  <a:extLst>
                    <a:ext uri="{9D8B030D-6E8A-4147-A177-3AD203B41FA5}">
                      <a16:colId xmlns:a16="http://schemas.microsoft.com/office/drawing/2014/main" val="3439111846"/>
                    </a:ext>
                  </a:extLst>
                </a:gridCol>
                <a:gridCol w="2160240">
                  <a:extLst>
                    <a:ext uri="{9D8B030D-6E8A-4147-A177-3AD203B41FA5}">
                      <a16:colId xmlns:a16="http://schemas.microsoft.com/office/drawing/2014/main" val="2054531667"/>
                    </a:ext>
                  </a:extLst>
                </a:gridCol>
                <a:gridCol w="1470125">
                  <a:extLst>
                    <a:ext uri="{9D8B030D-6E8A-4147-A177-3AD203B41FA5}">
                      <a16:colId xmlns:a16="http://schemas.microsoft.com/office/drawing/2014/main" val="3966244946"/>
                    </a:ext>
                  </a:extLst>
                </a:gridCol>
                <a:gridCol w="1544266">
                  <a:extLst>
                    <a:ext uri="{9D8B030D-6E8A-4147-A177-3AD203B41FA5}">
                      <a16:colId xmlns:a16="http://schemas.microsoft.com/office/drawing/2014/main" val="3083147490"/>
                    </a:ext>
                  </a:extLst>
                </a:gridCol>
              </a:tblGrid>
              <a:tr h="287858">
                <a:tc>
                  <a:txBody>
                    <a:bodyPr/>
                    <a:lstStyle/>
                    <a:p>
                      <a:r>
                        <a:rPr lang="de-DE" sz="1050" dirty="0"/>
                        <a:t>Zeit</a:t>
                      </a:r>
                    </a:p>
                  </a:txBody>
                  <a:tcPr/>
                </a:tc>
                <a:tc>
                  <a:txBody>
                    <a:bodyPr/>
                    <a:lstStyle/>
                    <a:p>
                      <a:r>
                        <a:rPr lang="de-DE" sz="1050" dirty="0"/>
                        <a:t>Phase</a:t>
                      </a:r>
                    </a:p>
                  </a:txBody>
                  <a:tcPr/>
                </a:tc>
                <a:tc>
                  <a:txBody>
                    <a:bodyPr/>
                    <a:lstStyle/>
                    <a:p>
                      <a:r>
                        <a:rPr lang="de-DE" sz="1050" dirty="0"/>
                        <a:t>Geplantes </a:t>
                      </a:r>
                      <a:r>
                        <a:rPr lang="de-DE" sz="1050" dirty="0" err="1"/>
                        <a:t>Lehrer_innenverhalten</a:t>
                      </a:r>
                      <a:endParaRPr lang="de-DE" sz="1050" dirty="0"/>
                    </a:p>
                  </a:txBody>
                  <a:tcPr/>
                </a:tc>
                <a:tc>
                  <a:txBody>
                    <a:bodyPr/>
                    <a:lstStyle/>
                    <a:p>
                      <a:r>
                        <a:rPr lang="de-DE" sz="1050" dirty="0"/>
                        <a:t>Erwartetes </a:t>
                      </a:r>
                      <a:r>
                        <a:rPr lang="de-DE" sz="1050" dirty="0" err="1"/>
                        <a:t>Schüler_innenverhalten</a:t>
                      </a:r>
                      <a:endParaRPr lang="de-DE" sz="1050" dirty="0"/>
                    </a:p>
                  </a:txBody>
                  <a:tcPr/>
                </a:tc>
                <a:tc>
                  <a:txBody>
                    <a:bodyPr/>
                    <a:lstStyle/>
                    <a:p>
                      <a:r>
                        <a:rPr lang="de-DE" sz="1050" dirty="0"/>
                        <a:t>Sozialform/ Medien/ Differenzierung</a:t>
                      </a:r>
                    </a:p>
                  </a:txBody>
                  <a:tcPr/>
                </a:tc>
                <a:tc>
                  <a:txBody>
                    <a:bodyPr/>
                    <a:lstStyle/>
                    <a:p>
                      <a:r>
                        <a:rPr lang="de-DE" sz="1050" dirty="0"/>
                        <a:t>Didaktische Begründung</a:t>
                      </a:r>
                    </a:p>
                  </a:txBody>
                  <a:tcPr/>
                </a:tc>
                <a:extLst>
                  <a:ext uri="{0D108BD9-81ED-4DB2-BD59-A6C34878D82A}">
                    <a16:rowId xmlns:a16="http://schemas.microsoft.com/office/drawing/2014/main" val="1592003681"/>
                  </a:ext>
                </a:extLst>
              </a:tr>
              <a:tr h="370840">
                <a:tc>
                  <a:txBody>
                    <a:bodyPr/>
                    <a:lstStyle/>
                    <a:p>
                      <a:r>
                        <a:rPr lang="de-DE" sz="1050" dirty="0">
                          <a:solidFill>
                            <a:srgbClr val="0D2C5A"/>
                          </a:solidFill>
                        </a:rPr>
                        <a:t>11:00</a:t>
                      </a:r>
                    </a:p>
                    <a:p>
                      <a:r>
                        <a:rPr lang="de-DE" sz="1050" dirty="0">
                          <a:solidFill>
                            <a:srgbClr val="0D2C5A"/>
                          </a:solidFill>
                        </a:rPr>
                        <a:t>3 min.</a:t>
                      </a:r>
                    </a:p>
                  </a:txBody>
                  <a:tcPr/>
                </a:tc>
                <a:tc>
                  <a:txBody>
                    <a:bodyPr/>
                    <a:lstStyle/>
                    <a:p>
                      <a:r>
                        <a:rPr lang="de-DE" sz="1050" dirty="0">
                          <a:solidFill>
                            <a:srgbClr val="0D2C5A"/>
                          </a:solidFill>
                        </a:rPr>
                        <a:t>Begrüßung</a:t>
                      </a:r>
                    </a:p>
                  </a:txBody>
                  <a:tcPr/>
                </a:tc>
                <a:tc>
                  <a:txBody>
                    <a:bodyPr/>
                    <a:lstStyle/>
                    <a:p>
                      <a:pPr marL="285750" indent="-285750">
                        <a:buFont typeface="Arial" panose="020B0604020202020204" pitchFamily="34" charset="0"/>
                        <a:buChar char="•"/>
                      </a:pPr>
                      <a:r>
                        <a:rPr lang="de-DE" sz="1050" dirty="0">
                          <a:solidFill>
                            <a:srgbClr val="0D2C5A"/>
                          </a:solidFill>
                        </a:rPr>
                        <a:t>Begrüßung</a:t>
                      </a:r>
                    </a:p>
                    <a:p>
                      <a:pPr marL="285750" indent="-285750">
                        <a:buFont typeface="Arial" panose="020B0604020202020204" pitchFamily="34" charset="0"/>
                        <a:buChar char="•"/>
                      </a:pPr>
                      <a:r>
                        <a:rPr lang="de-DE" sz="1050" dirty="0">
                          <a:solidFill>
                            <a:srgbClr val="0D2C5A"/>
                          </a:solidFill>
                        </a:rPr>
                        <a:t>Zeigt Stundenthema</a:t>
                      </a:r>
                    </a:p>
                    <a:p>
                      <a:pPr marL="285750" indent="-285750">
                        <a:buFont typeface="Arial" panose="020B0604020202020204" pitchFamily="34" charset="0"/>
                        <a:buChar char="•"/>
                      </a:pPr>
                      <a:r>
                        <a:rPr lang="de-DE" sz="1050" dirty="0">
                          <a:solidFill>
                            <a:srgbClr val="0D2C5A"/>
                          </a:solidFill>
                        </a:rPr>
                        <a:t>Zeigt Gruppenaufteilung</a:t>
                      </a:r>
                    </a:p>
                    <a:p>
                      <a:pPr marL="285750" indent="-285750">
                        <a:buFont typeface="Arial" panose="020B0604020202020204" pitchFamily="34" charset="0"/>
                        <a:buChar char="•"/>
                      </a:pPr>
                      <a:r>
                        <a:rPr lang="de-DE" sz="1050" dirty="0">
                          <a:solidFill>
                            <a:srgbClr val="0D2C5A"/>
                          </a:solidFill>
                        </a:rPr>
                        <a:t>Bittet Teil der Klasse den Raum zu wechseln</a:t>
                      </a:r>
                    </a:p>
                  </a:txBody>
                  <a:tcPr/>
                </a:tc>
                <a:tc>
                  <a:txBody>
                    <a:bodyPr/>
                    <a:lstStyle/>
                    <a:p>
                      <a:pPr marL="285750" indent="-285750">
                        <a:buFont typeface="Arial" panose="020B0604020202020204" pitchFamily="34" charset="0"/>
                        <a:buChar char="•"/>
                      </a:pPr>
                      <a:r>
                        <a:rPr lang="de-DE" sz="1050" dirty="0">
                          <a:solidFill>
                            <a:srgbClr val="0D2C5A"/>
                          </a:solidFill>
                        </a:rPr>
                        <a:t>Begrüßen L.</a:t>
                      </a:r>
                    </a:p>
                    <a:p>
                      <a:pPr marL="285750" indent="-285750">
                        <a:buFont typeface="Arial" panose="020B0604020202020204" pitchFamily="34" charset="0"/>
                        <a:buChar char="•"/>
                      </a:pPr>
                      <a:r>
                        <a:rPr lang="de-DE" sz="1050" dirty="0">
                          <a:solidFill>
                            <a:srgbClr val="0D2C5A"/>
                          </a:solidFill>
                        </a:rPr>
                        <a:t>Teil der Klasse verlässt den Raum</a:t>
                      </a:r>
                    </a:p>
                  </a:txBody>
                  <a:tcPr/>
                </a:tc>
                <a:tc>
                  <a:txBody>
                    <a:bodyPr/>
                    <a:lstStyle/>
                    <a:p>
                      <a:r>
                        <a:rPr lang="de-DE" sz="1050" dirty="0">
                          <a:solidFill>
                            <a:srgbClr val="0D2C5A"/>
                          </a:solidFill>
                        </a:rPr>
                        <a:t>Folien 1 und 2</a:t>
                      </a:r>
                    </a:p>
                  </a:txBody>
                  <a:tcPr/>
                </a:tc>
                <a:tc>
                  <a:txBody>
                    <a:bodyPr/>
                    <a:lstStyle/>
                    <a:p>
                      <a:r>
                        <a:rPr lang="de-DE" sz="1050" dirty="0">
                          <a:solidFill>
                            <a:srgbClr val="0D2C5A"/>
                          </a:solidFill>
                        </a:rPr>
                        <a:t>Die Aufteilung erleichtert den </a:t>
                      </a:r>
                      <a:r>
                        <a:rPr lang="de-DE" sz="1050" dirty="0" err="1">
                          <a:solidFill>
                            <a:srgbClr val="0D2C5A"/>
                          </a:solidFill>
                        </a:rPr>
                        <a:t>SuS</a:t>
                      </a:r>
                      <a:r>
                        <a:rPr lang="de-DE" sz="1050" dirty="0">
                          <a:solidFill>
                            <a:srgbClr val="0D2C5A"/>
                          </a:solidFill>
                        </a:rPr>
                        <a:t> ein konzentriertes Arbeiten. Es gibt nicht genügend Geräte, dass die ganze Klasse in der Küche arbeiten könnte.</a:t>
                      </a:r>
                    </a:p>
                  </a:txBody>
                  <a:tcPr/>
                </a:tc>
                <a:extLst>
                  <a:ext uri="{0D108BD9-81ED-4DB2-BD59-A6C34878D82A}">
                    <a16:rowId xmlns:a16="http://schemas.microsoft.com/office/drawing/2014/main" val="1567360498"/>
                  </a:ext>
                </a:extLst>
              </a:tr>
            </a:tbl>
          </a:graphicData>
        </a:graphic>
      </p:graphicFrame>
      <p:graphicFrame>
        <p:nvGraphicFramePr>
          <p:cNvPr id="8" name="Tabelle 7">
            <a:extLst>
              <a:ext uri="{FF2B5EF4-FFF2-40B4-BE49-F238E27FC236}">
                <a16:creationId xmlns:a16="http://schemas.microsoft.com/office/drawing/2014/main" id="{1112C674-AF93-4132-8A1A-F8A0E2339D76}"/>
              </a:ext>
            </a:extLst>
          </p:cNvPr>
          <p:cNvGraphicFramePr>
            <a:graphicFrameLocks noGrp="1"/>
          </p:cNvGraphicFramePr>
          <p:nvPr>
            <p:extLst>
              <p:ext uri="{D42A27DB-BD31-4B8C-83A1-F6EECF244321}">
                <p14:modId xmlns:p14="http://schemas.microsoft.com/office/powerpoint/2010/main" val="2710598056"/>
              </p:ext>
            </p:extLst>
          </p:nvPr>
        </p:nvGraphicFramePr>
        <p:xfrm>
          <a:off x="143508" y="4077072"/>
          <a:ext cx="8856984" cy="1965960"/>
        </p:xfrm>
        <a:graphic>
          <a:graphicData uri="http://schemas.openxmlformats.org/drawingml/2006/table">
            <a:tbl>
              <a:tblPr firstRow="1" bandRow="1">
                <a:tableStyleId>{F5AB1C69-6EDB-4FF4-983F-18BD219EF322}</a:tableStyleId>
              </a:tblPr>
              <a:tblGrid>
                <a:gridCol w="828092">
                  <a:extLst>
                    <a:ext uri="{9D8B030D-6E8A-4147-A177-3AD203B41FA5}">
                      <a16:colId xmlns:a16="http://schemas.microsoft.com/office/drawing/2014/main" val="155800"/>
                    </a:ext>
                  </a:extLst>
                </a:gridCol>
                <a:gridCol w="2268756">
                  <a:extLst>
                    <a:ext uri="{9D8B030D-6E8A-4147-A177-3AD203B41FA5}">
                      <a16:colId xmlns:a16="http://schemas.microsoft.com/office/drawing/2014/main" val="3439111846"/>
                    </a:ext>
                  </a:extLst>
                </a:gridCol>
                <a:gridCol w="2051724">
                  <a:extLst>
                    <a:ext uri="{9D8B030D-6E8A-4147-A177-3AD203B41FA5}">
                      <a16:colId xmlns:a16="http://schemas.microsoft.com/office/drawing/2014/main" val="2054531667"/>
                    </a:ext>
                  </a:extLst>
                </a:gridCol>
                <a:gridCol w="1230934">
                  <a:extLst>
                    <a:ext uri="{9D8B030D-6E8A-4147-A177-3AD203B41FA5}">
                      <a16:colId xmlns:a16="http://schemas.microsoft.com/office/drawing/2014/main" val="3966244946"/>
                    </a:ext>
                  </a:extLst>
                </a:gridCol>
                <a:gridCol w="1361354">
                  <a:extLst>
                    <a:ext uri="{9D8B030D-6E8A-4147-A177-3AD203B41FA5}">
                      <a16:colId xmlns:a16="http://schemas.microsoft.com/office/drawing/2014/main" val="3083147490"/>
                    </a:ext>
                  </a:extLst>
                </a:gridCol>
                <a:gridCol w="1116124">
                  <a:extLst>
                    <a:ext uri="{9D8B030D-6E8A-4147-A177-3AD203B41FA5}">
                      <a16:colId xmlns:a16="http://schemas.microsoft.com/office/drawing/2014/main" val="3249889326"/>
                    </a:ext>
                  </a:extLst>
                </a:gridCol>
              </a:tblGrid>
              <a:tr h="287858">
                <a:tc>
                  <a:txBody>
                    <a:bodyPr/>
                    <a:lstStyle/>
                    <a:p>
                      <a:r>
                        <a:rPr lang="de-DE" sz="1300" dirty="0"/>
                        <a:t>Zeit</a:t>
                      </a:r>
                    </a:p>
                  </a:txBody>
                  <a:tcPr/>
                </a:tc>
                <a:tc>
                  <a:txBody>
                    <a:bodyPr/>
                    <a:lstStyle/>
                    <a:p>
                      <a:r>
                        <a:rPr lang="de-DE" sz="1300" dirty="0"/>
                        <a:t>Didaktische Funktion/Phasen</a:t>
                      </a:r>
                    </a:p>
                  </a:txBody>
                  <a:tcPr/>
                </a:tc>
                <a:tc>
                  <a:txBody>
                    <a:bodyPr/>
                    <a:lstStyle/>
                    <a:p>
                      <a:r>
                        <a:rPr lang="de-DE" sz="1300" dirty="0"/>
                        <a:t>Sozialform/Methode</a:t>
                      </a:r>
                    </a:p>
                  </a:txBody>
                  <a:tcPr/>
                </a:tc>
                <a:tc>
                  <a:txBody>
                    <a:bodyPr/>
                    <a:lstStyle/>
                    <a:p>
                      <a:r>
                        <a:rPr lang="de-DE" sz="1300" dirty="0"/>
                        <a:t>Verhalten/ Tätigkeit der Lehrperson</a:t>
                      </a:r>
                    </a:p>
                  </a:txBody>
                  <a:tcPr/>
                </a:tc>
                <a:tc>
                  <a:txBody>
                    <a:bodyPr/>
                    <a:lstStyle/>
                    <a:p>
                      <a:r>
                        <a:rPr lang="de-DE" sz="1300" dirty="0"/>
                        <a:t>Erwartetes Schülerverhalten</a:t>
                      </a:r>
                    </a:p>
                  </a:txBody>
                  <a:tcPr/>
                </a:tc>
                <a:tc>
                  <a:txBody>
                    <a:bodyPr/>
                    <a:lstStyle/>
                    <a:p>
                      <a:r>
                        <a:rPr lang="de-DE" sz="1300" dirty="0"/>
                        <a:t>Medien</a:t>
                      </a:r>
                    </a:p>
                  </a:txBody>
                  <a:tcPr/>
                </a:tc>
                <a:extLst>
                  <a:ext uri="{0D108BD9-81ED-4DB2-BD59-A6C34878D82A}">
                    <a16:rowId xmlns:a16="http://schemas.microsoft.com/office/drawing/2014/main" val="1592003681"/>
                  </a:ext>
                </a:extLst>
              </a:tr>
              <a:tr h="370840">
                <a:tc>
                  <a:txBody>
                    <a:bodyPr/>
                    <a:lstStyle/>
                    <a:p>
                      <a:endParaRPr lang="de-DE" sz="1300" dirty="0">
                        <a:solidFill>
                          <a:srgbClr val="0D2C5A"/>
                        </a:solidFill>
                      </a:endParaRPr>
                    </a:p>
                    <a:p>
                      <a:endParaRPr lang="de-DE" sz="1300" dirty="0">
                        <a:solidFill>
                          <a:srgbClr val="0D2C5A"/>
                        </a:solidFill>
                      </a:endParaRPr>
                    </a:p>
                  </a:txBody>
                  <a:tcPr/>
                </a:tc>
                <a:tc>
                  <a:txBody>
                    <a:bodyPr/>
                    <a:lstStyle/>
                    <a:p>
                      <a:pPr marL="0" indent="0">
                        <a:buFont typeface="Arial" panose="020B0604020202020204" pitchFamily="34" charset="0"/>
                        <a:buNone/>
                      </a:pPr>
                      <a:r>
                        <a:rPr lang="de-DE" sz="1300" dirty="0">
                          <a:solidFill>
                            <a:srgbClr val="0D2C5A"/>
                          </a:solidFill>
                        </a:rPr>
                        <a:t>Einstieg/Sicherung/ (Hinführung zur) Erarbeitung/ Klärung der Aufgabe</a:t>
                      </a:r>
                    </a:p>
                  </a:txBody>
                  <a:tcPr/>
                </a:tc>
                <a:tc>
                  <a:txBody>
                    <a:bodyPr/>
                    <a:lstStyle/>
                    <a:p>
                      <a:pPr marL="0" indent="0">
                        <a:buFont typeface="Arial" panose="020B0604020202020204" pitchFamily="34" charset="0"/>
                        <a:buNone/>
                      </a:pPr>
                      <a:r>
                        <a:rPr lang="de-DE" sz="1300" dirty="0">
                          <a:solidFill>
                            <a:srgbClr val="0D2C5A"/>
                          </a:solidFill>
                        </a:rPr>
                        <a:t>Gelenktes UG/ Brainstorming, Hypothesensammlung/ Einzel- oder Gruppenarbeit/ Plenum etc.</a:t>
                      </a:r>
                    </a:p>
                  </a:txBody>
                  <a:tcPr/>
                </a:tc>
                <a:tc>
                  <a:txBody>
                    <a:bodyPr/>
                    <a:lstStyle/>
                    <a:p>
                      <a:endParaRPr lang="de-DE" sz="1300" dirty="0">
                        <a:solidFill>
                          <a:srgbClr val="0D2C5A"/>
                        </a:solidFill>
                      </a:endParaRPr>
                    </a:p>
                  </a:txBody>
                  <a:tcPr/>
                </a:tc>
                <a:tc>
                  <a:txBody>
                    <a:bodyPr/>
                    <a:lstStyle/>
                    <a:p>
                      <a:endParaRPr lang="de-DE" sz="1300" dirty="0">
                        <a:solidFill>
                          <a:srgbClr val="0D2C5A"/>
                        </a:solidFill>
                      </a:endParaRPr>
                    </a:p>
                  </a:txBody>
                  <a:tcPr/>
                </a:tc>
                <a:tc>
                  <a:txBody>
                    <a:bodyPr/>
                    <a:lstStyle/>
                    <a:p>
                      <a:endParaRPr lang="de-DE" sz="1300" dirty="0">
                        <a:solidFill>
                          <a:srgbClr val="0D2C5A"/>
                        </a:solidFill>
                      </a:endParaRPr>
                    </a:p>
                  </a:txBody>
                  <a:tcPr/>
                </a:tc>
                <a:extLst>
                  <a:ext uri="{0D108BD9-81ED-4DB2-BD59-A6C34878D82A}">
                    <a16:rowId xmlns:a16="http://schemas.microsoft.com/office/drawing/2014/main" val="1567360498"/>
                  </a:ext>
                </a:extLst>
              </a:tr>
            </a:tbl>
          </a:graphicData>
        </a:graphic>
      </p:graphicFrame>
      <p:sp>
        <p:nvSpPr>
          <p:cNvPr id="10" name="Titel 1">
            <a:extLst>
              <a:ext uri="{FF2B5EF4-FFF2-40B4-BE49-F238E27FC236}">
                <a16:creationId xmlns:a16="http://schemas.microsoft.com/office/drawing/2014/main" id="{ACAFAE2B-1C94-42BC-A734-6335342D365F}"/>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11" name="Titel 1">
            <a:extLst>
              <a:ext uri="{FF2B5EF4-FFF2-40B4-BE49-F238E27FC236}">
                <a16:creationId xmlns:a16="http://schemas.microsoft.com/office/drawing/2014/main" id="{95DE60F2-AE98-4E89-853A-8729A8314E6D}"/>
              </a:ext>
            </a:extLst>
          </p:cNvPr>
          <p:cNvSpPr txBox="1">
            <a:spLocks/>
          </p:cNvSpPr>
          <p:nvPr/>
        </p:nvSpPr>
        <p:spPr>
          <a:xfrm>
            <a:off x="143508" y="1564115"/>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sz="2200" dirty="0">
                <a:solidFill>
                  <a:srgbClr val="0D2C5A"/>
                </a:solidFill>
              </a:rPr>
              <a:t>Beispiele für Verlaufsplanungen</a:t>
            </a:r>
          </a:p>
        </p:txBody>
      </p:sp>
    </p:spTree>
    <p:extLst>
      <p:ext uri="{BB962C8B-B14F-4D97-AF65-F5344CB8AC3E}">
        <p14:creationId xmlns:p14="http://schemas.microsoft.com/office/powerpoint/2010/main" val="1252123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14</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8" name="Tabelle 6">
            <a:extLst>
              <a:ext uri="{FF2B5EF4-FFF2-40B4-BE49-F238E27FC236}">
                <a16:creationId xmlns:a16="http://schemas.microsoft.com/office/drawing/2014/main" id="{B431D808-72B5-4164-9C5A-01908DB0DE79}"/>
              </a:ext>
            </a:extLst>
          </p:cNvPr>
          <p:cNvGraphicFramePr>
            <a:graphicFrameLocks noGrp="1"/>
          </p:cNvGraphicFramePr>
          <p:nvPr>
            <p:extLst>
              <p:ext uri="{D42A27DB-BD31-4B8C-83A1-F6EECF244321}">
                <p14:modId xmlns:p14="http://schemas.microsoft.com/office/powerpoint/2010/main" val="3166313470"/>
              </p:ext>
            </p:extLst>
          </p:nvPr>
        </p:nvGraphicFramePr>
        <p:xfrm>
          <a:off x="143508" y="1772816"/>
          <a:ext cx="8856984" cy="2665298"/>
        </p:xfrm>
        <a:graphic>
          <a:graphicData uri="http://schemas.openxmlformats.org/drawingml/2006/table">
            <a:tbl>
              <a:tblPr firstRow="1" bandRow="1">
                <a:tableStyleId>{F5AB1C69-6EDB-4FF4-983F-18BD219EF322}</a:tableStyleId>
              </a:tblPr>
              <a:tblGrid>
                <a:gridCol w="984109">
                  <a:extLst>
                    <a:ext uri="{9D8B030D-6E8A-4147-A177-3AD203B41FA5}">
                      <a16:colId xmlns:a16="http://schemas.microsoft.com/office/drawing/2014/main" val="155800"/>
                    </a:ext>
                  </a:extLst>
                </a:gridCol>
                <a:gridCol w="2760307">
                  <a:extLst>
                    <a:ext uri="{9D8B030D-6E8A-4147-A177-3AD203B41FA5}">
                      <a16:colId xmlns:a16="http://schemas.microsoft.com/office/drawing/2014/main" val="3439111846"/>
                    </a:ext>
                  </a:extLst>
                </a:gridCol>
                <a:gridCol w="2520280">
                  <a:extLst>
                    <a:ext uri="{9D8B030D-6E8A-4147-A177-3AD203B41FA5}">
                      <a16:colId xmlns:a16="http://schemas.microsoft.com/office/drawing/2014/main" val="2054531667"/>
                    </a:ext>
                  </a:extLst>
                </a:gridCol>
                <a:gridCol w="1152128">
                  <a:extLst>
                    <a:ext uri="{9D8B030D-6E8A-4147-A177-3AD203B41FA5}">
                      <a16:colId xmlns:a16="http://schemas.microsoft.com/office/drawing/2014/main" val="3966244946"/>
                    </a:ext>
                  </a:extLst>
                </a:gridCol>
                <a:gridCol w="1440160">
                  <a:extLst>
                    <a:ext uri="{9D8B030D-6E8A-4147-A177-3AD203B41FA5}">
                      <a16:colId xmlns:a16="http://schemas.microsoft.com/office/drawing/2014/main" val="3083147490"/>
                    </a:ext>
                  </a:extLst>
                </a:gridCol>
              </a:tblGrid>
              <a:tr h="287858">
                <a:tc>
                  <a:txBody>
                    <a:bodyPr/>
                    <a:lstStyle/>
                    <a:p>
                      <a:r>
                        <a:rPr lang="de-DE" sz="1200" dirty="0"/>
                        <a:t>Phase/ Zeit</a:t>
                      </a:r>
                    </a:p>
                  </a:txBody>
                  <a:tcPr/>
                </a:tc>
                <a:tc>
                  <a:txBody>
                    <a:bodyPr/>
                    <a:lstStyle/>
                    <a:p>
                      <a:r>
                        <a:rPr lang="de-DE" sz="1200" dirty="0"/>
                        <a:t>Geplantes </a:t>
                      </a:r>
                      <a:r>
                        <a:rPr lang="de-DE" sz="1200" dirty="0" err="1"/>
                        <a:t>Lehrer_innenverhalten</a:t>
                      </a:r>
                      <a:endParaRPr lang="de-DE" sz="1200" dirty="0"/>
                    </a:p>
                  </a:txBody>
                  <a:tcPr/>
                </a:tc>
                <a:tc>
                  <a:txBody>
                    <a:bodyPr/>
                    <a:lstStyle/>
                    <a:p>
                      <a:r>
                        <a:rPr lang="de-DE" sz="1200" dirty="0"/>
                        <a:t>Erwartetes </a:t>
                      </a:r>
                      <a:r>
                        <a:rPr lang="de-DE" sz="1200" dirty="0" err="1"/>
                        <a:t>Schüler_innenverhalten</a:t>
                      </a:r>
                      <a:endParaRPr lang="de-DE" sz="1200" dirty="0"/>
                    </a:p>
                  </a:txBody>
                  <a:tcPr/>
                </a:tc>
                <a:tc>
                  <a:txBody>
                    <a:bodyPr/>
                    <a:lstStyle/>
                    <a:p>
                      <a:r>
                        <a:rPr lang="de-DE" sz="1200" dirty="0"/>
                        <a:t>Sozialform</a:t>
                      </a:r>
                    </a:p>
                  </a:txBody>
                  <a:tcPr/>
                </a:tc>
                <a:tc>
                  <a:txBody>
                    <a:bodyPr/>
                    <a:lstStyle/>
                    <a:p>
                      <a:r>
                        <a:rPr lang="de-DE" sz="1200" dirty="0"/>
                        <a:t>Medieneinsatz</a:t>
                      </a:r>
                    </a:p>
                  </a:txBody>
                  <a:tcPr/>
                </a:tc>
                <a:extLst>
                  <a:ext uri="{0D108BD9-81ED-4DB2-BD59-A6C34878D82A}">
                    <a16:rowId xmlns:a16="http://schemas.microsoft.com/office/drawing/2014/main" val="1592003681"/>
                  </a:ext>
                </a:extLst>
              </a:tr>
              <a:tr h="370840">
                <a:tc>
                  <a:txBody>
                    <a:bodyPr/>
                    <a:lstStyle/>
                    <a:p>
                      <a:r>
                        <a:rPr lang="de-DE" sz="1200" dirty="0">
                          <a:solidFill>
                            <a:srgbClr val="0D2C5A"/>
                          </a:solidFill>
                        </a:rPr>
                        <a:t>Begrüßung</a:t>
                      </a:r>
                    </a:p>
                    <a:p>
                      <a:r>
                        <a:rPr lang="de-DE" sz="1200" dirty="0">
                          <a:solidFill>
                            <a:srgbClr val="0D2C5A"/>
                          </a:solidFill>
                        </a:rPr>
                        <a:t>5 min.</a:t>
                      </a:r>
                    </a:p>
                  </a:txBody>
                  <a:tcPr/>
                </a:tc>
                <a:tc>
                  <a:txBody>
                    <a:bodyPr/>
                    <a:lstStyle/>
                    <a:p>
                      <a:pPr marL="285750" indent="-285750">
                        <a:buFont typeface="Arial" panose="020B0604020202020204" pitchFamily="34" charset="0"/>
                        <a:buChar char="•"/>
                      </a:pPr>
                      <a:r>
                        <a:rPr lang="de-DE" sz="1200" dirty="0">
                          <a:solidFill>
                            <a:srgbClr val="0D2C5A"/>
                          </a:solidFill>
                        </a:rPr>
                        <a:t>Begrüßt die </a:t>
                      </a:r>
                      <a:r>
                        <a:rPr lang="de-DE" sz="1200" dirty="0" err="1">
                          <a:solidFill>
                            <a:srgbClr val="0D2C5A"/>
                          </a:solidFill>
                        </a:rPr>
                        <a:t>SuS</a:t>
                      </a:r>
                      <a:endParaRPr lang="de-DE" sz="1200" dirty="0">
                        <a:solidFill>
                          <a:srgbClr val="0D2C5A"/>
                        </a:solidFill>
                      </a:endParaRPr>
                    </a:p>
                    <a:p>
                      <a:pPr marL="285750" indent="-285750">
                        <a:buFont typeface="Arial" panose="020B0604020202020204" pitchFamily="34" charset="0"/>
                        <a:buChar char="•"/>
                      </a:pPr>
                      <a:r>
                        <a:rPr lang="de-DE" sz="1200" dirty="0">
                          <a:solidFill>
                            <a:srgbClr val="0D2C5A"/>
                          </a:solidFill>
                        </a:rPr>
                        <a:t>Bittet die </a:t>
                      </a:r>
                      <a:r>
                        <a:rPr lang="de-DE" sz="1200" dirty="0" err="1">
                          <a:solidFill>
                            <a:srgbClr val="0D2C5A"/>
                          </a:solidFill>
                        </a:rPr>
                        <a:t>SuS</a:t>
                      </a:r>
                      <a:r>
                        <a:rPr lang="de-DE" sz="1200" dirty="0">
                          <a:solidFill>
                            <a:srgbClr val="0D2C5A"/>
                          </a:solidFill>
                        </a:rPr>
                        <a:t> auch die Kommission zu begrüßen</a:t>
                      </a:r>
                    </a:p>
                    <a:p>
                      <a:pPr marL="285750" indent="-285750">
                        <a:buFont typeface="Arial" panose="020B0604020202020204" pitchFamily="34" charset="0"/>
                        <a:buChar char="•"/>
                      </a:pPr>
                      <a:r>
                        <a:rPr lang="de-DE" sz="1200" dirty="0">
                          <a:solidFill>
                            <a:srgbClr val="0D2C5A"/>
                          </a:solidFill>
                        </a:rPr>
                        <a:t>Bittet Vicco das gemeinsame Gebet anzuleiten</a:t>
                      </a:r>
                    </a:p>
                  </a:txBody>
                  <a:tcPr/>
                </a:tc>
                <a:tc>
                  <a:txBody>
                    <a:bodyPr/>
                    <a:lstStyle/>
                    <a:p>
                      <a:pPr marL="285750" indent="-285750">
                        <a:buFont typeface="Arial" panose="020B0604020202020204" pitchFamily="34" charset="0"/>
                        <a:buChar char="•"/>
                      </a:pPr>
                      <a:r>
                        <a:rPr lang="de-DE" sz="1200" dirty="0">
                          <a:solidFill>
                            <a:srgbClr val="0D2C5A"/>
                          </a:solidFill>
                        </a:rPr>
                        <a:t>Stehen auf und begrüßen L.</a:t>
                      </a:r>
                    </a:p>
                    <a:p>
                      <a:pPr marL="285750" indent="-285750">
                        <a:buFont typeface="Arial" panose="020B0604020202020204" pitchFamily="34" charset="0"/>
                        <a:buChar char="•"/>
                      </a:pPr>
                      <a:r>
                        <a:rPr lang="de-DE" sz="1200" dirty="0">
                          <a:solidFill>
                            <a:srgbClr val="0D2C5A"/>
                          </a:solidFill>
                        </a:rPr>
                        <a:t>Begrüßen Besuch</a:t>
                      </a:r>
                    </a:p>
                    <a:p>
                      <a:pPr marL="285750" indent="-285750">
                        <a:buFont typeface="Arial" panose="020B0604020202020204" pitchFamily="34" charset="0"/>
                        <a:buChar char="•"/>
                      </a:pPr>
                      <a:r>
                        <a:rPr lang="de-DE" sz="1200" dirty="0">
                          <a:solidFill>
                            <a:srgbClr val="0D2C5A"/>
                          </a:solidFill>
                        </a:rPr>
                        <a:t>Beten gemeinsame</a:t>
                      </a:r>
                    </a:p>
                  </a:txBody>
                  <a:tcPr/>
                </a:tc>
                <a:tc>
                  <a:txBody>
                    <a:bodyPr/>
                    <a:lstStyle/>
                    <a:p>
                      <a:r>
                        <a:rPr lang="de-DE" sz="1200" dirty="0">
                          <a:solidFill>
                            <a:srgbClr val="0D2C5A"/>
                          </a:solidFill>
                        </a:rPr>
                        <a:t>-</a:t>
                      </a:r>
                    </a:p>
                  </a:txBody>
                  <a:tcPr/>
                </a:tc>
                <a:tc>
                  <a:txBody>
                    <a:bodyPr/>
                    <a:lstStyle/>
                    <a:p>
                      <a:r>
                        <a:rPr lang="de-DE" sz="1200" dirty="0" err="1">
                          <a:solidFill>
                            <a:srgbClr val="0D2C5A"/>
                          </a:solidFill>
                        </a:rPr>
                        <a:t>Beamer</a:t>
                      </a:r>
                      <a:r>
                        <a:rPr lang="de-DE" sz="1200" dirty="0">
                          <a:solidFill>
                            <a:srgbClr val="0D2C5A"/>
                          </a:solidFill>
                        </a:rPr>
                        <a:t>: Folie 2</a:t>
                      </a:r>
                    </a:p>
                  </a:txBody>
                  <a:tcPr/>
                </a:tc>
                <a:extLst>
                  <a:ext uri="{0D108BD9-81ED-4DB2-BD59-A6C34878D82A}">
                    <a16:rowId xmlns:a16="http://schemas.microsoft.com/office/drawing/2014/main" val="1567360498"/>
                  </a:ext>
                </a:extLst>
              </a:tr>
              <a:tr h="370840">
                <a:tc>
                  <a:txBody>
                    <a:bodyPr/>
                    <a:lstStyle/>
                    <a:p>
                      <a:r>
                        <a:rPr lang="de-DE" sz="1200" dirty="0">
                          <a:solidFill>
                            <a:srgbClr val="0D2C5A"/>
                          </a:solidFill>
                        </a:rPr>
                        <a:t>Einstieg</a:t>
                      </a:r>
                    </a:p>
                    <a:p>
                      <a:r>
                        <a:rPr lang="de-DE" sz="1200" dirty="0">
                          <a:solidFill>
                            <a:srgbClr val="0D2C5A"/>
                          </a:solidFill>
                        </a:rPr>
                        <a:t>5min.</a:t>
                      </a:r>
                    </a:p>
                  </a:txBody>
                  <a:tcPr/>
                </a:tc>
                <a:tc>
                  <a:txBody>
                    <a:bodyPr/>
                    <a:lstStyle/>
                    <a:p>
                      <a:pPr marL="285750" indent="-285750">
                        <a:buFont typeface="Arial" panose="020B0604020202020204" pitchFamily="34" charset="0"/>
                        <a:buChar char="•"/>
                      </a:pPr>
                      <a:r>
                        <a:rPr lang="de-DE" sz="1200" dirty="0">
                          <a:solidFill>
                            <a:srgbClr val="0D2C5A"/>
                          </a:solidFill>
                        </a:rPr>
                        <a:t>Stellt Ablauf vor</a:t>
                      </a:r>
                    </a:p>
                    <a:p>
                      <a:pPr marL="285750" indent="-285750">
                        <a:buFont typeface="Arial" panose="020B0604020202020204" pitchFamily="34" charset="0"/>
                        <a:buChar char="•"/>
                      </a:pPr>
                      <a:r>
                        <a:rPr lang="de-DE" sz="1200" dirty="0">
                          <a:solidFill>
                            <a:srgbClr val="0D2C5A"/>
                          </a:solidFill>
                        </a:rPr>
                        <a:t>Zeigt Folie zur Wiederholung von Inhalten aus den letzten Stunden und bittet um Zuordnung der zusammengehörigen Darstellungen</a:t>
                      </a:r>
                    </a:p>
                    <a:p>
                      <a:pPr marL="285750" indent="-285750">
                        <a:buFont typeface="Arial" panose="020B0604020202020204" pitchFamily="34" charset="0"/>
                        <a:buChar char="•"/>
                      </a:pPr>
                      <a:r>
                        <a:rPr lang="de-DE" sz="1200" dirty="0">
                          <a:solidFill>
                            <a:srgbClr val="0D2C5A"/>
                          </a:solidFill>
                        </a:rPr>
                        <a:t>Markiert zusammengehörige Darstellungen an der Tafel</a:t>
                      </a:r>
                    </a:p>
                  </a:txBody>
                  <a:tcPr/>
                </a:tc>
                <a:tc>
                  <a:txBody>
                    <a:bodyPr/>
                    <a:lstStyle/>
                    <a:p>
                      <a:pPr marL="285750" indent="-285750">
                        <a:buFont typeface="Arial" panose="020B0604020202020204" pitchFamily="34" charset="0"/>
                        <a:buChar char="•"/>
                      </a:pPr>
                      <a:r>
                        <a:rPr lang="de-DE" sz="1200" dirty="0">
                          <a:solidFill>
                            <a:srgbClr val="0D2C5A"/>
                          </a:solidFill>
                        </a:rPr>
                        <a:t>Sortieren Darstellungen</a:t>
                      </a:r>
                    </a:p>
                  </a:txBody>
                  <a:tcPr/>
                </a:tc>
                <a:tc>
                  <a:txBody>
                    <a:bodyPr/>
                    <a:lstStyle/>
                    <a:p>
                      <a:r>
                        <a:rPr lang="de-DE" sz="1200" dirty="0" err="1">
                          <a:solidFill>
                            <a:srgbClr val="0D2C5A"/>
                          </a:solidFill>
                        </a:rPr>
                        <a:t>gUg</a:t>
                      </a:r>
                      <a:endParaRPr lang="de-DE" sz="1200" dirty="0">
                        <a:solidFill>
                          <a:srgbClr val="0D2C5A"/>
                        </a:solidFill>
                      </a:endParaRPr>
                    </a:p>
                  </a:txBody>
                  <a:tcPr/>
                </a:tc>
                <a:tc>
                  <a:txBody>
                    <a:bodyPr/>
                    <a:lstStyle/>
                    <a:p>
                      <a:r>
                        <a:rPr lang="de-DE" sz="1200" dirty="0">
                          <a:solidFill>
                            <a:srgbClr val="0D2C5A"/>
                          </a:solidFill>
                        </a:rPr>
                        <a:t>Beamer: Folien 3-5</a:t>
                      </a:r>
                    </a:p>
                  </a:txBody>
                  <a:tcPr/>
                </a:tc>
                <a:extLst>
                  <a:ext uri="{0D108BD9-81ED-4DB2-BD59-A6C34878D82A}">
                    <a16:rowId xmlns:a16="http://schemas.microsoft.com/office/drawing/2014/main" val="2892927387"/>
                  </a:ext>
                </a:extLst>
              </a:tr>
            </a:tbl>
          </a:graphicData>
        </a:graphic>
      </p:graphicFrame>
      <p:sp>
        <p:nvSpPr>
          <p:cNvPr id="3" name="Geschweifte Klammer rechts 2">
            <a:extLst>
              <a:ext uri="{FF2B5EF4-FFF2-40B4-BE49-F238E27FC236}">
                <a16:creationId xmlns:a16="http://schemas.microsoft.com/office/drawing/2014/main" id="{65A1D781-E6B4-46A1-A522-AFEFE3C130A5}"/>
              </a:ext>
            </a:extLst>
          </p:cNvPr>
          <p:cNvSpPr/>
          <p:nvPr/>
        </p:nvSpPr>
        <p:spPr>
          <a:xfrm rot="5400000">
            <a:off x="3401870" y="2205866"/>
            <a:ext cx="756084" cy="5184576"/>
          </a:xfrm>
          <a:prstGeom prst="rightBrace">
            <a:avLst>
              <a:gd name="adj1" fmla="val 8333"/>
              <a:gd name="adj2" fmla="val 51831"/>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de-DE"/>
          </a:p>
        </p:txBody>
      </p:sp>
      <p:sp>
        <p:nvSpPr>
          <p:cNvPr id="9" name="Rechteck 8">
            <a:extLst>
              <a:ext uri="{FF2B5EF4-FFF2-40B4-BE49-F238E27FC236}">
                <a16:creationId xmlns:a16="http://schemas.microsoft.com/office/drawing/2014/main" id="{588B79C2-FE38-48F9-B388-A136D9C6A134}"/>
              </a:ext>
            </a:extLst>
          </p:cNvPr>
          <p:cNvSpPr/>
          <p:nvPr/>
        </p:nvSpPr>
        <p:spPr>
          <a:xfrm>
            <a:off x="1938477" y="5220074"/>
            <a:ext cx="3521221" cy="738664"/>
          </a:xfrm>
          <a:prstGeom prst="rect">
            <a:avLst/>
          </a:prstGeom>
          <a:noFill/>
        </p:spPr>
        <p:txBody>
          <a:bodyPr wrap="none" lIns="91440" tIns="45720" rIns="91440" bIns="45720">
            <a:spAutoFit/>
          </a:bodyPr>
          <a:lstStyle/>
          <a:p>
            <a:pPr algn="ctr"/>
            <a:r>
              <a:rPr lang="de-DE" sz="2800" b="0" cap="none" spc="0" dirty="0">
                <a:ln w="0"/>
                <a:solidFill>
                  <a:srgbClr val="0D2C5A"/>
                </a:solidFill>
              </a:rPr>
              <a:t>Veranstaltungsschritte </a:t>
            </a:r>
          </a:p>
          <a:p>
            <a:pPr algn="ctr"/>
            <a:r>
              <a:rPr lang="de-DE" sz="1400" b="0" cap="none" spc="0" dirty="0">
                <a:ln w="0"/>
                <a:solidFill>
                  <a:srgbClr val="0D2C5A"/>
                </a:solidFill>
              </a:rPr>
              <a:t>(vgl. Meyer 2018, S. 39 f.)</a:t>
            </a:r>
          </a:p>
        </p:txBody>
      </p:sp>
      <p:sp>
        <p:nvSpPr>
          <p:cNvPr id="11" name="Titel 1">
            <a:extLst>
              <a:ext uri="{FF2B5EF4-FFF2-40B4-BE49-F238E27FC236}">
                <a16:creationId xmlns:a16="http://schemas.microsoft.com/office/drawing/2014/main" id="{31DF2CF8-8C58-4B34-9CE6-A7DEE293E65F}"/>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0879164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6EE17BD-64C4-480C-94F3-C31B8F6B373D}"/>
              </a:ext>
            </a:extLst>
          </p:cNvPr>
          <p:cNvSpPr>
            <a:spLocks noGrp="1"/>
          </p:cNvSpPr>
          <p:nvPr>
            <p:ph idx="1"/>
          </p:nvPr>
        </p:nvSpPr>
        <p:spPr>
          <a:xfrm>
            <a:off x="395536" y="1628800"/>
            <a:ext cx="7975798" cy="4392488"/>
          </a:xfrm>
        </p:spPr>
        <p:txBody>
          <a:bodyPr>
            <a:normAutofit/>
          </a:bodyPr>
          <a:lstStyle/>
          <a:p>
            <a:pPr>
              <a:spcAft>
                <a:spcPts val="1200"/>
              </a:spcAft>
            </a:pPr>
            <a:r>
              <a:rPr lang="de-DE" sz="2400" b="1" dirty="0">
                <a:solidFill>
                  <a:srgbClr val="0D2C5A"/>
                </a:solidFill>
                <a:latin typeface="+mn-lt"/>
              </a:rPr>
              <a:t>Veranstaltungsschritte</a:t>
            </a:r>
          </a:p>
          <a:p>
            <a:pPr>
              <a:buFont typeface="Arial" panose="020B0604020202020204" pitchFamily="34" charset="0"/>
              <a:buChar char="•"/>
            </a:pPr>
            <a:r>
              <a:rPr lang="de-DE" sz="2400" dirty="0">
                <a:solidFill>
                  <a:srgbClr val="0D2C5A"/>
                </a:solidFill>
                <a:latin typeface="+mn-lt"/>
              </a:rPr>
              <a:t>Visualisieren übersichtlich, </a:t>
            </a:r>
            <a:r>
              <a:rPr lang="de-DE" sz="2400" b="1" i="1" dirty="0">
                <a:solidFill>
                  <a:srgbClr val="0D2C5A"/>
                </a:solidFill>
                <a:latin typeface="+mn-lt"/>
              </a:rPr>
              <a:t>was</a:t>
            </a:r>
            <a:r>
              <a:rPr lang="de-DE" sz="2400" dirty="0">
                <a:solidFill>
                  <a:srgbClr val="0D2C5A"/>
                </a:solidFill>
                <a:latin typeface="+mn-lt"/>
              </a:rPr>
              <a:t> die Pädagogin/der Pädagoge vor hat (Schritt für Schritt)</a:t>
            </a:r>
          </a:p>
          <a:p>
            <a:pPr>
              <a:buFont typeface="Arial" panose="020B0604020202020204" pitchFamily="34" charset="0"/>
              <a:buChar char="•"/>
            </a:pPr>
            <a:r>
              <a:rPr lang="de-DE" sz="2400" dirty="0">
                <a:solidFill>
                  <a:srgbClr val="0D2C5A"/>
                </a:solidFill>
                <a:latin typeface="+mn-lt"/>
              </a:rPr>
              <a:t>Notieren von Arbeitsaufträgen</a:t>
            </a:r>
          </a:p>
          <a:p>
            <a:pPr>
              <a:buFont typeface="Arial" panose="020B0604020202020204" pitchFamily="34" charset="0"/>
              <a:buChar char="•"/>
            </a:pPr>
            <a:r>
              <a:rPr lang="de-DE" sz="2400" dirty="0">
                <a:solidFill>
                  <a:srgbClr val="0D2C5A"/>
                </a:solidFill>
                <a:latin typeface="+mn-lt"/>
              </a:rPr>
              <a:t>Notieren von Reserveschritten</a:t>
            </a:r>
          </a:p>
          <a:p>
            <a:pPr>
              <a:spcAft>
                <a:spcPts val="1200"/>
              </a:spcAft>
              <a:buFont typeface="Arial" panose="020B0604020202020204" pitchFamily="34" charset="0"/>
              <a:buChar char="•"/>
            </a:pPr>
            <a:r>
              <a:rPr lang="de-DE" sz="2400" dirty="0">
                <a:solidFill>
                  <a:srgbClr val="0D2C5A"/>
                </a:solidFill>
                <a:latin typeface="+mn-lt"/>
              </a:rPr>
              <a:t>Kenntlichmachung von Zeitpunkten, an denen die Veranstaltung abgebrochen werden kann (</a:t>
            </a:r>
            <a:r>
              <a:rPr lang="de-DE" sz="2400" dirty="0">
                <a:solidFill>
                  <a:schemeClr val="accent3"/>
                </a:solidFill>
                <a:latin typeface="+mn-lt"/>
              </a:rPr>
              <a:t>Störungen</a:t>
            </a:r>
            <a:r>
              <a:rPr lang="de-DE" sz="2400" dirty="0">
                <a:solidFill>
                  <a:srgbClr val="0D2C5A"/>
                </a:solidFill>
                <a:latin typeface="+mn-lt"/>
              </a:rPr>
              <a:t> können Zeitfresser darstellen!)</a:t>
            </a:r>
          </a:p>
          <a:p>
            <a:pPr marL="0" indent="0"/>
            <a:r>
              <a:rPr lang="de-DE" dirty="0">
                <a:solidFill>
                  <a:schemeClr val="accent3"/>
                </a:solidFill>
                <a:latin typeface="+mn-lt"/>
                <a:sym typeface="Wingdings" panose="05000000000000000000" pitchFamily="2" charset="2"/>
              </a:rPr>
              <a:t> siehe hierzu </a:t>
            </a:r>
            <a:r>
              <a:rPr lang="de-DE" i="1" dirty="0">
                <a:solidFill>
                  <a:schemeClr val="accent3"/>
                </a:solidFill>
                <a:latin typeface="+mn-lt"/>
                <a:sym typeface="Wingdings" panose="05000000000000000000" pitchFamily="2" charset="2"/>
              </a:rPr>
              <a:t>Hinweise für die Durchführung waldpädagogischer Veranstaltungen </a:t>
            </a:r>
            <a:r>
              <a:rPr lang="de-DE" dirty="0">
                <a:solidFill>
                  <a:schemeClr val="accent3"/>
                </a:solidFill>
                <a:latin typeface="+mn-lt"/>
                <a:sym typeface="Wingdings" panose="05000000000000000000" pitchFamily="2" charset="2"/>
              </a:rPr>
              <a:t>(ab Folie 57)</a:t>
            </a:r>
            <a:endParaRPr lang="de-DE" dirty="0">
              <a:solidFill>
                <a:schemeClr val="accent3"/>
              </a:solidFill>
              <a:latin typeface="+mn-lt"/>
            </a:endParaRPr>
          </a:p>
        </p:txBody>
      </p:sp>
      <p:sp>
        <p:nvSpPr>
          <p:cNvPr id="4" name="Foliennummernplatzhalter 3">
            <a:extLst>
              <a:ext uri="{FF2B5EF4-FFF2-40B4-BE49-F238E27FC236}">
                <a16:creationId xmlns:a16="http://schemas.microsoft.com/office/drawing/2014/main" id="{C5034FE3-3F60-471B-84AA-F6CC59FF14D9}"/>
              </a:ext>
            </a:extLst>
          </p:cNvPr>
          <p:cNvSpPr>
            <a:spLocks noGrp="1"/>
          </p:cNvSpPr>
          <p:nvPr>
            <p:ph type="sldNum" sz="quarter" idx="4"/>
          </p:nvPr>
        </p:nvSpPr>
        <p:spPr/>
        <p:txBody>
          <a:bodyPr/>
          <a:lstStyle/>
          <a:p>
            <a:fld id="{80820C91-F7CE-483F-AA17-44F7CB82C640}" type="slidenum">
              <a:rPr lang="de-DE" smtClean="0"/>
              <a:pPr/>
              <a:t>15</a:t>
            </a:fld>
            <a:endParaRPr lang="de-DE" dirty="0"/>
          </a:p>
        </p:txBody>
      </p:sp>
      <p:sp>
        <p:nvSpPr>
          <p:cNvPr id="5" name="Fußzeilenplatzhalter 4">
            <a:extLst>
              <a:ext uri="{FF2B5EF4-FFF2-40B4-BE49-F238E27FC236}">
                <a16:creationId xmlns:a16="http://schemas.microsoft.com/office/drawing/2014/main" id="{9DB6570F-A0C4-4FD9-ACDB-5F3D36F1B0C8}"/>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8FE449D5-2F46-42E0-B718-40E6B4F904BB}"/>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153024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6EE17BD-64C4-480C-94F3-C31B8F6B373D}"/>
              </a:ext>
            </a:extLst>
          </p:cNvPr>
          <p:cNvSpPr>
            <a:spLocks noGrp="1"/>
          </p:cNvSpPr>
          <p:nvPr>
            <p:ph idx="1"/>
          </p:nvPr>
        </p:nvSpPr>
        <p:spPr>
          <a:xfrm>
            <a:off x="395536" y="1628800"/>
            <a:ext cx="8136904" cy="4116115"/>
          </a:xfrm>
        </p:spPr>
        <p:txBody>
          <a:bodyPr>
            <a:normAutofit/>
          </a:bodyPr>
          <a:lstStyle/>
          <a:p>
            <a:pPr>
              <a:spcAft>
                <a:spcPts val="1200"/>
              </a:spcAft>
            </a:pPr>
            <a:r>
              <a:rPr lang="de-DE" sz="2400" b="1" dirty="0">
                <a:solidFill>
                  <a:srgbClr val="0D2C5A"/>
                </a:solidFill>
                <a:latin typeface="+mn-lt"/>
              </a:rPr>
              <a:t>Veranstaltungsschritte</a:t>
            </a:r>
          </a:p>
          <a:p>
            <a:pPr>
              <a:buFont typeface="Arial" panose="020B0604020202020204" pitchFamily="34" charset="0"/>
              <a:buChar char="•"/>
            </a:pPr>
            <a:r>
              <a:rPr lang="de-DE" sz="2400" dirty="0">
                <a:solidFill>
                  <a:srgbClr val="0D2C5A"/>
                </a:solidFill>
                <a:latin typeface="+mn-lt"/>
              </a:rPr>
              <a:t>werden durch ihre Funktion für die Veranstaltung legitimiert</a:t>
            </a:r>
          </a:p>
          <a:p>
            <a:pPr lvl="1">
              <a:buFont typeface="Wingdings" panose="05000000000000000000" pitchFamily="2" charset="2"/>
              <a:buChar char="Ø"/>
            </a:pPr>
            <a:r>
              <a:rPr lang="de-DE" sz="2000" dirty="0">
                <a:solidFill>
                  <a:srgbClr val="0D2C5A"/>
                </a:solidFill>
              </a:rPr>
              <a:t>was nicht zum Ziel der Veranstaltung beiträgt, hat hier nichts zu suchen</a:t>
            </a:r>
          </a:p>
          <a:p>
            <a:pPr>
              <a:buFont typeface="Arial" panose="020B0604020202020204" pitchFamily="34" charset="0"/>
              <a:buChar char="•"/>
            </a:pPr>
            <a:endParaRPr lang="de-DE" sz="2400" dirty="0">
              <a:solidFill>
                <a:srgbClr val="0D2C5A"/>
              </a:solidFill>
              <a:latin typeface="+mn-lt"/>
            </a:endParaRPr>
          </a:p>
          <a:p>
            <a:pPr>
              <a:buFont typeface="Arial" panose="020B0604020202020204" pitchFamily="34" charset="0"/>
              <a:buChar char="•"/>
            </a:pPr>
            <a:r>
              <a:rPr lang="de-DE" sz="2400" dirty="0">
                <a:solidFill>
                  <a:srgbClr val="0D2C5A"/>
                </a:solidFill>
                <a:latin typeface="+mn-lt"/>
              </a:rPr>
              <a:t>jeder Schritt, erfüllt eine Hauptfunktion, aber dabei entstehen weitere Subfunktionen</a:t>
            </a:r>
          </a:p>
          <a:p>
            <a:pPr marL="0" indent="0"/>
            <a:endParaRPr lang="de-DE" sz="2400" dirty="0">
              <a:solidFill>
                <a:srgbClr val="0D2C5A"/>
              </a:solidFill>
              <a:latin typeface="+mn-lt"/>
            </a:endParaRPr>
          </a:p>
          <a:p>
            <a:pPr marL="0" indent="0"/>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C5034FE3-3F60-471B-84AA-F6CC59FF14D9}"/>
              </a:ext>
            </a:extLst>
          </p:cNvPr>
          <p:cNvSpPr>
            <a:spLocks noGrp="1"/>
          </p:cNvSpPr>
          <p:nvPr>
            <p:ph type="sldNum" sz="quarter" idx="4"/>
          </p:nvPr>
        </p:nvSpPr>
        <p:spPr/>
        <p:txBody>
          <a:bodyPr/>
          <a:lstStyle/>
          <a:p>
            <a:fld id="{80820C91-F7CE-483F-AA17-44F7CB82C640}" type="slidenum">
              <a:rPr lang="de-DE" smtClean="0"/>
              <a:pPr/>
              <a:t>16</a:t>
            </a:fld>
            <a:endParaRPr lang="de-DE" dirty="0"/>
          </a:p>
        </p:txBody>
      </p:sp>
      <p:sp>
        <p:nvSpPr>
          <p:cNvPr id="5" name="Fußzeilenplatzhalter 4">
            <a:extLst>
              <a:ext uri="{FF2B5EF4-FFF2-40B4-BE49-F238E27FC236}">
                <a16:creationId xmlns:a16="http://schemas.microsoft.com/office/drawing/2014/main" id="{9DB6570F-A0C4-4FD9-ACDB-5F3D36F1B0C8}"/>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05BFBC6-4F42-418B-8505-A5A235E9EC9B}"/>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1218944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6EE17BD-64C4-480C-94F3-C31B8F6B373D}"/>
              </a:ext>
            </a:extLst>
          </p:cNvPr>
          <p:cNvSpPr>
            <a:spLocks noGrp="1"/>
          </p:cNvSpPr>
          <p:nvPr>
            <p:ph idx="1"/>
          </p:nvPr>
        </p:nvSpPr>
        <p:spPr>
          <a:xfrm>
            <a:off x="395536" y="1628801"/>
            <a:ext cx="8424936" cy="504056"/>
          </a:xfrm>
        </p:spPr>
        <p:txBody>
          <a:bodyPr>
            <a:normAutofit/>
          </a:bodyPr>
          <a:lstStyle/>
          <a:p>
            <a:r>
              <a:rPr lang="de-DE" sz="2400" b="1" dirty="0">
                <a:solidFill>
                  <a:srgbClr val="0D2C5A"/>
                </a:solidFill>
                <a:latin typeface="+mn-lt"/>
              </a:rPr>
              <a:t>Veranstaltungsschritte am Beispiel </a:t>
            </a:r>
            <a:r>
              <a:rPr lang="de-DE" sz="2400" b="1" i="1" dirty="0">
                <a:solidFill>
                  <a:srgbClr val="0D2C5A"/>
                </a:solidFill>
                <a:latin typeface="+mn-lt"/>
              </a:rPr>
              <a:t>Lehrervortrag</a:t>
            </a:r>
            <a:endParaRPr lang="de-DE" sz="2400" i="1" dirty="0">
              <a:solidFill>
                <a:srgbClr val="0D2C5A"/>
              </a:solidFill>
              <a:latin typeface="+mn-lt"/>
            </a:endParaRPr>
          </a:p>
          <a:p>
            <a:pPr marL="0" indent="0"/>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C5034FE3-3F60-471B-84AA-F6CC59FF14D9}"/>
              </a:ext>
            </a:extLst>
          </p:cNvPr>
          <p:cNvSpPr>
            <a:spLocks noGrp="1"/>
          </p:cNvSpPr>
          <p:nvPr>
            <p:ph type="sldNum" sz="quarter" idx="4"/>
          </p:nvPr>
        </p:nvSpPr>
        <p:spPr/>
        <p:txBody>
          <a:bodyPr/>
          <a:lstStyle/>
          <a:p>
            <a:fld id="{80820C91-F7CE-483F-AA17-44F7CB82C640}" type="slidenum">
              <a:rPr lang="de-DE" smtClean="0"/>
              <a:pPr/>
              <a:t>17</a:t>
            </a:fld>
            <a:endParaRPr lang="de-DE" dirty="0"/>
          </a:p>
        </p:txBody>
      </p:sp>
      <p:sp>
        <p:nvSpPr>
          <p:cNvPr id="5" name="Fußzeilenplatzhalter 4">
            <a:extLst>
              <a:ext uri="{FF2B5EF4-FFF2-40B4-BE49-F238E27FC236}">
                <a16:creationId xmlns:a16="http://schemas.microsoft.com/office/drawing/2014/main" id="{9DB6570F-A0C4-4FD9-ACDB-5F3D36F1B0C8}"/>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2" name="Tabelle 6">
            <a:extLst>
              <a:ext uri="{FF2B5EF4-FFF2-40B4-BE49-F238E27FC236}">
                <a16:creationId xmlns:a16="http://schemas.microsoft.com/office/drawing/2014/main" id="{2BFE75FC-CFB9-4A67-880D-F7C6682BB4BF}"/>
              </a:ext>
            </a:extLst>
          </p:cNvPr>
          <p:cNvGraphicFramePr>
            <a:graphicFrameLocks noGrp="1"/>
          </p:cNvGraphicFramePr>
          <p:nvPr>
            <p:extLst>
              <p:ext uri="{D42A27DB-BD31-4B8C-83A1-F6EECF244321}">
                <p14:modId xmlns:p14="http://schemas.microsoft.com/office/powerpoint/2010/main" val="4052360866"/>
              </p:ext>
            </p:extLst>
          </p:nvPr>
        </p:nvGraphicFramePr>
        <p:xfrm>
          <a:off x="408065" y="3429000"/>
          <a:ext cx="8208912" cy="1368152"/>
        </p:xfrm>
        <a:graphic>
          <a:graphicData uri="http://schemas.openxmlformats.org/drawingml/2006/table">
            <a:tbl>
              <a:tblPr firstRow="1" bandRow="1">
                <a:tableStyleId>{F5AB1C69-6EDB-4FF4-983F-18BD219EF322}</a:tableStyleId>
              </a:tblPr>
              <a:tblGrid>
                <a:gridCol w="3088255">
                  <a:extLst>
                    <a:ext uri="{9D8B030D-6E8A-4147-A177-3AD203B41FA5}">
                      <a16:colId xmlns:a16="http://schemas.microsoft.com/office/drawing/2014/main" val="128555780"/>
                    </a:ext>
                  </a:extLst>
                </a:gridCol>
                <a:gridCol w="5120657">
                  <a:extLst>
                    <a:ext uri="{9D8B030D-6E8A-4147-A177-3AD203B41FA5}">
                      <a16:colId xmlns:a16="http://schemas.microsoft.com/office/drawing/2014/main" val="1808384260"/>
                    </a:ext>
                  </a:extLst>
                </a:gridCol>
              </a:tblGrid>
              <a:tr h="394763">
                <a:tc>
                  <a:txBody>
                    <a:bodyPr/>
                    <a:lstStyle/>
                    <a:p>
                      <a:r>
                        <a:rPr lang="de-DE" dirty="0"/>
                        <a:t>Hauptfunktion</a:t>
                      </a:r>
                    </a:p>
                  </a:txBody>
                  <a:tcPr/>
                </a:tc>
                <a:tc>
                  <a:txBody>
                    <a:bodyPr/>
                    <a:lstStyle/>
                    <a:p>
                      <a:r>
                        <a:rPr lang="de-DE" dirty="0"/>
                        <a:t>Sub-Funktion</a:t>
                      </a:r>
                    </a:p>
                  </a:txBody>
                  <a:tcPr/>
                </a:tc>
                <a:extLst>
                  <a:ext uri="{0D108BD9-81ED-4DB2-BD59-A6C34878D82A}">
                    <a16:rowId xmlns:a16="http://schemas.microsoft.com/office/drawing/2014/main" val="3059139894"/>
                  </a:ext>
                </a:extLst>
              </a:tr>
              <a:tr h="973389">
                <a:tc>
                  <a:txBody>
                    <a:bodyPr/>
                    <a:lstStyle/>
                    <a:p>
                      <a:pPr algn="l"/>
                      <a:r>
                        <a:rPr lang="de-DE" dirty="0">
                          <a:solidFill>
                            <a:srgbClr val="0D2C5A"/>
                          </a:solidFill>
                        </a:rPr>
                        <a:t>Informations- oder Problematisierungsfunktion</a:t>
                      </a:r>
                    </a:p>
                  </a:txBody>
                  <a:tcPr/>
                </a:tc>
                <a:tc>
                  <a:txBody>
                    <a:bodyPr/>
                    <a:lstStyle/>
                    <a:p>
                      <a:pPr marL="285750" indent="-285750" algn="just">
                        <a:buFont typeface="Arial" panose="020B0604020202020204" pitchFamily="34" charset="0"/>
                        <a:buChar char="•"/>
                      </a:pPr>
                      <a:r>
                        <a:rPr lang="de-DE" dirty="0">
                          <a:solidFill>
                            <a:srgbClr val="0D2C5A"/>
                          </a:solidFill>
                        </a:rPr>
                        <a:t>Aufmerksamkeit der Lernenden binden</a:t>
                      </a:r>
                    </a:p>
                    <a:p>
                      <a:pPr marL="285750" indent="-285750" algn="just">
                        <a:buFont typeface="Arial" panose="020B0604020202020204" pitchFamily="34" charset="0"/>
                        <a:buChar char="•"/>
                      </a:pPr>
                      <a:r>
                        <a:rPr lang="de-DE" dirty="0">
                          <a:solidFill>
                            <a:srgbClr val="0D2C5A"/>
                          </a:solidFill>
                        </a:rPr>
                        <a:t>Konzentrationsfähigkeit</a:t>
                      </a:r>
                    </a:p>
                    <a:p>
                      <a:pPr marL="285750" indent="-285750" algn="just">
                        <a:buFont typeface="Arial" panose="020B0604020202020204" pitchFamily="34" charset="0"/>
                        <a:buChar char="•"/>
                      </a:pPr>
                      <a:r>
                        <a:rPr lang="de-DE" dirty="0">
                          <a:solidFill>
                            <a:srgbClr val="0D2C5A"/>
                          </a:solidFill>
                        </a:rPr>
                        <a:t>Motivation bei den Lernenden </a:t>
                      </a:r>
                    </a:p>
                  </a:txBody>
                  <a:tcPr/>
                </a:tc>
                <a:extLst>
                  <a:ext uri="{0D108BD9-81ED-4DB2-BD59-A6C34878D82A}">
                    <a16:rowId xmlns:a16="http://schemas.microsoft.com/office/drawing/2014/main" val="364447820"/>
                  </a:ext>
                </a:extLst>
              </a:tr>
            </a:tbl>
          </a:graphicData>
        </a:graphic>
      </p:graphicFrame>
      <p:sp>
        <p:nvSpPr>
          <p:cNvPr id="7" name="Textfeld 6">
            <a:extLst>
              <a:ext uri="{FF2B5EF4-FFF2-40B4-BE49-F238E27FC236}">
                <a16:creationId xmlns:a16="http://schemas.microsoft.com/office/drawing/2014/main" id="{0C0B37C8-7A19-47F2-9CE9-E9E48ED3BCD1}"/>
              </a:ext>
            </a:extLst>
          </p:cNvPr>
          <p:cNvSpPr txBox="1"/>
          <p:nvPr/>
        </p:nvSpPr>
        <p:spPr>
          <a:xfrm>
            <a:off x="395536" y="2222267"/>
            <a:ext cx="8208912" cy="646331"/>
          </a:xfrm>
          <a:prstGeom prst="rect">
            <a:avLst/>
          </a:prstGeom>
          <a:noFill/>
        </p:spPr>
        <p:txBody>
          <a:bodyPr wrap="square" rtlCol="0">
            <a:spAutoFit/>
          </a:bodyPr>
          <a:lstStyle/>
          <a:p>
            <a:r>
              <a:rPr lang="de-DE" dirty="0">
                <a:solidFill>
                  <a:srgbClr val="0D2C5A"/>
                </a:solidFill>
              </a:rPr>
              <a:t>Der Lehrervortrag dient der Darstellung eines Sach-, Sinn- oder Problemzusammenhangs aus der Sicht der lehrenden Person </a:t>
            </a:r>
            <a:r>
              <a:rPr lang="de-DE" sz="1400" dirty="0">
                <a:solidFill>
                  <a:srgbClr val="0D2C5A"/>
                </a:solidFill>
              </a:rPr>
              <a:t>(vgl. Meyer 2018, S. 39)</a:t>
            </a:r>
            <a:endParaRPr lang="de-DE" dirty="0">
              <a:solidFill>
                <a:srgbClr val="0D2C5A"/>
              </a:solidFill>
            </a:endParaRPr>
          </a:p>
        </p:txBody>
      </p:sp>
      <p:sp>
        <p:nvSpPr>
          <p:cNvPr id="8" name="Titel 1">
            <a:extLst>
              <a:ext uri="{FF2B5EF4-FFF2-40B4-BE49-F238E27FC236}">
                <a16:creationId xmlns:a16="http://schemas.microsoft.com/office/drawing/2014/main" id="{16A36054-0FB9-4A83-AE8C-78EA6EDBE189}"/>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5612682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6EE17BD-64C4-480C-94F3-C31B8F6B373D}"/>
              </a:ext>
            </a:extLst>
          </p:cNvPr>
          <p:cNvSpPr>
            <a:spLocks noGrp="1"/>
          </p:cNvSpPr>
          <p:nvPr>
            <p:ph idx="1"/>
          </p:nvPr>
        </p:nvSpPr>
        <p:spPr>
          <a:xfrm>
            <a:off x="395536" y="1628801"/>
            <a:ext cx="8424936" cy="504056"/>
          </a:xfrm>
        </p:spPr>
        <p:txBody>
          <a:bodyPr>
            <a:normAutofit/>
          </a:bodyPr>
          <a:lstStyle/>
          <a:p>
            <a:r>
              <a:rPr lang="de-DE" sz="2400" b="1" dirty="0">
                <a:solidFill>
                  <a:srgbClr val="0D2C5A"/>
                </a:solidFill>
                <a:latin typeface="+mn-lt"/>
              </a:rPr>
              <a:t>Veranstaltungsschritte am Beispiel </a:t>
            </a:r>
            <a:r>
              <a:rPr lang="de-DE" sz="2400" b="1" i="1" dirty="0">
                <a:solidFill>
                  <a:srgbClr val="0D2C5A"/>
                </a:solidFill>
                <a:latin typeface="+mn-lt"/>
              </a:rPr>
              <a:t>Lösen von Übungsaufgaben</a:t>
            </a:r>
            <a:endParaRPr lang="de-DE" sz="2400" i="1" dirty="0">
              <a:solidFill>
                <a:srgbClr val="0D2C5A"/>
              </a:solidFill>
              <a:latin typeface="+mn-lt"/>
            </a:endParaRPr>
          </a:p>
          <a:p>
            <a:pPr marL="0" indent="0"/>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C5034FE3-3F60-471B-84AA-F6CC59FF14D9}"/>
              </a:ext>
            </a:extLst>
          </p:cNvPr>
          <p:cNvSpPr>
            <a:spLocks noGrp="1"/>
          </p:cNvSpPr>
          <p:nvPr>
            <p:ph type="sldNum" sz="quarter" idx="4"/>
          </p:nvPr>
        </p:nvSpPr>
        <p:spPr/>
        <p:txBody>
          <a:bodyPr/>
          <a:lstStyle/>
          <a:p>
            <a:fld id="{80820C91-F7CE-483F-AA17-44F7CB82C640}" type="slidenum">
              <a:rPr lang="de-DE" smtClean="0"/>
              <a:pPr/>
              <a:t>18</a:t>
            </a:fld>
            <a:endParaRPr lang="de-DE" dirty="0"/>
          </a:p>
        </p:txBody>
      </p:sp>
      <p:sp>
        <p:nvSpPr>
          <p:cNvPr id="5" name="Fußzeilenplatzhalter 4">
            <a:extLst>
              <a:ext uri="{FF2B5EF4-FFF2-40B4-BE49-F238E27FC236}">
                <a16:creationId xmlns:a16="http://schemas.microsoft.com/office/drawing/2014/main" id="{9DB6570F-A0C4-4FD9-ACDB-5F3D36F1B0C8}"/>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2" name="Tabelle 6">
            <a:extLst>
              <a:ext uri="{FF2B5EF4-FFF2-40B4-BE49-F238E27FC236}">
                <a16:creationId xmlns:a16="http://schemas.microsoft.com/office/drawing/2014/main" id="{2BFE75FC-CFB9-4A67-880D-F7C6682BB4BF}"/>
              </a:ext>
            </a:extLst>
          </p:cNvPr>
          <p:cNvGraphicFramePr>
            <a:graphicFrameLocks noGrp="1"/>
          </p:cNvGraphicFramePr>
          <p:nvPr/>
        </p:nvGraphicFramePr>
        <p:xfrm>
          <a:off x="408065" y="3429000"/>
          <a:ext cx="8208912" cy="1285240"/>
        </p:xfrm>
        <a:graphic>
          <a:graphicData uri="http://schemas.openxmlformats.org/drawingml/2006/table">
            <a:tbl>
              <a:tblPr firstRow="1" bandRow="1">
                <a:tableStyleId>{F5AB1C69-6EDB-4FF4-983F-18BD219EF322}</a:tableStyleId>
              </a:tblPr>
              <a:tblGrid>
                <a:gridCol w="3088255">
                  <a:extLst>
                    <a:ext uri="{9D8B030D-6E8A-4147-A177-3AD203B41FA5}">
                      <a16:colId xmlns:a16="http://schemas.microsoft.com/office/drawing/2014/main" val="128555780"/>
                    </a:ext>
                  </a:extLst>
                </a:gridCol>
                <a:gridCol w="5120657">
                  <a:extLst>
                    <a:ext uri="{9D8B030D-6E8A-4147-A177-3AD203B41FA5}">
                      <a16:colId xmlns:a16="http://schemas.microsoft.com/office/drawing/2014/main" val="1808384260"/>
                    </a:ext>
                  </a:extLst>
                </a:gridCol>
              </a:tblGrid>
              <a:tr h="370840">
                <a:tc>
                  <a:txBody>
                    <a:bodyPr/>
                    <a:lstStyle/>
                    <a:p>
                      <a:r>
                        <a:rPr lang="de-DE" dirty="0"/>
                        <a:t>Hauptfunktion</a:t>
                      </a:r>
                    </a:p>
                  </a:txBody>
                  <a:tcPr/>
                </a:tc>
                <a:tc>
                  <a:txBody>
                    <a:bodyPr/>
                    <a:lstStyle/>
                    <a:p>
                      <a:r>
                        <a:rPr lang="de-DE" dirty="0"/>
                        <a:t>Sub-Funktion</a:t>
                      </a:r>
                    </a:p>
                  </a:txBody>
                  <a:tcPr/>
                </a:tc>
                <a:extLst>
                  <a:ext uri="{0D108BD9-81ED-4DB2-BD59-A6C34878D82A}">
                    <a16:rowId xmlns:a16="http://schemas.microsoft.com/office/drawing/2014/main" val="3059139894"/>
                  </a:ext>
                </a:extLst>
              </a:tr>
              <a:tr h="370840">
                <a:tc>
                  <a:txBody>
                    <a:bodyPr/>
                    <a:lstStyle/>
                    <a:p>
                      <a:pPr algn="just"/>
                      <a:r>
                        <a:rPr lang="de-DE" dirty="0">
                          <a:solidFill>
                            <a:srgbClr val="0D2C5A"/>
                          </a:solidFill>
                        </a:rPr>
                        <a:t>Übungsfunktion</a:t>
                      </a:r>
                    </a:p>
                  </a:txBody>
                  <a:tcPr/>
                </a:tc>
                <a:tc>
                  <a:txBody>
                    <a:bodyPr/>
                    <a:lstStyle/>
                    <a:p>
                      <a:pPr marL="285750" indent="-285750" algn="just">
                        <a:buFont typeface="Arial" panose="020B0604020202020204" pitchFamily="34" charset="0"/>
                        <a:buChar char="•"/>
                      </a:pPr>
                      <a:r>
                        <a:rPr lang="de-DE" dirty="0">
                          <a:solidFill>
                            <a:srgbClr val="0D2C5A"/>
                          </a:solidFill>
                        </a:rPr>
                        <a:t>Wiederholung</a:t>
                      </a:r>
                    </a:p>
                    <a:p>
                      <a:pPr marL="285750" indent="-285750" algn="just">
                        <a:buFont typeface="Arial" panose="020B0604020202020204" pitchFamily="34" charset="0"/>
                        <a:buChar char="•"/>
                      </a:pPr>
                      <a:r>
                        <a:rPr lang="de-DE" dirty="0">
                          <a:solidFill>
                            <a:srgbClr val="0D2C5A"/>
                          </a:solidFill>
                        </a:rPr>
                        <a:t>Festigung</a:t>
                      </a:r>
                    </a:p>
                    <a:p>
                      <a:pPr marL="285750" indent="-285750" algn="just">
                        <a:buFont typeface="Arial" panose="020B0604020202020204" pitchFamily="34" charset="0"/>
                        <a:buChar char="•"/>
                      </a:pPr>
                      <a:r>
                        <a:rPr lang="de-DE" dirty="0">
                          <a:solidFill>
                            <a:srgbClr val="0D2C5A"/>
                          </a:solidFill>
                        </a:rPr>
                        <a:t>Disziplinierung</a:t>
                      </a:r>
                    </a:p>
                  </a:txBody>
                  <a:tcPr/>
                </a:tc>
                <a:extLst>
                  <a:ext uri="{0D108BD9-81ED-4DB2-BD59-A6C34878D82A}">
                    <a16:rowId xmlns:a16="http://schemas.microsoft.com/office/drawing/2014/main" val="364447820"/>
                  </a:ext>
                </a:extLst>
              </a:tr>
            </a:tbl>
          </a:graphicData>
        </a:graphic>
      </p:graphicFrame>
      <p:sp>
        <p:nvSpPr>
          <p:cNvPr id="7" name="Textfeld 6">
            <a:extLst>
              <a:ext uri="{FF2B5EF4-FFF2-40B4-BE49-F238E27FC236}">
                <a16:creationId xmlns:a16="http://schemas.microsoft.com/office/drawing/2014/main" id="{0C0B37C8-7A19-47F2-9CE9-E9E48ED3BCD1}"/>
              </a:ext>
            </a:extLst>
          </p:cNvPr>
          <p:cNvSpPr txBox="1"/>
          <p:nvPr/>
        </p:nvSpPr>
        <p:spPr>
          <a:xfrm>
            <a:off x="395536" y="2222267"/>
            <a:ext cx="7476303" cy="646331"/>
          </a:xfrm>
          <a:prstGeom prst="rect">
            <a:avLst/>
          </a:prstGeom>
          <a:noFill/>
        </p:spPr>
        <p:txBody>
          <a:bodyPr wrap="square" rtlCol="0">
            <a:spAutoFit/>
          </a:bodyPr>
          <a:lstStyle/>
          <a:p>
            <a:pPr algn="just"/>
            <a:r>
              <a:rPr lang="de-DE" dirty="0">
                <a:solidFill>
                  <a:srgbClr val="0D2C5A"/>
                </a:solidFill>
              </a:rPr>
              <a:t>Übungen dienen der Festigung von Neuerlerntem bzw. der Wiederholung und Festigung von bereits vorhandenem Wissen.</a:t>
            </a:r>
          </a:p>
        </p:txBody>
      </p:sp>
      <p:sp>
        <p:nvSpPr>
          <p:cNvPr id="8" name="Titel 1">
            <a:extLst>
              <a:ext uri="{FF2B5EF4-FFF2-40B4-BE49-F238E27FC236}">
                <a16:creationId xmlns:a16="http://schemas.microsoft.com/office/drawing/2014/main" id="{18C25323-577D-4ED9-992B-4D87058303E1}"/>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768726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19</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539552" y="1599183"/>
            <a:ext cx="6912768" cy="461665"/>
          </a:xfrm>
          <a:prstGeom prst="rect">
            <a:avLst/>
          </a:prstGeom>
          <a:noFill/>
        </p:spPr>
        <p:txBody>
          <a:bodyPr wrap="square" rtlCol="0">
            <a:spAutoFit/>
          </a:bodyPr>
          <a:lstStyle/>
          <a:p>
            <a:r>
              <a:rPr lang="de-DE" sz="2400" b="1" dirty="0">
                <a:solidFill>
                  <a:srgbClr val="0D2C5A"/>
                </a:solidFill>
              </a:rPr>
              <a:t>Veranstaltungsschritte </a:t>
            </a:r>
            <a:endParaRPr lang="de-DE" sz="2000" dirty="0">
              <a:solidFill>
                <a:srgbClr val="0D2C5A"/>
              </a:solidFill>
            </a:endParaRPr>
          </a:p>
        </p:txBody>
      </p:sp>
      <p:sp>
        <p:nvSpPr>
          <p:cNvPr id="6" name="Textfeld 5">
            <a:extLst>
              <a:ext uri="{FF2B5EF4-FFF2-40B4-BE49-F238E27FC236}">
                <a16:creationId xmlns:a16="http://schemas.microsoft.com/office/drawing/2014/main" id="{6D6AF2DE-CB38-44C7-8586-CC1D29E1D2FE}"/>
              </a:ext>
            </a:extLst>
          </p:cNvPr>
          <p:cNvSpPr txBox="1"/>
          <p:nvPr/>
        </p:nvSpPr>
        <p:spPr>
          <a:xfrm>
            <a:off x="539552" y="2060848"/>
            <a:ext cx="8064896" cy="4088299"/>
          </a:xfrm>
          <a:prstGeom prst="rect">
            <a:avLst/>
          </a:prstGeom>
          <a:noFill/>
        </p:spPr>
        <p:txBody>
          <a:bodyPr wrap="square" rtlCol="0">
            <a:spAutoFit/>
          </a:bodyPr>
          <a:lstStyle/>
          <a:p>
            <a:pPr marL="285750" indent="-285750">
              <a:spcAft>
                <a:spcPts val="200"/>
              </a:spcAft>
              <a:buFont typeface="Arial" panose="020B0604020202020204" pitchFamily="34" charset="0"/>
              <a:buChar char="•"/>
            </a:pPr>
            <a:r>
              <a:rPr lang="de-DE" sz="1700" dirty="0">
                <a:solidFill>
                  <a:srgbClr val="0D2C5A"/>
                </a:solidFill>
              </a:rPr>
              <a:t>Stundeneröffnung/Begrüßung/Vorstellen</a:t>
            </a:r>
          </a:p>
          <a:p>
            <a:pPr marL="285750" indent="-285750">
              <a:spcAft>
                <a:spcPts val="200"/>
              </a:spcAft>
              <a:buFont typeface="Arial" panose="020B0604020202020204" pitchFamily="34" charset="0"/>
              <a:buChar char="•"/>
            </a:pPr>
            <a:r>
              <a:rPr lang="de-DE" sz="1700" dirty="0" err="1">
                <a:solidFill>
                  <a:srgbClr val="0D2C5A"/>
                </a:solidFill>
              </a:rPr>
              <a:t>Warming</a:t>
            </a:r>
            <a:r>
              <a:rPr lang="de-DE" sz="1700" dirty="0">
                <a:solidFill>
                  <a:srgbClr val="0D2C5A"/>
                </a:solidFill>
              </a:rPr>
              <a:t>-Up/Konzentration/Einstimmung/Vorbereitung/Zielstellung</a:t>
            </a:r>
          </a:p>
          <a:p>
            <a:pPr marL="285750" indent="-285750">
              <a:spcAft>
                <a:spcPts val="200"/>
              </a:spcAft>
              <a:buFont typeface="Arial" panose="020B0604020202020204" pitchFamily="34" charset="0"/>
              <a:buChar char="•"/>
            </a:pPr>
            <a:r>
              <a:rPr lang="de-DE" sz="1700" dirty="0">
                <a:solidFill>
                  <a:srgbClr val="0D2C5A"/>
                </a:solidFill>
              </a:rPr>
              <a:t>Einstieg/Orientierung/Überblick/Hinführung/Info</a:t>
            </a:r>
          </a:p>
          <a:p>
            <a:pPr marL="285750" indent="-285750">
              <a:spcAft>
                <a:spcPts val="200"/>
              </a:spcAft>
              <a:buFont typeface="Arial" panose="020B0604020202020204" pitchFamily="34" charset="0"/>
              <a:buChar char="•"/>
            </a:pPr>
            <a:r>
              <a:rPr lang="de-DE" sz="1700" dirty="0">
                <a:solidFill>
                  <a:srgbClr val="0D2C5A"/>
                </a:solidFill>
              </a:rPr>
              <a:t>Arbeitsauftrag/Arbeitsplanung</a:t>
            </a:r>
          </a:p>
          <a:p>
            <a:pPr marL="285750" indent="-285750">
              <a:spcAft>
                <a:spcPts val="200"/>
              </a:spcAft>
              <a:buFont typeface="Arial" panose="020B0604020202020204" pitchFamily="34" charset="0"/>
              <a:buChar char="•"/>
            </a:pPr>
            <a:r>
              <a:rPr lang="de-DE" sz="1700" dirty="0">
                <a:solidFill>
                  <a:srgbClr val="0D2C5A"/>
                </a:solidFill>
              </a:rPr>
              <a:t>Erarbeitung/Verarbeitung</a:t>
            </a:r>
          </a:p>
          <a:p>
            <a:pPr marL="285750" indent="-285750">
              <a:spcAft>
                <a:spcPts val="200"/>
              </a:spcAft>
              <a:buFont typeface="Arial" panose="020B0604020202020204" pitchFamily="34" charset="0"/>
              <a:buChar char="•"/>
            </a:pPr>
            <a:r>
              <a:rPr lang="de-DE" sz="1700" dirty="0">
                <a:solidFill>
                  <a:srgbClr val="0D2C5A"/>
                </a:solidFill>
              </a:rPr>
              <a:t>Vertiefung/Problematisierung/Polarisierung/Konfrontation/Verallgemeinerung</a:t>
            </a:r>
          </a:p>
          <a:p>
            <a:pPr marL="285750" indent="-285750">
              <a:spcAft>
                <a:spcPts val="200"/>
              </a:spcAft>
              <a:buFont typeface="Arial" panose="020B0604020202020204" pitchFamily="34" charset="0"/>
              <a:buChar char="•"/>
            </a:pPr>
            <a:r>
              <a:rPr lang="de-DE" sz="1700" dirty="0">
                <a:solidFill>
                  <a:srgbClr val="0D2C5A"/>
                </a:solidFill>
              </a:rPr>
              <a:t>Ergebnissicherung/Zusammenfassung/Vergleich/Dokumentation</a:t>
            </a:r>
          </a:p>
          <a:p>
            <a:pPr marL="285750" indent="-285750">
              <a:spcAft>
                <a:spcPts val="200"/>
              </a:spcAft>
              <a:buFont typeface="Arial" panose="020B0604020202020204" pitchFamily="34" charset="0"/>
              <a:buChar char="•"/>
            </a:pPr>
            <a:r>
              <a:rPr lang="de-DE" sz="1700" dirty="0">
                <a:solidFill>
                  <a:srgbClr val="0D2C5A"/>
                </a:solidFill>
              </a:rPr>
              <a:t>Würdigung/Prämierung</a:t>
            </a:r>
          </a:p>
          <a:p>
            <a:pPr marL="285750" indent="-285750">
              <a:spcAft>
                <a:spcPts val="200"/>
              </a:spcAft>
              <a:buFont typeface="Arial" panose="020B0604020202020204" pitchFamily="34" charset="0"/>
              <a:buChar char="•"/>
            </a:pPr>
            <a:r>
              <a:rPr lang="de-DE" sz="1700" dirty="0">
                <a:solidFill>
                  <a:srgbClr val="0D2C5A"/>
                </a:solidFill>
              </a:rPr>
              <a:t>Übung/Anwendung</a:t>
            </a:r>
          </a:p>
          <a:p>
            <a:pPr marL="285750" indent="-285750">
              <a:spcAft>
                <a:spcPts val="200"/>
              </a:spcAft>
              <a:buFont typeface="Arial" panose="020B0604020202020204" pitchFamily="34" charset="0"/>
              <a:buChar char="•"/>
            </a:pPr>
            <a:r>
              <a:rPr lang="de-DE" sz="1700" dirty="0">
                <a:solidFill>
                  <a:srgbClr val="0D2C5A"/>
                </a:solidFill>
              </a:rPr>
              <a:t>Vorschau/Ausblick</a:t>
            </a:r>
          </a:p>
          <a:p>
            <a:pPr marL="285750" indent="-285750">
              <a:spcAft>
                <a:spcPts val="200"/>
              </a:spcAft>
              <a:buFont typeface="Arial" panose="020B0604020202020204" pitchFamily="34" charset="0"/>
              <a:buChar char="•"/>
            </a:pPr>
            <a:r>
              <a:rPr lang="de-DE" sz="1700" dirty="0">
                <a:solidFill>
                  <a:srgbClr val="0D2C5A"/>
                </a:solidFill>
              </a:rPr>
              <a:t>Pause/Erholung</a:t>
            </a:r>
          </a:p>
          <a:p>
            <a:pPr marL="285750" indent="-285750">
              <a:spcAft>
                <a:spcPts val="200"/>
              </a:spcAft>
              <a:buFont typeface="Arial" panose="020B0604020202020204" pitchFamily="34" charset="0"/>
              <a:buChar char="•"/>
            </a:pPr>
            <a:r>
              <a:rPr lang="de-DE" sz="1700" dirty="0">
                <a:solidFill>
                  <a:srgbClr val="0D2C5A"/>
                </a:solidFill>
              </a:rPr>
              <a:t>Wiederholung</a:t>
            </a:r>
          </a:p>
          <a:p>
            <a:pPr marL="285750" indent="-285750">
              <a:spcAft>
                <a:spcPts val="200"/>
              </a:spcAft>
              <a:buFont typeface="Arial" panose="020B0604020202020204" pitchFamily="34" charset="0"/>
              <a:buChar char="•"/>
            </a:pPr>
            <a:r>
              <a:rPr lang="de-DE" sz="1700" dirty="0">
                <a:solidFill>
                  <a:srgbClr val="0D2C5A"/>
                </a:solidFill>
              </a:rPr>
              <a:t>Erteilung von Hausaufgaben</a:t>
            </a:r>
          </a:p>
          <a:p>
            <a:pPr marL="285750" indent="-285750">
              <a:spcAft>
                <a:spcPts val="200"/>
              </a:spcAft>
              <a:buFont typeface="Arial" panose="020B0604020202020204" pitchFamily="34" charset="0"/>
              <a:buChar char="•"/>
            </a:pPr>
            <a:r>
              <a:rPr lang="de-DE" sz="1700" dirty="0">
                <a:solidFill>
                  <a:srgbClr val="0D2C5A"/>
                </a:solidFill>
              </a:rPr>
              <a:t>Ausstieg/Schlussritual/Rausschmeißer</a:t>
            </a:r>
          </a:p>
        </p:txBody>
      </p:sp>
      <p:sp>
        <p:nvSpPr>
          <p:cNvPr id="7" name="Titel 1">
            <a:extLst>
              <a:ext uri="{FF2B5EF4-FFF2-40B4-BE49-F238E27FC236}">
                <a16:creationId xmlns:a16="http://schemas.microsoft.com/office/drawing/2014/main" id="{77B602D9-D79C-422F-9358-894B728FAC41}"/>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2" name="Rechteck 1">
            <a:extLst>
              <a:ext uri="{FF2B5EF4-FFF2-40B4-BE49-F238E27FC236}">
                <a16:creationId xmlns:a16="http://schemas.microsoft.com/office/drawing/2014/main" id="{72E2195B-678B-4CCE-AA6C-252CE2E21AB1}"/>
              </a:ext>
            </a:extLst>
          </p:cNvPr>
          <p:cNvSpPr/>
          <p:nvPr/>
        </p:nvSpPr>
        <p:spPr>
          <a:xfrm>
            <a:off x="7308304" y="5995258"/>
            <a:ext cx="1608004" cy="307777"/>
          </a:xfrm>
          <a:prstGeom prst="rect">
            <a:avLst/>
          </a:prstGeom>
        </p:spPr>
        <p:txBody>
          <a:bodyPr wrap="none">
            <a:spAutoFit/>
          </a:bodyPr>
          <a:lstStyle/>
          <a:p>
            <a:r>
              <a:rPr lang="de-DE" sz="1400" dirty="0">
                <a:solidFill>
                  <a:srgbClr val="002060"/>
                </a:solidFill>
              </a:rPr>
              <a:t>(Meyer 2018, S. 40)</a:t>
            </a:r>
          </a:p>
        </p:txBody>
      </p:sp>
    </p:spTree>
    <p:extLst>
      <p:ext uri="{BB962C8B-B14F-4D97-AF65-F5344CB8AC3E}">
        <p14:creationId xmlns:p14="http://schemas.microsoft.com/office/powerpoint/2010/main" val="1202306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e 5">
            <a:extLst>
              <a:ext uri="{FF2B5EF4-FFF2-40B4-BE49-F238E27FC236}">
                <a16:creationId xmlns:a16="http://schemas.microsoft.com/office/drawing/2014/main" id="{963E5225-C931-49D0-BA90-D6B532312BFF}"/>
              </a:ext>
            </a:extLst>
          </p:cNvPr>
          <p:cNvGraphicFramePr>
            <a:graphicFrameLocks noGrp="1"/>
          </p:cNvGraphicFramePr>
          <p:nvPr>
            <p:extLst>
              <p:ext uri="{D42A27DB-BD31-4B8C-83A1-F6EECF244321}">
                <p14:modId xmlns:p14="http://schemas.microsoft.com/office/powerpoint/2010/main" val="800745970"/>
              </p:ext>
            </p:extLst>
          </p:nvPr>
        </p:nvGraphicFramePr>
        <p:xfrm>
          <a:off x="944141" y="2132856"/>
          <a:ext cx="7255718" cy="3369528"/>
        </p:xfrm>
        <a:graphic>
          <a:graphicData uri="http://schemas.openxmlformats.org/drawingml/2006/table">
            <a:tbl>
              <a:tblPr firstRow="1" bandRow="1">
                <a:tableStyleId>{7DF18680-E054-41AD-8BC1-D1AEF772440D}</a:tableStyleId>
              </a:tblPr>
              <a:tblGrid>
                <a:gridCol w="531270">
                  <a:extLst>
                    <a:ext uri="{9D8B030D-6E8A-4147-A177-3AD203B41FA5}">
                      <a16:colId xmlns:a16="http://schemas.microsoft.com/office/drawing/2014/main" val="3552265581"/>
                    </a:ext>
                  </a:extLst>
                </a:gridCol>
                <a:gridCol w="6724448">
                  <a:extLst>
                    <a:ext uri="{9D8B030D-6E8A-4147-A177-3AD203B41FA5}">
                      <a16:colId xmlns:a16="http://schemas.microsoft.com/office/drawing/2014/main" val="4263731100"/>
                    </a:ext>
                  </a:extLst>
                </a:gridCol>
              </a:tblGrid>
              <a:tr h="574338">
                <a:tc>
                  <a:txBody>
                    <a:bodyPr/>
                    <a:lstStyle/>
                    <a:p>
                      <a:endParaRPr lang="de-DE"/>
                    </a:p>
                  </a:txBody>
                  <a:tcPr/>
                </a:tc>
                <a:tc>
                  <a:txBody>
                    <a:bodyPr/>
                    <a:lstStyle/>
                    <a:p>
                      <a:r>
                        <a:rPr lang="de-DE" dirty="0">
                          <a:solidFill>
                            <a:srgbClr val="0D2C5A"/>
                          </a:solidFill>
                        </a:rPr>
                        <a:t>Inhalte </a:t>
                      </a:r>
                    </a:p>
                  </a:txBody>
                  <a:tcPr/>
                </a:tc>
                <a:extLst>
                  <a:ext uri="{0D108BD9-81ED-4DB2-BD59-A6C34878D82A}">
                    <a16:rowId xmlns:a16="http://schemas.microsoft.com/office/drawing/2014/main" val="1018685547"/>
                  </a:ext>
                </a:extLst>
              </a:tr>
              <a:tr h="1230216">
                <a:tc>
                  <a:txBody>
                    <a:bodyPr/>
                    <a:lstStyle/>
                    <a:p>
                      <a:pPr algn="ctr"/>
                      <a:r>
                        <a:rPr lang="de-DE" sz="1600" dirty="0">
                          <a:solidFill>
                            <a:srgbClr val="0D2C5A"/>
                          </a:solidFill>
                        </a:rPr>
                        <a:t>1</a:t>
                      </a:r>
                    </a:p>
                  </a:txBody>
                  <a:tcPr/>
                </a:tc>
                <a:tc>
                  <a:txBody>
                    <a:bodyPr/>
                    <a:lstStyle/>
                    <a:p>
                      <a:pPr>
                        <a:spcAft>
                          <a:spcPts val="600"/>
                        </a:spcAft>
                      </a:pPr>
                      <a:r>
                        <a:rPr lang="de-DE" sz="1600" dirty="0">
                          <a:solidFill>
                            <a:srgbClr val="0D2C5A"/>
                          </a:solidFill>
                        </a:rPr>
                        <a:t>Thematische Einführung und Organisation der Lehre</a:t>
                      </a:r>
                    </a:p>
                    <a:p>
                      <a:pPr>
                        <a:spcAft>
                          <a:spcPts val="600"/>
                        </a:spcAft>
                      </a:pPr>
                      <a:r>
                        <a:rPr lang="de-DE" sz="1600" dirty="0">
                          <a:solidFill>
                            <a:srgbClr val="0D2C5A"/>
                          </a:solidFill>
                        </a:rPr>
                        <a:t>Grundlagen der Pädagogik, Waldpädagogik, BNE, Außerschulische Lernorte, Reformpädagogik </a:t>
                      </a:r>
                    </a:p>
                    <a:p>
                      <a:pPr>
                        <a:spcAft>
                          <a:spcPts val="600"/>
                        </a:spcAft>
                      </a:pPr>
                      <a:r>
                        <a:rPr lang="de-DE" sz="1600" dirty="0">
                          <a:solidFill>
                            <a:srgbClr val="0D2C5A"/>
                          </a:solidFill>
                        </a:rPr>
                        <a:t>Allgemeine Didaktik und allgemeindidaktische Modelle</a:t>
                      </a:r>
                    </a:p>
                  </a:txBody>
                  <a:tcPr/>
                </a:tc>
                <a:extLst>
                  <a:ext uri="{0D108BD9-81ED-4DB2-BD59-A6C34878D82A}">
                    <a16:rowId xmlns:a16="http://schemas.microsoft.com/office/drawing/2014/main" val="3463363040"/>
                  </a:ext>
                </a:extLst>
              </a:tr>
              <a:tr h="787734">
                <a:tc>
                  <a:txBody>
                    <a:bodyPr/>
                    <a:lstStyle/>
                    <a:p>
                      <a:pPr algn="ctr"/>
                      <a:r>
                        <a:rPr lang="de-DE" sz="1600" dirty="0">
                          <a:solidFill>
                            <a:srgbClr val="0D2C5A"/>
                          </a:solidFill>
                        </a:rPr>
                        <a:t>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rgbClr val="0D2C5A"/>
                          </a:solidFill>
                        </a:rPr>
                        <a:t>Veranstaltungsplanung und Erprobung I</a:t>
                      </a:r>
                      <a:endParaRPr lang="de-DE" sz="800" dirty="0">
                        <a:solidFill>
                          <a:srgbClr val="0D2C5A"/>
                        </a:solidFill>
                      </a:endParaRPr>
                    </a:p>
                  </a:txBody>
                  <a:tcPr/>
                </a:tc>
                <a:extLst>
                  <a:ext uri="{0D108BD9-81ED-4DB2-BD59-A6C34878D82A}">
                    <a16:rowId xmlns:a16="http://schemas.microsoft.com/office/drawing/2014/main" val="3662562766"/>
                  </a:ext>
                </a:extLst>
              </a:tr>
              <a:tr h="739928">
                <a:tc>
                  <a:txBody>
                    <a:bodyPr/>
                    <a:lstStyle/>
                    <a:p>
                      <a:pPr algn="ctr"/>
                      <a:r>
                        <a:rPr lang="de-DE" sz="1600" dirty="0">
                          <a:solidFill>
                            <a:srgbClr val="0D2C5A"/>
                          </a:solidFill>
                        </a:rPr>
                        <a:t>3</a:t>
                      </a:r>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1600" dirty="0">
                          <a:solidFill>
                            <a:srgbClr val="0D2C5A"/>
                          </a:solidFill>
                        </a:rPr>
                        <a:t>Veranstaltungsplanung und Erprobung II</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solidFill>
                            <a:srgbClr val="0D2C5A"/>
                          </a:solidFill>
                        </a:rPr>
                        <a:t>Abschluss und Reflexion</a:t>
                      </a:r>
                    </a:p>
                    <a:p>
                      <a:pPr marL="0" marR="0" lvl="0" indent="0" algn="l" defTabSz="914400" rtl="0" eaLnBrk="1" fontAlgn="auto" latinLnBrk="0" hangingPunct="1">
                        <a:lnSpc>
                          <a:spcPct val="100000"/>
                        </a:lnSpc>
                        <a:spcBef>
                          <a:spcPts val="0"/>
                        </a:spcBef>
                        <a:spcAft>
                          <a:spcPts val="1200"/>
                        </a:spcAft>
                        <a:buClrTx/>
                        <a:buSzTx/>
                        <a:buFontTx/>
                        <a:buNone/>
                        <a:tabLst/>
                        <a:defRPr/>
                      </a:pPr>
                      <a:endParaRPr lang="de-DE" sz="800" dirty="0">
                        <a:solidFill>
                          <a:srgbClr val="0D2C5A"/>
                        </a:solidFill>
                      </a:endParaRPr>
                    </a:p>
                  </a:txBody>
                  <a:tcPr/>
                </a:tc>
                <a:extLst>
                  <a:ext uri="{0D108BD9-81ED-4DB2-BD59-A6C34878D82A}">
                    <a16:rowId xmlns:a16="http://schemas.microsoft.com/office/drawing/2014/main" val="1279764337"/>
                  </a:ext>
                </a:extLst>
              </a:tr>
            </a:tbl>
          </a:graphicData>
        </a:graphic>
      </p:graphicFrame>
      <p:sp>
        <p:nvSpPr>
          <p:cNvPr id="4" name="Foliennummernplatzhalter 3">
            <a:extLst>
              <a:ext uri="{FF2B5EF4-FFF2-40B4-BE49-F238E27FC236}">
                <a16:creationId xmlns:a16="http://schemas.microsoft.com/office/drawing/2014/main" id="{4889394C-F607-478C-B3AC-FCE78C1A3DC3}"/>
              </a:ext>
            </a:extLst>
          </p:cNvPr>
          <p:cNvSpPr>
            <a:spLocks noGrp="1"/>
          </p:cNvSpPr>
          <p:nvPr>
            <p:ph type="sldNum" sz="quarter" idx="4"/>
          </p:nvPr>
        </p:nvSpPr>
        <p:spPr/>
        <p:txBody>
          <a:bodyPr/>
          <a:lstStyle/>
          <a:p>
            <a:fld id="{80820C91-F7CE-483F-AA17-44F7CB82C640}" type="slidenum">
              <a:rPr lang="de-DE" smtClean="0"/>
              <a:pPr/>
              <a:t>2</a:t>
            </a:fld>
            <a:endParaRPr lang="de-DE" dirty="0"/>
          </a:p>
        </p:txBody>
      </p:sp>
      <p:sp>
        <p:nvSpPr>
          <p:cNvPr id="5" name="Fußzeilenplatzhalter 4">
            <a:extLst>
              <a:ext uri="{FF2B5EF4-FFF2-40B4-BE49-F238E27FC236}">
                <a16:creationId xmlns:a16="http://schemas.microsoft.com/office/drawing/2014/main" id="{144B07E8-E9C0-44D6-8CE5-CCFC45034561}"/>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Rechteck 5">
            <a:extLst>
              <a:ext uri="{FF2B5EF4-FFF2-40B4-BE49-F238E27FC236}">
                <a16:creationId xmlns:a16="http://schemas.microsoft.com/office/drawing/2014/main" id="{4CAF85A1-C9A8-5C24-09DB-581BA70F79DD}"/>
              </a:ext>
            </a:extLst>
          </p:cNvPr>
          <p:cNvSpPr/>
          <p:nvPr/>
        </p:nvSpPr>
        <p:spPr>
          <a:xfrm>
            <a:off x="944141" y="4725144"/>
            <a:ext cx="7255718" cy="7772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586EF4D4-821D-A9C8-591A-BBBA44ACD109}"/>
              </a:ext>
            </a:extLst>
          </p:cNvPr>
          <p:cNvSpPr>
            <a:spLocks noGrp="1"/>
          </p:cNvSpPr>
          <p:nvPr>
            <p:ph type="title"/>
          </p:nvPr>
        </p:nvSpPr>
        <p:spPr>
          <a:xfrm>
            <a:off x="1257300" y="1052736"/>
            <a:ext cx="7886700" cy="576064"/>
          </a:xfrm>
        </p:spPr>
        <p:txBody>
          <a:bodyPr/>
          <a:lstStyle/>
          <a:p>
            <a:pPr algn="r"/>
            <a:r>
              <a:rPr lang="de-DE" altLang="de-DE" sz="2400" b="0" kern="0" dirty="0">
                <a:solidFill>
                  <a:srgbClr val="002060"/>
                </a:solidFill>
                <a:latin typeface="Calibri" panose="020F0502020204030204" pitchFamily="34" charset="0"/>
                <a:ea typeface="+mj-ea"/>
                <a:cs typeface="+mj-cs"/>
              </a:rPr>
              <a:t>Einführung in die Pädagogik und Didaktik</a:t>
            </a:r>
            <a:endParaRPr lang="de-DE" dirty="0"/>
          </a:p>
        </p:txBody>
      </p:sp>
      <p:sp>
        <p:nvSpPr>
          <p:cNvPr id="7" name="Inhaltsplatzhalter 2">
            <a:extLst>
              <a:ext uri="{FF2B5EF4-FFF2-40B4-BE49-F238E27FC236}">
                <a16:creationId xmlns:a16="http://schemas.microsoft.com/office/drawing/2014/main" id="{935FF6C8-7E50-69A2-5DBE-FACD0A23EE0F}"/>
              </a:ext>
            </a:extLst>
          </p:cNvPr>
          <p:cNvSpPr>
            <a:spLocks noGrp="1"/>
          </p:cNvSpPr>
          <p:nvPr>
            <p:ph idx="1"/>
          </p:nvPr>
        </p:nvSpPr>
        <p:spPr>
          <a:xfrm>
            <a:off x="584101" y="1628800"/>
            <a:ext cx="7975798" cy="4116115"/>
          </a:xfrm>
        </p:spPr>
        <p:txBody>
          <a:bodyPr>
            <a:normAutofit/>
          </a:bodyPr>
          <a:lstStyle/>
          <a:p>
            <a:r>
              <a:rPr lang="de-DE" sz="2400" dirty="0">
                <a:solidFill>
                  <a:srgbClr val="002060"/>
                </a:solidFill>
                <a:latin typeface="+mn-lt"/>
              </a:rPr>
              <a:t>Inhalte der Veranstaltung</a:t>
            </a:r>
            <a:endParaRPr lang="de-DE" sz="2800" dirty="0">
              <a:solidFill>
                <a:srgbClr val="002060"/>
              </a:solidFill>
              <a:latin typeface="+mn-lt"/>
            </a:endParaRPr>
          </a:p>
        </p:txBody>
      </p:sp>
    </p:spTree>
    <p:extLst>
      <p:ext uri="{BB962C8B-B14F-4D97-AF65-F5344CB8AC3E}">
        <p14:creationId xmlns:p14="http://schemas.microsoft.com/office/powerpoint/2010/main" val="341820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8AAB524-1EF1-47A2-A196-968C5E3D9B02}"/>
              </a:ext>
            </a:extLst>
          </p:cNvPr>
          <p:cNvSpPr>
            <a:spLocks noGrp="1"/>
          </p:cNvSpPr>
          <p:nvPr>
            <p:ph idx="1"/>
          </p:nvPr>
        </p:nvSpPr>
        <p:spPr>
          <a:xfrm>
            <a:off x="396549" y="2106176"/>
            <a:ext cx="8424936" cy="4348520"/>
          </a:xfrm>
        </p:spPr>
        <p:txBody>
          <a:bodyPr>
            <a:normAutofit/>
          </a:bodyPr>
          <a:lstStyle/>
          <a:p>
            <a:r>
              <a:rPr lang="de-DE" sz="2400" b="1" dirty="0">
                <a:solidFill>
                  <a:srgbClr val="0D2C5A"/>
                </a:solidFill>
                <a:latin typeface="+mn-lt"/>
              </a:rPr>
              <a:t>Phase</a:t>
            </a:r>
          </a:p>
          <a:p>
            <a:pPr>
              <a:buFont typeface="Arial" panose="020B0604020202020204" pitchFamily="34" charset="0"/>
              <a:buChar char="•"/>
            </a:pPr>
            <a:r>
              <a:rPr lang="de-DE" sz="2400" dirty="0">
                <a:solidFill>
                  <a:srgbClr val="0D2C5A"/>
                </a:solidFill>
                <a:latin typeface="+mn-lt"/>
              </a:rPr>
              <a:t>Überschrift des jeweiligen Veranstaltungsschrittes</a:t>
            </a:r>
          </a:p>
          <a:p>
            <a:pPr>
              <a:buFont typeface="Arial" panose="020B0604020202020204" pitchFamily="34" charset="0"/>
              <a:buChar char="•"/>
            </a:pPr>
            <a:r>
              <a:rPr lang="de-DE" sz="2400" dirty="0">
                <a:solidFill>
                  <a:srgbClr val="0D2C5A"/>
                </a:solidFill>
                <a:latin typeface="+mn-lt"/>
              </a:rPr>
              <a:t>macht deutlich, welche Funktion der Einzelschritt in der Abfolge aller Schritte hat</a:t>
            </a:r>
          </a:p>
          <a:p>
            <a:pPr lvl="1">
              <a:buFont typeface="Arial" panose="020B0604020202020204" pitchFamily="34" charset="0"/>
              <a:buChar char="•"/>
            </a:pPr>
            <a:r>
              <a:rPr lang="de-DE" sz="2400" b="1" dirty="0">
                <a:solidFill>
                  <a:srgbClr val="0D2C5A"/>
                </a:solidFill>
              </a:rPr>
              <a:t>„methodischer Gang“ </a:t>
            </a:r>
            <a:r>
              <a:rPr lang="de-DE" sz="1400" dirty="0">
                <a:solidFill>
                  <a:srgbClr val="0D2C5A"/>
                </a:solidFill>
              </a:rPr>
              <a:t>(Meyer 2018, S. 40, ausführlich in Meyer 2018, S. 208 ff.)</a:t>
            </a:r>
            <a:endParaRPr lang="de-DE" sz="2400" dirty="0">
              <a:solidFill>
                <a:srgbClr val="0D2C5A"/>
              </a:solidFill>
            </a:endParaRPr>
          </a:p>
          <a:p>
            <a:pPr marL="57150" indent="0"/>
            <a:endParaRPr lang="de-DE" sz="2400" dirty="0">
              <a:solidFill>
                <a:srgbClr val="0D2C5A"/>
              </a:solidFill>
              <a:latin typeface="+mn-lt"/>
            </a:endParaRPr>
          </a:p>
          <a:p>
            <a:pPr marL="57150" indent="0"/>
            <a:r>
              <a:rPr lang="de-DE" sz="2400" b="1" dirty="0">
                <a:solidFill>
                  <a:srgbClr val="0D2C5A"/>
                </a:solidFill>
                <a:latin typeface="+mn-lt"/>
              </a:rPr>
              <a:t>Zeit</a:t>
            </a:r>
          </a:p>
          <a:p>
            <a:pPr marL="400050">
              <a:buFont typeface="Arial" panose="020B0604020202020204" pitchFamily="34" charset="0"/>
              <a:buChar char="•"/>
            </a:pPr>
            <a:r>
              <a:rPr lang="de-DE" sz="2400" dirty="0">
                <a:solidFill>
                  <a:srgbClr val="0D2C5A"/>
                </a:solidFill>
                <a:latin typeface="+mn-lt"/>
              </a:rPr>
              <a:t>Zeitbedarf pro geplantem Veranstaltungsschritt</a:t>
            </a:r>
          </a:p>
          <a:p>
            <a:pPr marL="400050">
              <a:buFont typeface="Arial" panose="020B0604020202020204" pitchFamily="34" charset="0"/>
              <a:buChar char="•"/>
            </a:pPr>
            <a:r>
              <a:rPr lang="de-DE" sz="2400" dirty="0">
                <a:solidFill>
                  <a:srgbClr val="0D2C5A"/>
                </a:solidFill>
                <a:latin typeface="+mn-lt"/>
              </a:rPr>
              <a:t>Tipp: reale Zeit einplanen, sonst ist die Übersicht weg!</a:t>
            </a:r>
          </a:p>
          <a:p>
            <a:pPr marL="57150" indent="0"/>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2CC150D3-0EDD-4157-A9FE-7AED3F30BD04}"/>
              </a:ext>
            </a:extLst>
          </p:cNvPr>
          <p:cNvSpPr>
            <a:spLocks noGrp="1"/>
          </p:cNvSpPr>
          <p:nvPr>
            <p:ph type="sldNum" sz="quarter" idx="4"/>
          </p:nvPr>
        </p:nvSpPr>
        <p:spPr/>
        <p:txBody>
          <a:bodyPr/>
          <a:lstStyle/>
          <a:p>
            <a:fld id="{80820C91-F7CE-483F-AA17-44F7CB82C640}" type="slidenum">
              <a:rPr lang="de-DE" smtClean="0"/>
              <a:pPr/>
              <a:t>20</a:t>
            </a:fld>
            <a:endParaRPr lang="de-DE" dirty="0"/>
          </a:p>
        </p:txBody>
      </p:sp>
      <p:sp>
        <p:nvSpPr>
          <p:cNvPr id="5" name="Fußzeilenplatzhalter 4">
            <a:extLst>
              <a:ext uri="{FF2B5EF4-FFF2-40B4-BE49-F238E27FC236}">
                <a16:creationId xmlns:a16="http://schemas.microsoft.com/office/drawing/2014/main" id="{5E9238C4-739E-4D6B-9EA8-4DD340D1303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7" name="Titel 1">
            <a:extLst>
              <a:ext uri="{FF2B5EF4-FFF2-40B4-BE49-F238E27FC236}">
                <a16:creationId xmlns:a16="http://schemas.microsoft.com/office/drawing/2014/main" id="{E39F280D-ED1A-474F-AA4B-E1206EAE1179}"/>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9" name="Titel 1">
            <a:extLst>
              <a:ext uri="{FF2B5EF4-FFF2-40B4-BE49-F238E27FC236}">
                <a16:creationId xmlns:a16="http://schemas.microsoft.com/office/drawing/2014/main" id="{CEC2C6BC-D006-4A37-88BF-D65454ADFEF1}"/>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Tree>
    <p:extLst>
      <p:ext uri="{BB962C8B-B14F-4D97-AF65-F5344CB8AC3E}">
        <p14:creationId xmlns:p14="http://schemas.microsoft.com/office/powerpoint/2010/main" val="2812774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21</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396549" y="2106176"/>
            <a:ext cx="7886700" cy="4231928"/>
          </a:xfrm>
          <a:prstGeom prst="rect">
            <a:avLst/>
          </a:prstGeom>
          <a:noFill/>
        </p:spPr>
        <p:txBody>
          <a:bodyPr wrap="square" rtlCol="0">
            <a:spAutoFit/>
          </a:bodyPr>
          <a:lstStyle/>
          <a:p>
            <a:pPr>
              <a:spcAft>
                <a:spcPts val="1200"/>
              </a:spcAft>
            </a:pPr>
            <a:r>
              <a:rPr lang="de-DE" sz="2400" b="1" dirty="0">
                <a:solidFill>
                  <a:srgbClr val="0D2C5A"/>
                </a:solidFill>
              </a:rPr>
              <a:t>Sozialformen </a:t>
            </a:r>
          </a:p>
          <a:p>
            <a:r>
              <a:rPr lang="de-DE" sz="2400" dirty="0">
                <a:solidFill>
                  <a:srgbClr val="0D2C5A"/>
                </a:solidFill>
              </a:rPr>
              <a:t>„Sozialformen regeln die Beziehungsstruktur des Unterrichts“ </a:t>
            </a:r>
            <a:r>
              <a:rPr lang="de-DE" sz="1400" dirty="0">
                <a:solidFill>
                  <a:srgbClr val="0D2C5A"/>
                </a:solidFill>
              </a:rPr>
              <a:t>(Meyer 2009, S. 136 ff.)</a:t>
            </a:r>
          </a:p>
          <a:p>
            <a:endParaRPr lang="de-DE" sz="1400" dirty="0">
              <a:solidFill>
                <a:srgbClr val="0D2C5A"/>
              </a:solidFill>
            </a:endParaRPr>
          </a:p>
          <a:p>
            <a:pPr marL="342900" indent="-342900">
              <a:buFont typeface="Arial" panose="020B0604020202020204" pitchFamily="34" charset="0"/>
              <a:buChar char="•"/>
            </a:pPr>
            <a:r>
              <a:rPr lang="de-DE" sz="2400" dirty="0" err="1">
                <a:solidFill>
                  <a:srgbClr val="0D2C5A"/>
                </a:solidFill>
              </a:rPr>
              <a:t>Pädagog</a:t>
            </a:r>
            <a:r>
              <a:rPr lang="de-DE" sz="2400" dirty="0">
                <a:solidFill>
                  <a:srgbClr val="0D2C5A"/>
                </a:solidFill>
              </a:rPr>
              <a:t>*innen-Lernenden-Interaktion und Interaktionen der Lernenden untereinander</a:t>
            </a:r>
          </a:p>
          <a:p>
            <a:endParaRPr lang="de-DE" sz="2400" dirty="0">
              <a:solidFill>
                <a:srgbClr val="0D2C5A"/>
              </a:solidFill>
            </a:endParaRPr>
          </a:p>
          <a:p>
            <a:pPr marL="342900" indent="-342900">
              <a:spcAft>
                <a:spcPts val="600"/>
              </a:spcAft>
              <a:buFont typeface="Wingdings" panose="05000000000000000000" pitchFamily="2" charset="2"/>
              <a:buChar char="ü"/>
            </a:pPr>
            <a:r>
              <a:rPr lang="de-DE" sz="2400" dirty="0">
                <a:solidFill>
                  <a:srgbClr val="0D2C5A"/>
                </a:solidFill>
              </a:rPr>
              <a:t>Geleitetes Unterrichtsgespräch (</a:t>
            </a:r>
            <a:r>
              <a:rPr lang="de-DE" sz="2400" dirty="0" err="1">
                <a:solidFill>
                  <a:srgbClr val="0D2C5A"/>
                </a:solidFill>
              </a:rPr>
              <a:t>gUg</a:t>
            </a:r>
            <a:r>
              <a:rPr lang="de-DE" sz="2400" dirty="0">
                <a:solidFill>
                  <a:srgbClr val="0D2C5A"/>
                </a:solidFill>
              </a:rPr>
              <a:t>)</a:t>
            </a:r>
          </a:p>
          <a:p>
            <a:pPr marL="342900" indent="-342900">
              <a:spcAft>
                <a:spcPts val="600"/>
              </a:spcAft>
              <a:buFont typeface="Wingdings" panose="05000000000000000000" pitchFamily="2" charset="2"/>
              <a:buChar char="ü"/>
            </a:pPr>
            <a:r>
              <a:rPr lang="de-DE" sz="2400" dirty="0">
                <a:solidFill>
                  <a:srgbClr val="0D2C5A"/>
                </a:solidFill>
              </a:rPr>
              <a:t>Gruppenarbeit (GA)</a:t>
            </a:r>
          </a:p>
          <a:p>
            <a:pPr marL="342900" indent="-342900">
              <a:spcAft>
                <a:spcPts val="600"/>
              </a:spcAft>
              <a:buFont typeface="Wingdings" panose="05000000000000000000" pitchFamily="2" charset="2"/>
              <a:buChar char="ü"/>
            </a:pPr>
            <a:r>
              <a:rPr lang="de-DE" sz="2400" dirty="0">
                <a:solidFill>
                  <a:srgbClr val="0D2C5A"/>
                </a:solidFill>
              </a:rPr>
              <a:t>Partnerarbeit (PA)</a:t>
            </a:r>
          </a:p>
          <a:p>
            <a:pPr marL="342900" indent="-342900">
              <a:spcAft>
                <a:spcPts val="600"/>
              </a:spcAft>
              <a:buFont typeface="Wingdings" panose="05000000000000000000" pitchFamily="2" charset="2"/>
              <a:buChar char="ü"/>
            </a:pPr>
            <a:r>
              <a:rPr lang="de-DE" sz="2400" dirty="0">
                <a:solidFill>
                  <a:srgbClr val="0D2C5A"/>
                </a:solidFill>
              </a:rPr>
              <a:t>Einzelarbeit (EA)</a:t>
            </a:r>
          </a:p>
        </p:txBody>
      </p:sp>
      <p:sp>
        <p:nvSpPr>
          <p:cNvPr id="8" name="Titel 1">
            <a:extLst>
              <a:ext uri="{FF2B5EF4-FFF2-40B4-BE49-F238E27FC236}">
                <a16:creationId xmlns:a16="http://schemas.microsoft.com/office/drawing/2014/main" id="{30EF38F0-D5FA-400B-A22E-AA81D515BD2A}"/>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
        <p:nvSpPr>
          <p:cNvPr id="6" name="Titel 1">
            <a:extLst>
              <a:ext uri="{FF2B5EF4-FFF2-40B4-BE49-F238E27FC236}">
                <a16:creationId xmlns:a16="http://schemas.microsoft.com/office/drawing/2014/main" id="{3C59E68C-7E5C-4481-87D8-5979C112E6D6}"/>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24208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22</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396549" y="2106176"/>
            <a:ext cx="5688632" cy="4108817"/>
          </a:xfrm>
          <a:prstGeom prst="rect">
            <a:avLst/>
          </a:prstGeom>
          <a:noFill/>
        </p:spPr>
        <p:txBody>
          <a:bodyPr wrap="square" rtlCol="0">
            <a:spAutoFit/>
          </a:bodyPr>
          <a:lstStyle/>
          <a:p>
            <a:pPr>
              <a:spcAft>
                <a:spcPts val="1200"/>
              </a:spcAft>
            </a:pPr>
            <a:r>
              <a:rPr lang="de-DE" sz="2400" b="1" dirty="0">
                <a:solidFill>
                  <a:srgbClr val="0D2C5A"/>
                </a:solidFill>
              </a:rPr>
              <a:t>Methoden</a:t>
            </a:r>
            <a:endParaRPr lang="de-DE" sz="2800" b="1" dirty="0">
              <a:solidFill>
                <a:srgbClr val="0D2C5A"/>
              </a:solidFill>
            </a:endParaRPr>
          </a:p>
          <a:p>
            <a:pPr marL="342900" indent="-342900">
              <a:spcAft>
                <a:spcPts val="600"/>
              </a:spcAft>
              <a:buFont typeface="Wingdings" panose="05000000000000000000" pitchFamily="2" charset="2"/>
              <a:buChar char="ü"/>
            </a:pPr>
            <a:r>
              <a:rPr lang="de-DE" sz="2400" dirty="0">
                <a:solidFill>
                  <a:srgbClr val="0D2C5A"/>
                </a:solidFill>
              </a:rPr>
              <a:t>Lehrervortrag / Schülervortrag</a:t>
            </a:r>
          </a:p>
          <a:p>
            <a:pPr marL="342900" indent="-342900">
              <a:spcAft>
                <a:spcPts val="600"/>
              </a:spcAft>
              <a:buFont typeface="Wingdings" panose="05000000000000000000" pitchFamily="2" charset="2"/>
              <a:buChar char="ü"/>
            </a:pPr>
            <a:r>
              <a:rPr lang="de-DE" sz="2400" dirty="0">
                <a:solidFill>
                  <a:srgbClr val="0D2C5A"/>
                </a:solidFill>
              </a:rPr>
              <a:t>Gespräch</a:t>
            </a:r>
          </a:p>
          <a:p>
            <a:pPr marL="342900" indent="-342900">
              <a:spcAft>
                <a:spcPts val="600"/>
              </a:spcAft>
              <a:buFont typeface="Wingdings" panose="05000000000000000000" pitchFamily="2" charset="2"/>
              <a:buChar char="ü"/>
            </a:pPr>
            <a:r>
              <a:rPr lang="de-DE" sz="2400" dirty="0">
                <a:solidFill>
                  <a:srgbClr val="0D2C5A"/>
                </a:solidFill>
              </a:rPr>
              <a:t>Think-Pair-Share</a:t>
            </a:r>
          </a:p>
          <a:p>
            <a:pPr marL="342900" indent="-342900">
              <a:spcAft>
                <a:spcPts val="600"/>
              </a:spcAft>
              <a:buFont typeface="Wingdings" panose="05000000000000000000" pitchFamily="2" charset="2"/>
              <a:buChar char="ü"/>
            </a:pPr>
            <a:r>
              <a:rPr lang="de-DE" sz="2400" dirty="0">
                <a:solidFill>
                  <a:srgbClr val="0D2C5A"/>
                </a:solidFill>
              </a:rPr>
              <a:t>Gruppenpuzzle</a:t>
            </a:r>
          </a:p>
          <a:p>
            <a:pPr marL="342900" indent="-342900">
              <a:spcAft>
                <a:spcPts val="600"/>
              </a:spcAft>
              <a:buFont typeface="Wingdings" panose="05000000000000000000" pitchFamily="2" charset="2"/>
              <a:buChar char="ü"/>
            </a:pPr>
            <a:r>
              <a:rPr lang="de-DE" sz="2400" dirty="0">
                <a:solidFill>
                  <a:srgbClr val="0D2C5A"/>
                </a:solidFill>
              </a:rPr>
              <a:t>Experiment</a:t>
            </a:r>
          </a:p>
          <a:p>
            <a:pPr marL="342900" indent="-342900">
              <a:spcAft>
                <a:spcPts val="600"/>
              </a:spcAft>
              <a:buFont typeface="Wingdings" panose="05000000000000000000" pitchFamily="2" charset="2"/>
              <a:buChar char="ü"/>
            </a:pPr>
            <a:r>
              <a:rPr lang="de-DE" sz="2400" dirty="0">
                <a:solidFill>
                  <a:srgbClr val="0D2C5A"/>
                </a:solidFill>
              </a:rPr>
              <a:t>Placemat</a:t>
            </a:r>
          </a:p>
          <a:p>
            <a:pPr marL="342900" indent="-342900">
              <a:spcAft>
                <a:spcPts val="600"/>
              </a:spcAft>
              <a:buFont typeface="Wingdings" panose="05000000000000000000" pitchFamily="2" charset="2"/>
              <a:buChar char="ü"/>
            </a:pPr>
            <a:r>
              <a:rPr lang="de-DE" sz="2400" dirty="0">
                <a:solidFill>
                  <a:srgbClr val="0D2C5A"/>
                </a:solidFill>
              </a:rPr>
              <a:t>Stationenlernen</a:t>
            </a:r>
          </a:p>
          <a:p>
            <a:pPr marL="342900" indent="-342900">
              <a:spcAft>
                <a:spcPts val="600"/>
              </a:spcAft>
              <a:buFont typeface="Wingdings" panose="05000000000000000000" pitchFamily="2" charset="2"/>
              <a:buChar char="ü"/>
            </a:pPr>
            <a:r>
              <a:rPr lang="de-DE" sz="2400" dirty="0">
                <a:solidFill>
                  <a:srgbClr val="0D2C5A"/>
                </a:solidFill>
              </a:rPr>
              <a:t>...</a:t>
            </a:r>
          </a:p>
        </p:txBody>
      </p:sp>
      <p:sp>
        <p:nvSpPr>
          <p:cNvPr id="6" name="Titel 1">
            <a:extLst>
              <a:ext uri="{FF2B5EF4-FFF2-40B4-BE49-F238E27FC236}">
                <a16:creationId xmlns:a16="http://schemas.microsoft.com/office/drawing/2014/main" id="{00E7B376-0119-4FFD-81F6-19E3E953CF4C}"/>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7" name="Titel 1">
            <a:extLst>
              <a:ext uri="{FF2B5EF4-FFF2-40B4-BE49-F238E27FC236}">
                <a16:creationId xmlns:a16="http://schemas.microsoft.com/office/drawing/2014/main" id="{05972433-682A-48C0-A830-A642D48DA19B}"/>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Tree>
    <p:extLst>
      <p:ext uri="{BB962C8B-B14F-4D97-AF65-F5344CB8AC3E}">
        <p14:creationId xmlns:p14="http://schemas.microsoft.com/office/powerpoint/2010/main" val="1524263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23</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396549" y="2106176"/>
            <a:ext cx="8280920" cy="4108817"/>
          </a:xfrm>
          <a:prstGeom prst="rect">
            <a:avLst/>
          </a:prstGeom>
          <a:noFill/>
        </p:spPr>
        <p:txBody>
          <a:bodyPr wrap="square" rtlCol="0">
            <a:spAutoFit/>
          </a:bodyPr>
          <a:lstStyle/>
          <a:p>
            <a:pPr>
              <a:spcAft>
                <a:spcPts val="1200"/>
              </a:spcAft>
            </a:pPr>
            <a:r>
              <a:rPr lang="de-DE" sz="2400" b="1" dirty="0">
                <a:solidFill>
                  <a:srgbClr val="0D2C5A"/>
                </a:solidFill>
              </a:rPr>
              <a:t>Verhalten/Tätigkeit der Pädagoginnen und Pädagogen:</a:t>
            </a:r>
          </a:p>
          <a:p>
            <a:pPr marL="342900" indent="-342900">
              <a:spcAft>
                <a:spcPts val="600"/>
              </a:spcAft>
              <a:buFont typeface="Wingdings" panose="05000000000000000000" pitchFamily="2" charset="2"/>
              <a:buChar char="ü"/>
            </a:pPr>
            <a:r>
              <a:rPr lang="de-DE" sz="2400" dirty="0">
                <a:solidFill>
                  <a:srgbClr val="0D2C5A"/>
                </a:solidFill>
              </a:rPr>
              <a:t>Stellen einer Frage</a:t>
            </a:r>
          </a:p>
          <a:p>
            <a:pPr marL="342900" indent="-342900">
              <a:spcAft>
                <a:spcPts val="600"/>
              </a:spcAft>
              <a:buFont typeface="Wingdings" panose="05000000000000000000" pitchFamily="2" charset="2"/>
              <a:buChar char="ü"/>
            </a:pPr>
            <a:r>
              <a:rPr lang="de-DE" sz="2400" dirty="0">
                <a:solidFill>
                  <a:srgbClr val="0D2C5A"/>
                </a:solidFill>
              </a:rPr>
              <a:t>Arbeitsauftrag erteilen</a:t>
            </a:r>
          </a:p>
          <a:p>
            <a:pPr marL="342900" indent="-342900">
              <a:spcAft>
                <a:spcPts val="600"/>
              </a:spcAft>
              <a:buFont typeface="Wingdings" panose="05000000000000000000" pitchFamily="2" charset="2"/>
              <a:buChar char="ü"/>
            </a:pPr>
            <a:r>
              <a:rPr lang="de-DE" sz="2400" dirty="0">
                <a:solidFill>
                  <a:srgbClr val="0D2C5A"/>
                </a:solidFill>
              </a:rPr>
              <a:t>Einteilen von Gruppen</a:t>
            </a:r>
          </a:p>
          <a:p>
            <a:pPr marL="342900" indent="-342900">
              <a:spcAft>
                <a:spcPts val="600"/>
              </a:spcAft>
              <a:buFont typeface="Wingdings" panose="05000000000000000000" pitchFamily="2" charset="2"/>
              <a:buChar char="ü"/>
            </a:pPr>
            <a:r>
              <a:rPr lang="de-DE" sz="2400" dirty="0">
                <a:solidFill>
                  <a:srgbClr val="0D2C5A"/>
                </a:solidFill>
              </a:rPr>
              <a:t>Demonstration</a:t>
            </a:r>
          </a:p>
          <a:p>
            <a:pPr marL="342900" indent="-342900">
              <a:spcAft>
                <a:spcPts val="600"/>
              </a:spcAft>
              <a:buFont typeface="Wingdings" panose="05000000000000000000" pitchFamily="2" charset="2"/>
              <a:buChar char="ü"/>
            </a:pPr>
            <a:r>
              <a:rPr lang="de-DE" sz="2400" dirty="0">
                <a:solidFill>
                  <a:srgbClr val="0D2C5A"/>
                </a:solidFill>
              </a:rPr>
              <a:t>Korrigieren</a:t>
            </a:r>
          </a:p>
          <a:p>
            <a:pPr marL="342900" indent="-342900">
              <a:spcAft>
                <a:spcPts val="600"/>
              </a:spcAft>
              <a:buFont typeface="Wingdings" panose="05000000000000000000" pitchFamily="2" charset="2"/>
              <a:buChar char="ü"/>
            </a:pPr>
            <a:r>
              <a:rPr lang="de-DE" sz="2400" dirty="0">
                <a:solidFill>
                  <a:srgbClr val="0D2C5A"/>
                </a:solidFill>
              </a:rPr>
              <a:t>Hilfestellung geben/Trainerfunktion</a:t>
            </a:r>
          </a:p>
          <a:p>
            <a:pPr marL="342900" indent="-342900">
              <a:spcAft>
                <a:spcPts val="600"/>
              </a:spcAft>
              <a:buFont typeface="Wingdings" panose="05000000000000000000" pitchFamily="2" charset="2"/>
              <a:buChar char="ü"/>
            </a:pPr>
            <a:r>
              <a:rPr lang="de-DE" sz="2400" dirty="0">
                <a:solidFill>
                  <a:srgbClr val="0D2C5A"/>
                </a:solidFill>
              </a:rPr>
              <a:t>Loben</a:t>
            </a:r>
          </a:p>
          <a:p>
            <a:pPr marL="342900" indent="-342900">
              <a:spcAft>
                <a:spcPts val="600"/>
              </a:spcAft>
              <a:buFont typeface="Wingdings" panose="05000000000000000000" pitchFamily="2" charset="2"/>
              <a:buChar char="ü"/>
            </a:pPr>
            <a:r>
              <a:rPr lang="de-DE" sz="2400" dirty="0">
                <a:solidFill>
                  <a:srgbClr val="0D2C5A"/>
                </a:solidFill>
              </a:rPr>
              <a:t>...</a:t>
            </a:r>
          </a:p>
        </p:txBody>
      </p:sp>
      <p:sp>
        <p:nvSpPr>
          <p:cNvPr id="6" name="Titel 1">
            <a:extLst>
              <a:ext uri="{FF2B5EF4-FFF2-40B4-BE49-F238E27FC236}">
                <a16:creationId xmlns:a16="http://schemas.microsoft.com/office/drawing/2014/main" id="{558E6DAF-FBB7-41B1-AFB3-14F9DBEDB476}"/>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7" name="Titel 1">
            <a:extLst>
              <a:ext uri="{FF2B5EF4-FFF2-40B4-BE49-F238E27FC236}">
                <a16:creationId xmlns:a16="http://schemas.microsoft.com/office/drawing/2014/main" id="{6F4E01BD-9523-498C-8B8E-6A370B61BD02}"/>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Tree>
    <p:extLst>
      <p:ext uri="{BB962C8B-B14F-4D97-AF65-F5344CB8AC3E}">
        <p14:creationId xmlns:p14="http://schemas.microsoft.com/office/powerpoint/2010/main" val="3934122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24</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396549" y="2106176"/>
            <a:ext cx="8280920" cy="3662541"/>
          </a:xfrm>
          <a:prstGeom prst="rect">
            <a:avLst/>
          </a:prstGeom>
          <a:noFill/>
        </p:spPr>
        <p:txBody>
          <a:bodyPr wrap="square" rtlCol="0">
            <a:spAutoFit/>
          </a:bodyPr>
          <a:lstStyle/>
          <a:p>
            <a:pPr>
              <a:spcAft>
                <a:spcPts val="1200"/>
              </a:spcAft>
            </a:pPr>
            <a:r>
              <a:rPr lang="de-DE" sz="2400" b="1" dirty="0">
                <a:solidFill>
                  <a:srgbClr val="0D2C5A"/>
                </a:solidFill>
              </a:rPr>
              <a:t>Erwartetes Lernendenverhalten</a:t>
            </a:r>
          </a:p>
          <a:p>
            <a:pPr marL="342900" indent="-342900">
              <a:spcAft>
                <a:spcPts val="600"/>
              </a:spcAft>
              <a:buFont typeface="Wingdings" panose="05000000000000000000" pitchFamily="2" charset="2"/>
              <a:buChar char="ü"/>
            </a:pPr>
            <a:r>
              <a:rPr lang="de-DE" sz="2400" dirty="0">
                <a:solidFill>
                  <a:srgbClr val="0D2C5A"/>
                </a:solidFill>
              </a:rPr>
              <a:t>Geben einer Antwort</a:t>
            </a:r>
          </a:p>
          <a:p>
            <a:pPr marL="342900" indent="-342900">
              <a:spcAft>
                <a:spcPts val="600"/>
              </a:spcAft>
              <a:buFont typeface="Wingdings" panose="05000000000000000000" pitchFamily="2" charset="2"/>
              <a:buChar char="ü"/>
            </a:pPr>
            <a:r>
              <a:rPr lang="de-DE" sz="2400" dirty="0">
                <a:solidFill>
                  <a:srgbClr val="0D2C5A"/>
                </a:solidFill>
              </a:rPr>
              <a:t>Suchen eines Lösungswegs</a:t>
            </a:r>
          </a:p>
          <a:p>
            <a:pPr marL="342900" indent="-342900">
              <a:spcAft>
                <a:spcPts val="600"/>
              </a:spcAft>
              <a:buFont typeface="Wingdings" panose="05000000000000000000" pitchFamily="2" charset="2"/>
              <a:buChar char="ü"/>
            </a:pPr>
            <a:r>
              <a:rPr lang="de-DE" sz="2400" dirty="0">
                <a:solidFill>
                  <a:srgbClr val="0D2C5A"/>
                </a:solidFill>
              </a:rPr>
              <a:t>Stellen einer Frage</a:t>
            </a:r>
          </a:p>
          <a:p>
            <a:pPr marL="342900" indent="-342900">
              <a:spcAft>
                <a:spcPts val="600"/>
              </a:spcAft>
              <a:buFont typeface="Wingdings" panose="05000000000000000000" pitchFamily="2" charset="2"/>
              <a:buChar char="ü"/>
            </a:pPr>
            <a:r>
              <a:rPr lang="de-DE" sz="2400" dirty="0">
                <a:solidFill>
                  <a:srgbClr val="0D2C5A"/>
                </a:solidFill>
              </a:rPr>
              <a:t>Ausprobieren einer Bewegung</a:t>
            </a:r>
          </a:p>
          <a:p>
            <a:pPr marL="342900" indent="-342900">
              <a:spcAft>
                <a:spcPts val="600"/>
              </a:spcAft>
              <a:buFont typeface="Wingdings" panose="05000000000000000000" pitchFamily="2" charset="2"/>
              <a:buChar char="ü"/>
            </a:pPr>
            <a:r>
              <a:rPr lang="de-DE" sz="2400" dirty="0">
                <a:solidFill>
                  <a:srgbClr val="0D2C5A"/>
                </a:solidFill>
              </a:rPr>
              <a:t>Üben</a:t>
            </a:r>
          </a:p>
          <a:p>
            <a:pPr marL="342900" indent="-342900">
              <a:spcAft>
                <a:spcPts val="600"/>
              </a:spcAft>
              <a:buFont typeface="Wingdings" panose="05000000000000000000" pitchFamily="2" charset="2"/>
              <a:buChar char="ü"/>
            </a:pPr>
            <a:r>
              <a:rPr lang="de-DE" sz="2400" dirty="0">
                <a:solidFill>
                  <a:srgbClr val="0D2C5A"/>
                </a:solidFill>
              </a:rPr>
              <a:t>Hilfestellung annehmen</a:t>
            </a:r>
          </a:p>
          <a:p>
            <a:endParaRPr lang="de-DE" sz="2400" dirty="0">
              <a:solidFill>
                <a:srgbClr val="0D2C5A"/>
              </a:solidFill>
            </a:endParaRPr>
          </a:p>
        </p:txBody>
      </p:sp>
      <p:sp>
        <p:nvSpPr>
          <p:cNvPr id="6" name="Titel 1">
            <a:extLst>
              <a:ext uri="{FF2B5EF4-FFF2-40B4-BE49-F238E27FC236}">
                <a16:creationId xmlns:a16="http://schemas.microsoft.com/office/drawing/2014/main" id="{0E4F3879-D6E7-4019-84EB-D3A4DD179265}"/>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
        <p:nvSpPr>
          <p:cNvPr id="7" name="Titel 1">
            <a:extLst>
              <a:ext uri="{FF2B5EF4-FFF2-40B4-BE49-F238E27FC236}">
                <a16:creationId xmlns:a16="http://schemas.microsoft.com/office/drawing/2014/main" id="{991DAC37-6D2B-4BAF-BFFC-5312BFF4202C}"/>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7959805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C6AE5DD-7EC1-4690-B039-DD90F3B349EC}"/>
              </a:ext>
            </a:extLst>
          </p:cNvPr>
          <p:cNvSpPr>
            <a:spLocks noGrp="1"/>
          </p:cNvSpPr>
          <p:nvPr>
            <p:ph type="sldNum" sz="quarter" idx="4"/>
          </p:nvPr>
        </p:nvSpPr>
        <p:spPr/>
        <p:txBody>
          <a:bodyPr/>
          <a:lstStyle/>
          <a:p>
            <a:fld id="{80820C91-F7CE-483F-AA17-44F7CB82C640}" type="slidenum">
              <a:rPr lang="de-DE" smtClean="0"/>
              <a:pPr/>
              <a:t>25</a:t>
            </a:fld>
            <a:endParaRPr lang="de-DE" dirty="0"/>
          </a:p>
        </p:txBody>
      </p:sp>
      <p:sp>
        <p:nvSpPr>
          <p:cNvPr id="5" name="Fußzeilenplatzhalter 4">
            <a:extLst>
              <a:ext uri="{FF2B5EF4-FFF2-40B4-BE49-F238E27FC236}">
                <a16:creationId xmlns:a16="http://schemas.microsoft.com/office/drawing/2014/main" id="{556A45C7-B179-43AD-BC39-59F77217D86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43DE61F-67FF-4A6D-9191-33F7F59BA65E}"/>
              </a:ext>
            </a:extLst>
          </p:cNvPr>
          <p:cNvSpPr txBox="1"/>
          <p:nvPr/>
        </p:nvSpPr>
        <p:spPr>
          <a:xfrm>
            <a:off x="396549" y="2106176"/>
            <a:ext cx="8280920" cy="3662541"/>
          </a:xfrm>
          <a:prstGeom prst="rect">
            <a:avLst/>
          </a:prstGeom>
          <a:noFill/>
        </p:spPr>
        <p:txBody>
          <a:bodyPr wrap="square" rtlCol="0">
            <a:spAutoFit/>
          </a:bodyPr>
          <a:lstStyle/>
          <a:p>
            <a:pPr>
              <a:spcAft>
                <a:spcPts val="1200"/>
              </a:spcAft>
            </a:pPr>
            <a:r>
              <a:rPr lang="de-DE" sz="2400" b="1" dirty="0">
                <a:solidFill>
                  <a:srgbClr val="0D2C5A"/>
                </a:solidFill>
              </a:rPr>
              <a:t>Medien</a:t>
            </a:r>
          </a:p>
          <a:p>
            <a:pPr marL="342900" indent="-342900">
              <a:buFont typeface="Arial" panose="020B0604020202020204" pitchFamily="34" charset="0"/>
              <a:buChar char="•"/>
            </a:pPr>
            <a:r>
              <a:rPr lang="de-DE" sz="2400" dirty="0">
                <a:solidFill>
                  <a:srgbClr val="0D2C5A"/>
                </a:solidFill>
              </a:rPr>
              <a:t>Technische Medien</a:t>
            </a:r>
          </a:p>
          <a:p>
            <a:pPr marL="800100" lvl="1" indent="-342900">
              <a:buFont typeface="Arial" panose="020B0604020202020204" pitchFamily="34" charset="0"/>
              <a:buChar char="•"/>
            </a:pPr>
            <a:r>
              <a:rPr lang="de-DE" sz="2400" dirty="0">
                <a:solidFill>
                  <a:srgbClr val="0D2C5A"/>
                </a:solidFill>
              </a:rPr>
              <a:t>Smartphone</a:t>
            </a:r>
          </a:p>
          <a:p>
            <a:pPr marL="800100" lvl="1" indent="-342900">
              <a:spcAft>
                <a:spcPts val="1200"/>
              </a:spcAft>
              <a:buFont typeface="Arial" panose="020B0604020202020204" pitchFamily="34" charset="0"/>
              <a:buChar char="•"/>
            </a:pPr>
            <a:r>
              <a:rPr lang="de-DE" sz="2400" dirty="0">
                <a:solidFill>
                  <a:srgbClr val="0D2C5A"/>
                </a:solidFill>
              </a:rPr>
              <a:t>Tablets</a:t>
            </a:r>
          </a:p>
          <a:p>
            <a:pPr marL="342900" indent="-342900">
              <a:buFont typeface="Arial" panose="020B0604020202020204" pitchFamily="34" charset="0"/>
              <a:buChar char="•"/>
            </a:pPr>
            <a:r>
              <a:rPr lang="de-DE" sz="2400" dirty="0">
                <a:solidFill>
                  <a:srgbClr val="0D2C5A"/>
                </a:solidFill>
              </a:rPr>
              <a:t>Medien mit inhaltlicher Vermittlungsaufgabe</a:t>
            </a:r>
          </a:p>
          <a:p>
            <a:pPr marL="800100" lvl="1" indent="-342900">
              <a:buFont typeface="Arial" panose="020B0604020202020204" pitchFamily="34" charset="0"/>
              <a:buChar char="•"/>
            </a:pPr>
            <a:r>
              <a:rPr lang="de-DE" sz="2400" dirty="0">
                <a:solidFill>
                  <a:srgbClr val="0D2C5A"/>
                </a:solidFill>
              </a:rPr>
              <a:t>Lehrbuch</a:t>
            </a:r>
          </a:p>
          <a:p>
            <a:pPr marL="800100" lvl="1" indent="-342900">
              <a:buFont typeface="Arial" panose="020B0604020202020204" pitchFamily="34" charset="0"/>
              <a:buChar char="•"/>
            </a:pPr>
            <a:r>
              <a:rPr lang="de-DE" sz="2400" dirty="0">
                <a:solidFill>
                  <a:srgbClr val="0D2C5A"/>
                </a:solidFill>
              </a:rPr>
              <a:t>Arbeitsheft zum Lehrbuch</a:t>
            </a:r>
          </a:p>
          <a:p>
            <a:pPr marL="800100" lvl="1" indent="-342900">
              <a:buFont typeface="Arial" panose="020B0604020202020204" pitchFamily="34" charset="0"/>
              <a:buChar char="•"/>
            </a:pPr>
            <a:r>
              <a:rPr lang="de-DE" sz="2400" dirty="0">
                <a:solidFill>
                  <a:srgbClr val="0D2C5A"/>
                </a:solidFill>
              </a:rPr>
              <a:t>Arbeitsblatt</a:t>
            </a:r>
          </a:p>
          <a:p>
            <a:pPr marL="800100" lvl="1" indent="-342900">
              <a:buFont typeface="Courier New" panose="02070309020205020404" pitchFamily="49" charset="0"/>
              <a:buChar char="o"/>
            </a:pPr>
            <a:endParaRPr lang="de-DE" sz="2000" dirty="0">
              <a:solidFill>
                <a:srgbClr val="0D2C5A"/>
              </a:solidFill>
            </a:endParaRPr>
          </a:p>
        </p:txBody>
      </p:sp>
      <p:sp>
        <p:nvSpPr>
          <p:cNvPr id="6" name="Titel 1">
            <a:extLst>
              <a:ext uri="{FF2B5EF4-FFF2-40B4-BE49-F238E27FC236}">
                <a16:creationId xmlns:a16="http://schemas.microsoft.com/office/drawing/2014/main" id="{C2B75A84-48B4-408C-B6C8-1AD19E7BE0D3}"/>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
        <p:nvSpPr>
          <p:cNvPr id="9" name="Titel 1">
            <a:extLst>
              <a:ext uri="{FF2B5EF4-FFF2-40B4-BE49-F238E27FC236}">
                <a16:creationId xmlns:a16="http://schemas.microsoft.com/office/drawing/2014/main" id="{4B1F2577-BBA2-4C23-9301-A1EC32E49111}"/>
              </a:ext>
            </a:extLst>
          </p:cNvPr>
          <p:cNvSpPr txBox="1">
            <a:spLocks/>
          </p:cNvSpPr>
          <p:nvPr/>
        </p:nvSpPr>
        <p:spPr>
          <a:xfrm>
            <a:off x="396549" y="1662470"/>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dirty="0">
                <a:solidFill>
                  <a:srgbClr val="0D2C5A"/>
                </a:solidFill>
              </a:rPr>
              <a:t>Der Verlaufsplan</a:t>
            </a:r>
          </a:p>
        </p:txBody>
      </p:sp>
    </p:spTree>
    <p:extLst>
      <p:ext uri="{BB962C8B-B14F-4D97-AF65-F5344CB8AC3E}">
        <p14:creationId xmlns:p14="http://schemas.microsoft.com/office/powerpoint/2010/main" val="2049338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1052736"/>
            <a:ext cx="6768752" cy="576064"/>
          </a:xfrm>
        </p:spPr>
        <p:txBody>
          <a:bodyPr/>
          <a:lstStyle/>
          <a:p>
            <a:pPr algn="r"/>
            <a:r>
              <a:rPr lang="de-DE" altLang="de-DE" dirty="0">
                <a:solidFill>
                  <a:srgbClr val="0D2C5A"/>
                </a:solidFill>
              </a:rPr>
              <a:t>Gruppenarbeit</a:t>
            </a:r>
            <a:endParaRPr lang="de-DE" dirty="0">
              <a:solidFill>
                <a:srgbClr val="0D2C5A"/>
              </a:solidFill>
            </a:endParaRPr>
          </a:p>
        </p:txBody>
      </p:sp>
      <p:sp>
        <p:nvSpPr>
          <p:cNvPr id="5" name="Inhaltsplatzhalter 4">
            <a:extLst>
              <a:ext uri="{FF2B5EF4-FFF2-40B4-BE49-F238E27FC236}">
                <a16:creationId xmlns:a16="http://schemas.microsoft.com/office/drawing/2014/main" id="{D6172C00-2687-48B5-B946-7E104EF10250}"/>
              </a:ext>
            </a:extLst>
          </p:cNvPr>
          <p:cNvSpPr>
            <a:spLocks noGrp="1"/>
          </p:cNvSpPr>
          <p:nvPr>
            <p:ph idx="1"/>
          </p:nvPr>
        </p:nvSpPr>
        <p:spPr>
          <a:solidFill>
            <a:schemeClr val="bg2"/>
          </a:solidFill>
          <a:ln>
            <a:solidFill>
              <a:schemeClr val="tx2"/>
            </a:solidFill>
          </a:ln>
        </p:spPr>
        <p:txBody>
          <a:bodyPr/>
          <a:lstStyle/>
          <a:p>
            <a:r>
              <a:rPr lang="de-DE" dirty="0">
                <a:solidFill>
                  <a:schemeClr val="bg1"/>
                </a:solidFill>
              </a:rPr>
              <a:t>hallo</a:t>
            </a:r>
          </a:p>
        </p:txBody>
      </p:sp>
      <p:sp>
        <p:nvSpPr>
          <p:cNvPr id="8" name="Rechteck 7">
            <a:extLst>
              <a:ext uri="{FF2B5EF4-FFF2-40B4-BE49-F238E27FC236}">
                <a16:creationId xmlns:a16="http://schemas.microsoft.com/office/drawing/2014/main" id="{CDA7F003-68C9-47D5-B82D-DDFCA67BBE5F}"/>
              </a:ext>
            </a:extLst>
          </p:cNvPr>
          <p:cNvSpPr/>
          <p:nvPr/>
        </p:nvSpPr>
        <p:spPr>
          <a:xfrm>
            <a:off x="525363" y="1700808"/>
            <a:ext cx="6926953" cy="3370153"/>
          </a:xfrm>
          <a:prstGeom prst="rect">
            <a:avLst/>
          </a:prstGeom>
        </p:spPr>
        <p:txBody>
          <a:bodyPr wrap="square">
            <a:spAutoFit/>
          </a:bodyPr>
          <a:lstStyle/>
          <a:p>
            <a:pPr>
              <a:spcAft>
                <a:spcPts val="600"/>
              </a:spcAft>
            </a:pPr>
            <a:r>
              <a:rPr lang="de-DE" sz="2400" b="1" u="sng" dirty="0">
                <a:solidFill>
                  <a:srgbClr val="0D2C5A"/>
                </a:solidFill>
                <a:latin typeface="+mj-lt"/>
              </a:rPr>
              <a:t>Arbeitsauftrag </a:t>
            </a:r>
          </a:p>
          <a:p>
            <a:pPr marL="457200" indent="-457200">
              <a:spcAft>
                <a:spcPts val="1800"/>
              </a:spcAft>
              <a:buFont typeface="+mj-lt"/>
              <a:buAutoNum type="arabicParenR"/>
            </a:pPr>
            <a:r>
              <a:rPr lang="de-DE" sz="2200" dirty="0">
                <a:solidFill>
                  <a:srgbClr val="0D2C5A"/>
                </a:solidFill>
                <a:latin typeface="+mj-lt"/>
              </a:rPr>
              <a:t>Überlegen Sie sich, wie Sie Ihre waldpädagogische Veranstaltung strukturieren wollen. </a:t>
            </a:r>
          </a:p>
          <a:p>
            <a:pPr marL="457200" indent="-457200">
              <a:spcAft>
                <a:spcPts val="1800"/>
              </a:spcAft>
              <a:buFont typeface="+mj-lt"/>
              <a:buAutoNum type="arabicParenR"/>
            </a:pPr>
            <a:r>
              <a:rPr lang="de-DE" sz="2200" dirty="0">
                <a:solidFill>
                  <a:srgbClr val="0D2C5A"/>
                </a:solidFill>
                <a:latin typeface="+mj-lt"/>
              </a:rPr>
              <a:t>Erarbeiten Sie einen Verlaufsplan für die von Ihnen geplante Veranstaltung. Arbeiten Sie mit realen Zeiten und benennen Sie ihre Phasen. Denken Sie daran, Zwischensicherungen einzubauen.</a:t>
            </a:r>
          </a:p>
          <a:p>
            <a:pPr marL="457200" indent="-457200">
              <a:spcAft>
                <a:spcPts val="1800"/>
              </a:spcAft>
              <a:buFont typeface="+mj-lt"/>
              <a:buAutoNum type="arabicParenR"/>
            </a:pPr>
            <a:r>
              <a:rPr lang="de-DE" sz="2200" dirty="0">
                <a:solidFill>
                  <a:srgbClr val="0D2C5A"/>
                </a:solidFill>
                <a:latin typeface="+mj-lt"/>
              </a:rPr>
              <a:t>Kontrollieren Sie den roten Faden Ihrer Veranstaltung.</a:t>
            </a:r>
          </a:p>
        </p:txBody>
      </p:sp>
      <p:sp>
        <p:nvSpPr>
          <p:cNvPr id="12" name="Textfeld 11">
            <a:extLst>
              <a:ext uri="{FF2B5EF4-FFF2-40B4-BE49-F238E27FC236}">
                <a16:creationId xmlns:a16="http://schemas.microsoft.com/office/drawing/2014/main" id="{FF4EAFF2-9C6B-4D0E-B9E3-F020EAF12593}"/>
              </a:ext>
            </a:extLst>
          </p:cNvPr>
          <p:cNvSpPr txBox="1"/>
          <p:nvPr/>
        </p:nvSpPr>
        <p:spPr>
          <a:xfrm>
            <a:off x="3775948" y="6454942"/>
            <a:ext cx="1592103" cy="430887"/>
          </a:xfrm>
          <a:prstGeom prst="rect">
            <a:avLst/>
          </a:prstGeom>
          <a:noFill/>
        </p:spPr>
        <p:txBody>
          <a:bodyPr wrap="none" rtlCol="0">
            <a:spAutoFit/>
          </a:bodyPr>
          <a:lstStyle/>
          <a:p>
            <a:pPr algn="ctr"/>
            <a:r>
              <a:rPr lang="de-DE" sz="1100" dirty="0">
                <a:solidFill>
                  <a:srgbClr val="0D2C5A"/>
                </a:solidFill>
              </a:rPr>
              <a:t>Prof. Dr. Björn Egbert</a:t>
            </a:r>
            <a:br>
              <a:rPr lang="de-DE" sz="1100" dirty="0">
                <a:solidFill>
                  <a:srgbClr val="0D2C5A"/>
                </a:solidFill>
              </a:rPr>
            </a:br>
            <a:r>
              <a:rPr lang="de-DE" sz="1100" dirty="0">
                <a:solidFill>
                  <a:srgbClr val="0D2C5A"/>
                </a:solidFill>
              </a:rPr>
              <a:t>egbert@uni-potsdam.de</a:t>
            </a:r>
          </a:p>
        </p:txBody>
      </p:sp>
      <p:sp>
        <p:nvSpPr>
          <p:cNvPr id="9" name="Foliennummernplatzhalter 1">
            <a:extLst>
              <a:ext uri="{FF2B5EF4-FFF2-40B4-BE49-F238E27FC236}">
                <a16:creationId xmlns:a16="http://schemas.microsoft.com/office/drawing/2014/main" id="{E61506DD-E029-4101-9406-26C4167C631D}"/>
              </a:ext>
            </a:extLst>
          </p:cNvPr>
          <p:cNvSpPr txBox="1">
            <a:spLocks/>
          </p:cNvSpPr>
          <p:nvPr/>
        </p:nvSpPr>
        <p:spPr>
          <a:xfrm>
            <a:off x="7086600" y="6491033"/>
            <a:ext cx="2057400" cy="365125"/>
          </a:xfrm>
          <a:prstGeom prst="rect">
            <a:avLst/>
          </a:prstGeom>
        </p:spPr>
        <p:txBody>
          <a:bodyPr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3" algn="r"/>
            <a:fld id="{80820C91-F7CE-483F-AA17-44F7CB82C640}" type="slidenum">
              <a:rPr lang="de-DE" sz="1200" smtClean="0">
                <a:solidFill>
                  <a:srgbClr val="0D2C5A"/>
                </a:solidFill>
              </a:rPr>
              <a:pPr lvl="3" algn="r"/>
              <a:t>26</a:t>
            </a:fld>
            <a:endParaRPr lang="de-DE" sz="1200" dirty="0">
              <a:solidFill>
                <a:srgbClr val="0D2C5A"/>
              </a:solidFill>
            </a:endParaRPr>
          </a:p>
        </p:txBody>
      </p:sp>
      <p:pic>
        <p:nvPicPr>
          <p:cNvPr id="11" name="Grafik 10" descr="Uhr Vektorgrafiken und Vektor-Icons zum kostenlosen Download">
            <a:extLst>
              <a:ext uri="{FF2B5EF4-FFF2-40B4-BE49-F238E27FC236}">
                <a16:creationId xmlns:a16="http://schemas.microsoft.com/office/drawing/2014/main" id="{FC8E0BC6-CDA3-4E30-B60A-AEDDF3028123}"/>
              </a:ext>
            </a:extLst>
          </p:cNvPr>
          <p:cNvPicPr/>
          <p:nvPr/>
        </p:nvPicPr>
        <p:blipFill rotWithShape="1">
          <a:blip r:embed="rId3">
            <a:extLst>
              <a:ext uri="{28A0092B-C50C-407E-A947-70E740481C1C}">
                <a14:useLocalDpi xmlns:a14="http://schemas.microsoft.com/office/drawing/2010/main" val="0"/>
              </a:ext>
            </a:extLst>
          </a:blip>
          <a:srcRect l="6655" t="2367" r="6982" b="8914"/>
          <a:stretch/>
        </p:blipFill>
        <p:spPr bwMode="auto">
          <a:xfrm>
            <a:off x="7830550" y="1499873"/>
            <a:ext cx="1115741" cy="1069168"/>
          </a:xfrm>
          <a:prstGeom prst="rect">
            <a:avLst/>
          </a:prstGeom>
          <a:noFill/>
          <a:ln>
            <a:noFill/>
          </a:ln>
        </p:spPr>
      </p:pic>
      <p:sp>
        <p:nvSpPr>
          <p:cNvPr id="10" name="Textfeld 9">
            <a:extLst>
              <a:ext uri="{FF2B5EF4-FFF2-40B4-BE49-F238E27FC236}">
                <a16:creationId xmlns:a16="http://schemas.microsoft.com/office/drawing/2014/main" id="{9A5A88F3-C764-4C30-BA17-0A4E71D3061F}"/>
              </a:ext>
            </a:extLst>
          </p:cNvPr>
          <p:cNvSpPr txBox="1"/>
          <p:nvPr/>
        </p:nvSpPr>
        <p:spPr>
          <a:xfrm>
            <a:off x="7452316" y="2569041"/>
            <a:ext cx="1872208" cy="1631216"/>
          </a:xfrm>
          <a:prstGeom prst="rect">
            <a:avLst/>
          </a:prstGeom>
          <a:noFill/>
        </p:spPr>
        <p:txBody>
          <a:bodyPr wrap="square" rtlCol="0">
            <a:spAutoFit/>
          </a:bodyPr>
          <a:lstStyle/>
          <a:p>
            <a:pPr algn="ctr"/>
            <a:r>
              <a:rPr lang="de-DE" sz="2000" b="1" dirty="0">
                <a:solidFill>
                  <a:srgbClr val="F59C00"/>
                </a:solidFill>
              </a:rPr>
              <a:t>30 min Erarbeitung </a:t>
            </a:r>
          </a:p>
          <a:p>
            <a:pPr algn="ctr"/>
            <a:endParaRPr lang="de-DE" sz="2000" b="1" dirty="0">
              <a:solidFill>
                <a:srgbClr val="F59C00"/>
              </a:solidFill>
            </a:endParaRPr>
          </a:p>
          <a:p>
            <a:pPr algn="ctr"/>
            <a:r>
              <a:rPr lang="de-DE" sz="2000" b="1" dirty="0">
                <a:solidFill>
                  <a:srgbClr val="F59C00"/>
                </a:solidFill>
              </a:rPr>
              <a:t>15 min Diskussion</a:t>
            </a:r>
          </a:p>
        </p:txBody>
      </p:sp>
    </p:spTree>
    <p:extLst>
      <p:ext uri="{BB962C8B-B14F-4D97-AF65-F5344CB8AC3E}">
        <p14:creationId xmlns:p14="http://schemas.microsoft.com/office/powerpoint/2010/main" val="832417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37F72F2-158F-4164-8056-5DA294EC6733}"/>
              </a:ext>
            </a:extLst>
          </p:cNvPr>
          <p:cNvSpPr>
            <a:spLocks noGrp="1"/>
          </p:cNvSpPr>
          <p:nvPr>
            <p:ph idx="1"/>
          </p:nvPr>
        </p:nvSpPr>
        <p:spPr>
          <a:xfrm>
            <a:off x="539552" y="1844824"/>
            <a:ext cx="7975798" cy="4536504"/>
          </a:xfrm>
        </p:spPr>
        <p:txBody>
          <a:bodyPr>
            <a:normAutofit/>
          </a:bodyPr>
          <a:lstStyle/>
          <a:p>
            <a:pPr>
              <a:buFont typeface="Arial" panose="020B0604020202020204" pitchFamily="34" charset="0"/>
              <a:buChar char="•"/>
            </a:pPr>
            <a:r>
              <a:rPr lang="de-DE" sz="2200" dirty="0">
                <a:solidFill>
                  <a:srgbClr val="0D2C5A"/>
                </a:solidFill>
                <a:latin typeface="+mn-lt"/>
              </a:rPr>
              <a:t>Vergegenwärtigung der Lernvoraussetzungen der Kinder, Jugendlichen und jungen Erwachsenen </a:t>
            </a:r>
          </a:p>
          <a:p>
            <a:pPr>
              <a:buFont typeface="Arial" panose="020B0604020202020204" pitchFamily="34" charset="0"/>
              <a:buChar char="•"/>
            </a:pPr>
            <a:r>
              <a:rPr lang="de-DE" sz="2200" dirty="0">
                <a:solidFill>
                  <a:srgbClr val="0D2C5A"/>
                </a:solidFill>
                <a:latin typeface="+mn-lt"/>
              </a:rPr>
              <a:t>Curriculare Rahmenbedingungen einsehen</a:t>
            </a:r>
          </a:p>
          <a:p>
            <a:pPr>
              <a:buFont typeface="Arial" panose="020B0604020202020204" pitchFamily="34" charset="0"/>
              <a:buChar char="•"/>
            </a:pPr>
            <a:r>
              <a:rPr lang="de-DE" sz="2200" dirty="0">
                <a:solidFill>
                  <a:srgbClr val="0D2C5A"/>
                </a:solidFill>
                <a:latin typeface="+mn-lt"/>
              </a:rPr>
              <a:t>Sachanalyse und didaktische Reduktion</a:t>
            </a:r>
          </a:p>
          <a:p>
            <a:pPr>
              <a:buFont typeface="Arial" panose="020B0604020202020204" pitchFamily="34" charset="0"/>
              <a:buChar char="•"/>
            </a:pPr>
            <a:r>
              <a:rPr lang="de-DE" sz="2200" dirty="0">
                <a:solidFill>
                  <a:srgbClr val="0D2C5A"/>
                </a:solidFill>
                <a:latin typeface="+mn-lt"/>
              </a:rPr>
              <a:t>Kompetenzorientierung und inhaltliche Auswahl treffen</a:t>
            </a:r>
          </a:p>
          <a:p>
            <a:pPr>
              <a:buFont typeface="Arial" panose="020B0604020202020204" pitchFamily="34" charset="0"/>
              <a:buChar char="•"/>
            </a:pPr>
            <a:r>
              <a:rPr lang="de-DE" sz="2200" dirty="0">
                <a:solidFill>
                  <a:srgbClr val="0D2C5A"/>
                </a:solidFill>
                <a:latin typeface="+mn-lt"/>
              </a:rPr>
              <a:t>Lernziele und Teilziele für die Veranstaltung formulieren</a:t>
            </a:r>
          </a:p>
          <a:p>
            <a:pPr>
              <a:buFont typeface="Arial" panose="020B0604020202020204" pitchFamily="34" charset="0"/>
              <a:buChar char="•"/>
            </a:pPr>
            <a:r>
              <a:rPr lang="de-DE" sz="2200" dirty="0">
                <a:solidFill>
                  <a:srgbClr val="0D2C5A"/>
                </a:solidFill>
                <a:latin typeface="+mn-lt"/>
              </a:rPr>
              <a:t>Veranstaltungsthemen und -schwerpunkte formulieren</a:t>
            </a:r>
          </a:p>
          <a:p>
            <a:pPr>
              <a:buFont typeface="Arial" panose="020B0604020202020204" pitchFamily="34" charset="0"/>
              <a:buChar char="•"/>
            </a:pPr>
            <a:r>
              <a:rPr lang="de-DE" sz="2200" dirty="0">
                <a:solidFill>
                  <a:srgbClr val="0D2C5A"/>
                </a:solidFill>
                <a:latin typeface="+mn-lt"/>
              </a:rPr>
              <a:t>Veranstaltungen planen und strukturieren</a:t>
            </a:r>
          </a:p>
          <a:p>
            <a:pPr>
              <a:buFont typeface="Arial" panose="020B0604020202020204" pitchFamily="34" charset="0"/>
              <a:buChar char="•"/>
            </a:pPr>
            <a:r>
              <a:rPr lang="de-DE" sz="2200" dirty="0">
                <a:solidFill>
                  <a:srgbClr val="0D2C5A"/>
                </a:solidFill>
                <a:latin typeface="+mn-lt"/>
              </a:rPr>
              <a:t>Überlegungen zur methodischen Umsetzung treffen</a:t>
            </a:r>
          </a:p>
          <a:p>
            <a:pPr>
              <a:buFont typeface="Arial" panose="020B0604020202020204" pitchFamily="34" charset="0"/>
              <a:buChar char="•"/>
            </a:pPr>
            <a:r>
              <a:rPr lang="de-DE" sz="2200" dirty="0">
                <a:solidFill>
                  <a:srgbClr val="0D2C5A"/>
                </a:solidFill>
                <a:latin typeface="+mn-lt"/>
              </a:rPr>
              <a:t>Lernaufgaben/Arbeitsblätter entwickeln </a:t>
            </a:r>
          </a:p>
          <a:p>
            <a:pPr>
              <a:buFont typeface="Arial" panose="020B0604020202020204" pitchFamily="34" charset="0"/>
              <a:buChar char="•"/>
            </a:pPr>
            <a:r>
              <a:rPr lang="de-DE" sz="2200" dirty="0">
                <a:solidFill>
                  <a:srgbClr val="0D2C5A"/>
                </a:solidFill>
                <a:latin typeface="+mn-lt"/>
              </a:rPr>
              <a:t>Überlegungen zur Mediennutzung treffen</a:t>
            </a:r>
          </a:p>
          <a:p>
            <a:pPr>
              <a:buFont typeface="Arial" panose="020B0604020202020204" pitchFamily="34" charset="0"/>
              <a:buChar char="•"/>
            </a:pPr>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4274B74D-ADD1-4191-8787-11015ED34F3A}"/>
              </a:ext>
            </a:extLst>
          </p:cNvPr>
          <p:cNvSpPr>
            <a:spLocks noGrp="1"/>
          </p:cNvSpPr>
          <p:nvPr>
            <p:ph type="sldNum" sz="quarter" idx="4"/>
          </p:nvPr>
        </p:nvSpPr>
        <p:spPr/>
        <p:txBody>
          <a:bodyPr/>
          <a:lstStyle/>
          <a:p>
            <a:fld id="{80820C91-F7CE-483F-AA17-44F7CB82C640}" type="slidenum">
              <a:rPr lang="de-DE" smtClean="0"/>
              <a:pPr/>
              <a:t>27</a:t>
            </a:fld>
            <a:endParaRPr lang="de-DE" dirty="0"/>
          </a:p>
        </p:txBody>
      </p:sp>
      <p:sp>
        <p:nvSpPr>
          <p:cNvPr id="5" name="Fußzeilenplatzhalter 4">
            <a:extLst>
              <a:ext uri="{FF2B5EF4-FFF2-40B4-BE49-F238E27FC236}">
                <a16:creationId xmlns:a16="http://schemas.microsoft.com/office/drawing/2014/main" id="{DD69A6AD-C05A-4B8C-B17E-0C35C25366BD}"/>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6764498-743E-4071-A379-0EB0AFAB8C50}"/>
              </a:ext>
            </a:extLst>
          </p:cNvPr>
          <p:cNvSpPr>
            <a:spLocks noGrp="1"/>
          </p:cNvSpPr>
          <p:nvPr>
            <p:ph type="title"/>
          </p:nvPr>
        </p:nvSpPr>
        <p:spPr>
          <a:xfrm>
            <a:off x="1187624" y="1052538"/>
            <a:ext cx="7886700" cy="576262"/>
          </a:xfrm>
        </p:spPr>
        <p:txBody>
          <a:bodyPr/>
          <a:lstStyle/>
          <a:p>
            <a:pPr algn="r"/>
            <a:r>
              <a:rPr lang="de-DE" b="0" dirty="0">
                <a:solidFill>
                  <a:srgbClr val="0D2C5A"/>
                </a:solidFill>
              </a:rPr>
              <a:t>Veranstaltungen planen – Überblick</a:t>
            </a:r>
          </a:p>
        </p:txBody>
      </p:sp>
      <p:sp>
        <p:nvSpPr>
          <p:cNvPr id="2" name="Rechteck 1">
            <a:extLst>
              <a:ext uri="{FF2B5EF4-FFF2-40B4-BE49-F238E27FC236}">
                <a16:creationId xmlns:a16="http://schemas.microsoft.com/office/drawing/2014/main" id="{BB73AEEC-D983-11A2-857F-D20E33233E9D}"/>
              </a:ext>
            </a:extLst>
          </p:cNvPr>
          <p:cNvSpPr/>
          <p:nvPr/>
        </p:nvSpPr>
        <p:spPr>
          <a:xfrm>
            <a:off x="539552" y="5013176"/>
            <a:ext cx="7560840" cy="432048"/>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697203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9CEE86D7-48B2-41B9-909E-5646D6404BDC}"/>
              </a:ext>
            </a:extLst>
          </p:cNvPr>
          <p:cNvSpPr>
            <a:spLocks noGrp="1"/>
          </p:cNvSpPr>
          <p:nvPr>
            <p:ph type="sldNum" sz="quarter" idx="4"/>
          </p:nvPr>
        </p:nvSpPr>
        <p:spPr/>
        <p:txBody>
          <a:bodyPr/>
          <a:lstStyle/>
          <a:p>
            <a:fld id="{80820C91-F7CE-483F-AA17-44F7CB82C640}" type="slidenum">
              <a:rPr lang="de-DE" smtClean="0"/>
              <a:pPr/>
              <a:t>28</a:t>
            </a:fld>
            <a:endParaRPr lang="de-DE" dirty="0"/>
          </a:p>
        </p:txBody>
      </p:sp>
      <p:sp>
        <p:nvSpPr>
          <p:cNvPr id="5" name="Fußzeilenplatzhalter 4">
            <a:extLst>
              <a:ext uri="{FF2B5EF4-FFF2-40B4-BE49-F238E27FC236}">
                <a16:creationId xmlns:a16="http://schemas.microsoft.com/office/drawing/2014/main" id="{693B9B88-3A14-4FE1-BE8D-756F502D750F}"/>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Inhaltsplatzhalter 1">
            <a:extLst>
              <a:ext uri="{FF2B5EF4-FFF2-40B4-BE49-F238E27FC236}">
                <a16:creationId xmlns:a16="http://schemas.microsoft.com/office/drawing/2014/main" id="{DA05B3C7-6066-44A3-B635-44C43A76F67A}"/>
              </a:ext>
            </a:extLst>
          </p:cNvPr>
          <p:cNvSpPr>
            <a:spLocks noGrp="1"/>
          </p:cNvSpPr>
          <p:nvPr>
            <p:ph idx="1"/>
          </p:nvPr>
        </p:nvSpPr>
        <p:spPr>
          <a:xfrm>
            <a:off x="678396" y="2346467"/>
            <a:ext cx="7787208" cy="3746830"/>
          </a:xfrm>
        </p:spPr>
        <p:txBody>
          <a:bodyPr>
            <a:normAutofit/>
          </a:bodyPr>
          <a:lstStyle/>
          <a:p>
            <a:pPr marL="342900" marR="0" lvl="0" indent="-342900" algn="l" defTabSz="914400" rtl="0" eaLnBrk="1" fontAlgn="auto" latinLnBrk="0" hangingPunct="1">
              <a:lnSpc>
                <a:spcPct val="100000"/>
              </a:lnSpc>
              <a:spcBef>
                <a:spcPts val="0"/>
              </a:spcBef>
              <a:spcAft>
                <a:spcPts val="1200"/>
              </a:spcAft>
              <a:buClrTx/>
              <a:buSzTx/>
              <a:buFont typeface="Arial" pitchFamily="34" charset="0"/>
              <a:buChar char="•"/>
              <a:tabLst/>
              <a:defRPr/>
            </a:pPr>
            <a:r>
              <a:rPr kumimoji="0" lang="de-DE" sz="2200" b="1" i="0" u="none" strike="noStrike" kern="1200" cap="none" spc="0" normalizeH="0" baseline="0" noProof="0" dirty="0">
                <a:ln>
                  <a:noFill/>
                </a:ln>
                <a:solidFill>
                  <a:srgbClr val="0D2C5A"/>
                </a:solidFill>
                <a:effectLst/>
                <a:uLnTx/>
                <a:uFillTx/>
                <a:latin typeface="calibri" charset="0"/>
                <a:ea typeface="+mn-ea"/>
                <a:cs typeface="Times New Roman" pitchFamily="18" charset="0"/>
              </a:rPr>
              <a:t>Begründung des Lehr-Lernprozesses</a:t>
            </a:r>
            <a:r>
              <a:rPr kumimoji="0" lang="de-DE" sz="2200" b="0" i="0" u="none" strike="noStrike" kern="1200" cap="none" spc="0" normalizeH="0" baseline="0" noProof="0" dirty="0">
                <a:ln>
                  <a:noFill/>
                </a:ln>
                <a:solidFill>
                  <a:srgbClr val="0D2C5A"/>
                </a:solidFill>
                <a:effectLst/>
                <a:uLnTx/>
                <a:uFillTx/>
                <a:latin typeface="calibri" charset="0"/>
                <a:ea typeface="+mn-ea"/>
                <a:cs typeface="Times New Roman" pitchFamily="18" charset="0"/>
              </a:rPr>
              <a:t>:                                         hier begründen Sie Ihr gesamtes Vorgehen (auch Auswahl von Medien, Sozialform, Differenzierung...)</a:t>
            </a:r>
          </a:p>
          <a:p>
            <a:pPr marL="0" marR="0" lvl="0" indent="0" algn="l" defTabSz="914400" rtl="0" eaLnBrk="1" fontAlgn="auto" latinLnBrk="0" hangingPunct="1">
              <a:lnSpc>
                <a:spcPct val="100000"/>
              </a:lnSpc>
              <a:spcBef>
                <a:spcPts val="0"/>
              </a:spcBef>
              <a:spcAft>
                <a:spcPts val="1200"/>
              </a:spcAft>
              <a:buClrTx/>
              <a:buSzTx/>
              <a:tabLst/>
              <a:defRPr/>
            </a:pPr>
            <a:r>
              <a:rPr kumimoji="0" lang="de-DE" sz="2200" i="0" u="none" strike="noStrike" kern="1200" cap="none" spc="0" normalizeH="0" baseline="0" noProof="0" dirty="0">
                <a:ln>
                  <a:noFill/>
                </a:ln>
                <a:solidFill>
                  <a:schemeClr val="accent3"/>
                </a:solidFill>
                <a:effectLst/>
                <a:uLnTx/>
                <a:uFillTx/>
                <a:latin typeface="calibri" charset="0"/>
                <a:ea typeface="+mn-ea"/>
                <a:cs typeface="Times New Roman" pitchFamily="18" charset="0"/>
                <a:sym typeface="Wingdings" pitchFamily="2" charset="2"/>
              </a:rPr>
              <a:t>      </a:t>
            </a:r>
            <a:r>
              <a:rPr kumimoji="0" lang="de-DE" sz="2200" i="0" u="none" strike="noStrike" kern="1200" cap="none" spc="0" normalizeH="0" baseline="0" noProof="0" dirty="0">
                <a:ln>
                  <a:noFill/>
                </a:ln>
                <a:solidFill>
                  <a:schemeClr val="accent3"/>
                </a:solidFill>
                <a:effectLst/>
                <a:uLnTx/>
                <a:uFillTx/>
                <a:latin typeface="calibri" charset="0"/>
                <a:ea typeface="+mn-ea"/>
                <a:cs typeface="Times New Roman" pitchFamily="18" charset="0"/>
              </a:rPr>
              <a:t>das machen wir hier nicht so intensiv, da</a:t>
            </a:r>
            <a:r>
              <a:rPr kumimoji="0" lang="de-DE" sz="2200" i="0" u="none" strike="noStrike" kern="1200" cap="none" spc="0" normalizeH="0" noProof="0" dirty="0">
                <a:ln>
                  <a:noFill/>
                </a:ln>
                <a:solidFill>
                  <a:schemeClr val="accent3"/>
                </a:solidFill>
                <a:effectLst/>
                <a:uLnTx/>
                <a:uFillTx/>
                <a:latin typeface="calibri" charset="0"/>
                <a:ea typeface="+mn-ea"/>
                <a:cs typeface="Times New Roman" pitchFamily="18" charset="0"/>
              </a:rPr>
              <a:t> Sie im weiteren 	Verlauf eine Vielzahl an Methoden kennenlernen </a:t>
            </a:r>
            <a:r>
              <a:rPr kumimoji="0" lang="de-DE" sz="2200" i="0" u="none" strike="noStrike" kern="1200" cap="none" spc="0" normalizeH="0" baseline="0" noProof="0" dirty="0">
                <a:ln>
                  <a:noFill/>
                </a:ln>
                <a:solidFill>
                  <a:schemeClr val="accent3"/>
                </a:solidFill>
                <a:effectLst/>
                <a:uLnTx/>
                <a:uFillTx/>
                <a:latin typeface="calibri" charset="0"/>
                <a:ea typeface="+mn-ea"/>
                <a:cs typeface="Times New Roman" pitchFamily="18" charset="0"/>
              </a:rPr>
              <a:t> </a:t>
            </a:r>
          </a:p>
          <a:p>
            <a:pPr marL="342900" marR="0" lvl="0" indent="-342900"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de-DE" sz="2200" b="0" i="0" u="none" strike="noStrike" kern="1200" cap="none" spc="0" normalizeH="0" baseline="0" noProof="0" dirty="0">
              <a:ln>
                <a:noFill/>
              </a:ln>
              <a:solidFill>
                <a:srgbClr val="0D2C5A"/>
              </a:solidFill>
              <a:effectLst/>
              <a:uLnTx/>
              <a:uFillTx/>
              <a:latin typeface="calibri" charset="0"/>
              <a:ea typeface="+mn-ea"/>
              <a:cs typeface="Times New Roman" pitchFamily="18" charset="0"/>
            </a:endParaRPr>
          </a:p>
          <a:p>
            <a:pPr marL="342900" marR="0" lvl="0" indent="-342900"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de-DE" sz="2200" b="0" i="0" u="none" strike="noStrike" kern="1200" cap="none" spc="0" normalizeH="0" baseline="0" noProof="0" dirty="0">
                <a:ln>
                  <a:noFill/>
                </a:ln>
                <a:solidFill>
                  <a:srgbClr val="0D2C5A"/>
                </a:solidFill>
                <a:effectLst/>
                <a:uLnTx/>
                <a:uFillTx/>
                <a:latin typeface="calibri" charset="0"/>
                <a:ea typeface="+mn-ea"/>
                <a:cs typeface="Times New Roman" pitchFamily="18" charset="0"/>
              </a:rPr>
              <a:t>Wir machen aber die Begründung der </a:t>
            </a:r>
            <a:r>
              <a:rPr kumimoji="0" lang="de-DE" sz="2200" b="1" i="0" u="none" strike="noStrike" kern="1200" cap="none" spc="0" normalizeH="0" baseline="0" noProof="0" dirty="0">
                <a:ln>
                  <a:noFill/>
                </a:ln>
                <a:solidFill>
                  <a:srgbClr val="0D2C5A"/>
                </a:solidFill>
                <a:effectLst/>
                <a:uLnTx/>
                <a:uFillTx/>
                <a:latin typeface="calibri" charset="0"/>
                <a:ea typeface="+mn-ea"/>
                <a:cs typeface="Times New Roman" pitchFamily="18" charset="0"/>
              </a:rPr>
              <a:t>Methodenauswahl</a:t>
            </a:r>
            <a:r>
              <a:rPr kumimoji="0" lang="de-DE" sz="2200" b="0" i="0" u="none" strike="noStrike" kern="1200" cap="none" spc="0" normalizeH="0" baseline="0" noProof="0" dirty="0">
                <a:ln>
                  <a:noFill/>
                </a:ln>
                <a:solidFill>
                  <a:srgbClr val="0D2C5A"/>
                </a:solidFill>
                <a:effectLst/>
                <a:uLnTx/>
                <a:uFillTx/>
                <a:latin typeface="calibri" charset="0"/>
                <a:ea typeface="+mn-ea"/>
                <a:cs typeface="Times New Roman" pitchFamily="18" charset="0"/>
              </a:rPr>
              <a:t>! (Ziel-Inhalt-Methode Relation) </a:t>
            </a:r>
          </a:p>
          <a:p>
            <a:endParaRPr lang="de-DE" sz="2200" dirty="0"/>
          </a:p>
        </p:txBody>
      </p:sp>
      <p:sp>
        <p:nvSpPr>
          <p:cNvPr id="7" name="Titel 1">
            <a:extLst>
              <a:ext uri="{FF2B5EF4-FFF2-40B4-BE49-F238E27FC236}">
                <a16:creationId xmlns:a16="http://schemas.microsoft.com/office/drawing/2014/main" id="{FD7C9F35-F237-4654-B7A1-9DF6AA857DAE}"/>
              </a:ext>
            </a:extLst>
          </p:cNvPr>
          <p:cNvSpPr txBox="1">
            <a:spLocks/>
          </p:cNvSpPr>
          <p:nvPr/>
        </p:nvSpPr>
        <p:spPr>
          <a:xfrm>
            <a:off x="678396" y="1770403"/>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u="sng" kern="0" dirty="0">
                <a:solidFill>
                  <a:srgbClr val="002060"/>
                </a:solidFill>
                <a:latin typeface="Calibri" panose="020F0502020204030204" pitchFamily="34" charset="0"/>
                <a:ea typeface="+mj-ea"/>
                <a:cs typeface="+mj-cs"/>
              </a:rPr>
              <a:t>Methodenauswahl und Begründung</a:t>
            </a:r>
            <a:endParaRPr lang="de-DE" u="sng" dirty="0"/>
          </a:p>
        </p:txBody>
      </p:sp>
      <p:sp>
        <p:nvSpPr>
          <p:cNvPr id="8" name="Titel 1">
            <a:extLst>
              <a:ext uri="{FF2B5EF4-FFF2-40B4-BE49-F238E27FC236}">
                <a16:creationId xmlns:a16="http://schemas.microsoft.com/office/drawing/2014/main" id="{EAF1A529-3935-45BD-B86B-F1E51EF108D0}"/>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Tree>
    <p:extLst>
      <p:ext uri="{BB962C8B-B14F-4D97-AF65-F5344CB8AC3E}">
        <p14:creationId xmlns:p14="http://schemas.microsoft.com/office/powerpoint/2010/main" val="1463813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31CFB0-DE5F-4CF6-9BB7-3A8B908B24E3}"/>
              </a:ext>
            </a:extLst>
          </p:cNvPr>
          <p:cNvSpPr>
            <a:spLocks noGrp="1"/>
          </p:cNvSpPr>
          <p:nvPr>
            <p:ph type="title"/>
          </p:nvPr>
        </p:nvSpPr>
        <p:spPr>
          <a:xfrm>
            <a:off x="467543" y="1628800"/>
            <a:ext cx="7886700" cy="576064"/>
          </a:xfrm>
        </p:spPr>
        <p:txBody>
          <a:bodyPr/>
          <a:lstStyle/>
          <a:p>
            <a:r>
              <a:rPr lang="de-DE" altLang="de-DE" b="0" u="sng" kern="0" dirty="0">
                <a:solidFill>
                  <a:srgbClr val="002060"/>
                </a:solidFill>
                <a:latin typeface="Calibri" panose="020F0502020204030204" pitchFamily="34" charset="0"/>
                <a:ea typeface="+mj-ea"/>
                <a:cs typeface="+mj-cs"/>
              </a:rPr>
              <a:t>Methode</a:t>
            </a:r>
            <a:endParaRPr lang="de-DE" u="sng" dirty="0"/>
          </a:p>
        </p:txBody>
      </p:sp>
      <p:sp>
        <p:nvSpPr>
          <p:cNvPr id="3" name="Inhaltsplatzhalter 2">
            <a:extLst>
              <a:ext uri="{FF2B5EF4-FFF2-40B4-BE49-F238E27FC236}">
                <a16:creationId xmlns:a16="http://schemas.microsoft.com/office/drawing/2014/main" id="{9D0AF754-647A-4574-AA12-F0977DCA8362}"/>
              </a:ext>
            </a:extLst>
          </p:cNvPr>
          <p:cNvSpPr>
            <a:spLocks noGrp="1"/>
          </p:cNvSpPr>
          <p:nvPr>
            <p:ph idx="1"/>
          </p:nvPr>
        </p:nvSpPr>
        <p:spPr>
          <a:xfrm>
            <a:off x="467543" y="2132856"/>
            <a:ext cx="8208914" cy="4420527"/>
          </a:xfrm>
        </p:spPr>
        <p:txBody>
          <a:bodyPr>
            <a:normAutofit/>
          </a:bodyPr>
          <a:lstStyle/>
          <a:p>
            <a:pPr marL="0" lvl="0" indent="0" fontAlgn="base">
              <a:spcAft>
                <a:spcPct val="0"/>
              </a:spcAft>
            </a:pPr>
            <a:r>
              <a:rPr lang="de-DE" altLang="de-DE" i="1" dirty="0">
                <a:solidFill>
                  <a:srgbClr val="002060"/>
                </a:solidFill>
                <a:latin typeface="Calibri" panose="020F0502020204030204" pitchFamily="34" charset="0"/>
                <a:ea typeface="+mn-ea"/>
                <a:cs typeface="+mn-cs"/>
              </a:rPr>
              <a:t>Unterrichtsmethode: </a:t>
            </a:r>
          </a:p>
          <a:p>
            <a:pPr marL="0" lvl="0" indent="0" fontAlgn="base">
              <a:spcAft>
                <a:spcPts val="600"/>
              </a:spcAft>
            </a:pPr>
            <a:r>
              <a:rPr lang="de-DE" altLang="de-DE" dirty="0">
                <a:solidFill>
                  <a:srgbClr val="002060"/>
                </a:solidFill>
                <a:latin typeface="Calibri" panose="020F0502020204030204" pitchFamily="34" charset="0"/>
                <a:ea typeface="+mn-ea"/>
                <a:cs typeface="+mn-cs"/>
              </a:rPr>
              <a:t>Formen und Verfahren, mit denen Lehrende und Lernende die sie umgebende natürliche und gesellschaftliche Wirklichkeit vermitteln und sich aneignen </a:t>
            </a:r>
            <a:r>
              <a:rPr lang="de-DE" altLang="de-DE" sz="1200" dirty="0">
                <a:solidFill>
                  <a:srgbClr val="002060"/>
                </a:solidFill>
                <a:latin typeface="Calibri" panose="020F0502020204030204" pitchFamily="34" charset="0"/>
                <a:ea typeface="+mn-ea"/>
                <a:cs typeface="+mn-cs"/>
              </a:rPr>
              <a:t>(vgl. ebenda)</a:t>
            </a:r>
          </a:p>
          <a:p>
            <a:pPr lvl="0" fontAlgn="base">
              <a:spcAft>
                <a:spcPct val="0"/>
              </a:spcAft>
              <a:buFont typeface="Wingdings" panose="05000000000000000000" pitchFamily="2" charset="2"/>
              <a:buChar char="Ø"/>
            </a:pPr>
            <a:r>
              <a:rPr lang="de-DE" altLang="de-DE" dirty="0">
                <a:solidFill>
                  <a:srgbClr val="002060"/>
                </a:solidFill>
                <a:latin typeface="Calibri" panose="020F0502020204030204" pitchFamily="34" charset="0"/>
                <a:ea typeface="+mn-ea"/>
                <a:cs typeface="+mn-cs"/>
              </a:rPr>
              <a:t>Methoden zur schrittweisen Erreichung der Gesamtzielstellung des Konzeptes </a:t>
            </a:r>
          </a:p>
          <a:p>
            <a:pPr marL="0" lvl="0" indent="0" fontAlgn="base">
              <a:spcAft>
                <a:spcPct val="0"/>
              </a:spcAft>
            </a:pPr>
            <a:endParaRPr lang="de-DE" altLang="de-DE" dirty="0">
              <a:solidFill>
                <a:srgbClr val="002060"/>
              </a:solidFill>
              <a:latin typeface="Calibri" panose="020F0502020204030204" pitchFamily="34" charset="0"/>
              <a:ea typeface="+mn-ea"/>
              <a:cs typeface="+mn-cs"/>
            </a:endParaRPr>
          </a:p>
          <a:p>
            <a:pPr marL="0" lvl="0" indent="0" fontAlgn="base">
              <a:spcAft>
                <a:spcPct val="0"/>
              </a:spcAft>
            </a:pPr>
            <a:endParaRPr lang="de-DE" altLang="de-DE" dirty="0">
              <a:solidFill>
                <a:srgbClr val="002060"/>
              </a:solidFill>
              <a:latin typeface="Calibri" panose="020F0502020204030204" pitchFamily="34" charset="0"/>
              <a:ea typeface="+mn-ea"/>
              <a:cs typeface="+mn-cs"/>
            </a:endParaRPr>
          </a:p>
          <a:p>
            <a:endParaRPr lang="de-DE" dirty="0"/>
          </a:p>
        </p:txBody>
      </p:sp>
      <p:sp>
        <p:nvSpPr>
          <p:cNvPr id="4" name="Foliennummernplatzhalter 3">
            <a:extLst>
              <a:ext uri="{FF2B5EF4-FFF2-40B4-BE49-F238E27FC236}">
                <a16:creationId xmlns:a16="http://schemas.microsoft.com/office/drawing/2014/main" id="{026C0908-B378-46C0-B39F-4CFABEFA4069}"/>
              </a:ext>
            </a:extLst>
          </p:cNvPr>
          <p:cNvSpPr>
            <a:spLocks noGrp="1"/>
          </p:cNvSpPr>
          <p:nvPr>
            <p:ph type="sldNum" sz="quarter" idx="4"/>
          </p:nvPr>
        </p:nvSpPr>
        <p:spPr/>
        <p:txBody>
          <a:bodyPr/>
          <a:lstStyle/>
          <a:p>
            <a:fld id="{80820C91-F7CE-483F-AA17-44F7CB82C640}" type="slidenum">
              <a:rPr lang="de-DE" smtClean="0"/>
              <a:pPr/>
              <a:t>29</a:t>
            </a:fld>
            <a:endParaRPr lang="de-DE" dirty="0"/>
          </a:p>
        </p:txBody>
      </p:sp>
      <p:sp>
        <p:nvSpPr>
          <p:cNvPr id="5" name="Fußzeilenplatzhalter 4">
            <a:extLst>
              <a:ext uri="{FF2B5EF4-FFF2-40B4-BE49-F238E27FC236}">
                <a16:creationId xmlns:a16="http://schemas.microsoft.com/office/drawing/2014/main" id="{5B2E6C5E-B31D-4ACC-8CFC-9BF9E2FDD785}"/>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D9D71F35-774D-464E-855E-22CB7E763D4C}"/>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Tree>
    <p:extLst>
      <p:ext uri="{BB962C8B-B14F-4D97-AF65-F5344CB8AC3E}">
        <p14:creationId xmlns:p14="http://schemas.microsoft.com/office/powerpoint/2010/main" val="376769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C692C5-B74F-44BF-8AE2-4AD3C703B7BD}"/>
              </a:ext>
            </a:extLst>
          </p:cNvPr>
          <p:cNvSpPr>
            <a:spLocks noGrp="1"/>
          </p:cNvSpPr>
          <p:nvPr>
            <p:ph type="title"/>
          </p:nvPr>
        </p:nvSpPr>
        <p:spPr>
          <a:xfrm>
            <a:off x="539552" y="1628800"/>
            <a:ext cx="7886700" cy="576064"/>
          </a:xfrm>
        </p:spPr>
        <p:txBody>
          <a:bodyPr/>
          <a:lstStyle/>
          <a:p>
            <a:r>
              <a:rPr lang="de-DE" sz="2800" dirty="0">
                <a:solidFill>
                  <a:srgbClr val="0D2C5A"/>
                </a:solidFill>
              </a:rPr>
              <a:t>Inhalt:</a:t>
            </a:r>
            <a:endParaRPr lang="de-DE" sz="2800" dirty="0"/>
          </a:p>
        </p:txBody>
      </p:sp>
      <p:sp>
        <p:nvSpPr>
          <p:cNvPr id="4" name="Foliennummernplatzhalter 3">
            <a:extLst>
              <a:ext uri="{FF2B5EF4-FFF2-40B4-BE49-F238E27FC236}">
                <a16:creationId xmlns:a16="http://schemas.microsoft.com/office/drawing/2014/main" id="{9D57EF88-B089-4229-B92C-8C1B63CB2F76}"/>
              </a:ext>
            </a:extLst>
          </p:cNvPr>
          <p:cNvSpPr>
            <a:spLocks noGrp="1"/>
          </p:cNvSpPr>
          <p:nvPr>
            <p:ph type="sldNum" sz="quarter" idx="4"/>
          </p:nvPr>
        </p:nvSpPr>
        <p:spPr/>
        <p:txBody>
          <a:bodyPr/>
          <a:lstStyle/>
          <a:p>
            <a:fld id="{80820C91-F7CE-483F-AA17-44F7CB82C640}" type="slidenum">
              <a:rPr lang="de-DE" smtClean="0"/>
              <a:pPr/>
              <a:t>3</a:t>
            </a:fld>
            <a:endParaRPr lang="de-DE" dirty="0"/>
          </a:p>
        </p:txBody>
      </p:sp>
      <p:sp>
        <p:nvSpPr>
          <p:cNvPr id="5" name="Fußzeilenplatzhalter 4">
            <a:extLst>
              <a:ext uri="{FF2B5EF4-FFF2-40B4-BE49-F238E27FC236}">
                <a16:creationId xmlns:a16="http://schemas.microsoft.com/office/drawing/2014/main" id="{0108412C-FEF5-4E46-A7DF-0E61DE09768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6">
            <a:extLst>
              <a:ext uri="{FF2B5EF4-FFF2-40B4-BE49-F238E27FC236}">
                <a16:creationId xmlns:a16="http://schemas.microsoft.com/office/drawing/2014/main" id="{E6E94706-42A1-4D36-80E3-8B4267C361A3}"/>
              </a:ext>
            </a:extLst>
          </p:cNvPr>
          <p:cNvSpPr txBox="1">
            <a:spLocks/>
          </p:cNvSpPr>
          <p:nvPr/>
        </p:nvSpPr>
        <p:spPr>
          <a:xfrm>
            <a:off x="1257300"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algn="r"/>
            <a:r>
              <a:rPr lang="de-DE" altLang="de-DE" b="0" kern="0" dirty="0">
                <a:solidFill>
                  <a:srgbClr val="002060"/>
                </a:solidFill>
                <a:latin typeface="Calibri" panose="020F0502020204030204" pitchFamily="34" charset="0"/>
                <a:ea typeface="+mj-ea"/>
                <a:cs typeface="+mj-cs"/>
              </a:rPr>
              <a:t>Veranstaltungsplanung und Erprobung II</a:t>
            </a:r>
          </a:p>
          <a:p>
            <a:pPr algn="r"/>
            <a:endParaRPr lang="de-DE" b="0" dirty="0"/>
          </a:p>
        </p:txBody>
      </p:sp>
      <p:sp>
        <p:nvSpPr>
          <p:cNvPr id="9" name="Inhaltsplatzhalter 2">
            <a:extLst>
              <a:ext uri="{FF2B5EF4-FFF2-40B4-BE49-F238E27FC236}">
                <a16:creationId xmlns:a16="http://schemas.microsoft.com/office/drawing/2014/main" id="{161FC91D-EA3D-4950-90E9-DDEB3EE240E3}"/>
              </a:ext>
            </a:extLst>
          </p:cNvPr>
          <p:cNvSpPr>
            <a:spLocks noGrp="1"/>
          </p:cNvSpPr>
          <p:nvPr>
            <p:ph idx="1"/>
          </p:nvPr>
        </p:nvSpPr>
        <p:spPr>
          <a:xfrm>
            <a:off x="539552" y="2193205"/>
            <a:ext cx="7704856" cy="4116115"/>
          </a:xfrm>
        </p:spPr>
        <p:txBody>
          <a:bodyPr/>
          <a:lstStyle/>
          <a:p>
            <a:pPr marL="457200" indent="-457200">
              <a:spcAft>
                <a:spcPts val="300"/>
              </a:spcAft>
              <a:buFont typeface="+mj-lt"/>
              <a:buAutoNum type="arabicPeriod"/>
            </a:pPr>
            <a:r>
              <a:rPr lang="de-DE" altLang="de-DE" sz="2400" dirty="0">
                <a:solidFill>
                  <a:srgbClr val="0D2C5A"/>
                </a:solidFill>
                <a:latin typeface="Calibri" panose="020F0502020204030204" pitchFamily="34" charset="0"/>
              </a:rPr>
              <a:t>Veranstaltungen planen</a:t>
            </a:r>
          </a:p>
          <a:p>
            <a:pPr marL="972000" lvl="1" indent="-457200">
              <a:spcAft>
                <a:spcPts val="300"/>
              </a:spcAft>
              <a:buFont typeface="+mj-lt"/>
              <a:buAutoNum type="alphaLcParenR" startAt="7"/>
            </a:pPr>
            <a:r>
              <a:rPr lang="de-DE" altLang="de-DE" sz="2400" dirty="0">
                <a:solidFill>
                  <a:srgbClr val="0D2C5A"/>
                </a:solidFill>
                <a:latin typeface="Calibri" panose="020F0502020204030204" pitchFamily="34" charset="0"/>
              </a:rPr>
              <a:t>Veranstaltungen planen und strukturieren</a:t>
            </a:r>
          </a:p>
          <a:p>
            <a:pPr marL="972000" lvl="1" indent="-457200">
              <a:spcAft>
                <a:spcPts val="300"/>
              </a:spcAft>
              <a:buFont typeface="+mj-lt"/>
              <a:buAutoNum type="alphaLcParenR" startAt="7"/>
            </a:pPr>
            <a:r>
              <a:rPr lang="de-DE" altLang="de-DE" sz="2400" dirty="0">
                <a:solidFill>
                  <a:srgbClr val="0D2C5A"/>
                </a:solidFill>
                <a:latin typeface="Calibri" panose="020F0502020204030204" pitchFamily="34" charset="0"/>
              </a:rPr>
              <a:t>Methodische Umsetzung</a:t>
            </a:r>
          </a:p>
          <a:p>
            <a:pPr marL="972000" lvl="1" indent="-457200">
              <a:spcAft>
                <a:spcPts val="300"/>
              </a:spcAft>
              <a:buFont typeface="+mj-lt"/>
              <a:buAutoNum type="alphaLcParenR" startAt="7"/>
            </a:pPr>
            <a:r>
              <a:rPr lang="de-DE" altLang="de-DE" sz="2400" dirty="0">
                <a:solidFill>
                  <a:srgbClr val="0D2C5A"/>
                </a:solidFill>
                <a:latin typeface="Calibri" panose="020F0502020204030204" pitchFamily="34" charset="0"/>
              </a:rPr>
              <a:t>Lernaufgaben und Arbeitsblätter</a:t>
            </a:r>
          </a:p>
          <a:p>
            <a:pPr marL="972000" lvl="1" indent="-457200">
              <a:spcAft>
                <a:spcPts val="600"/>
              </a:spcAft>
              <a:buFont typeface="+mj-lt"/>
              <a:buAutoNum type="alphaLcParenR" startAt="7"/>
            </a:pPr>
            <a:r>
              <a:rPr lang="de-DE" altLang="de-DE" sz="2400" dirty="0">
                <a:solidFill>
                  <a:srgbClr val="0D2C5A"/>
                </a:solidFill>
                <a:latin typeface="Calibri" panose="020F0502020204030204" pitchFamily="34" charset="0"/>
              </a:rPr>
              <a:t>Mediennutzung</a:t>
            </a:r>
          </a:p>
          <a:p>
            <a:pPr marL="457200" indent="-457200">
              <a:spcAft>
                <a:spcPts val="1200"/>
              </a:spcAft>
              <a:buFont typeface="+mj-lt"/>
              <a:buAutoNum type="arabicPeriod"/>
            </a:pPr>
            <a:r>
              <a:rPr lang="de-DE" altLang="de-DE" sz="2400" dirty="0">
                <a:solidFill>
                  <a:srgbClr val="0D2C5A"/>
                </a:solidFill>
                <a:latin typeface="Calibri" panose="020F0502020204030204" pitchFamily="34" charset="0"/>
              </a:rPr>
              <a:t>Hinweise für die Durchführung waldpädagogischer Veranstaltungen</a:t>
            </a:r>
          </a:p>
          <a:p>
            <a:pPr marL="457200" indent="-457200">
              <a:spcAft>
                <a:spcPts val="1200"/>
              </a:spcAft>
              <a:buFont typeface="+mj-lt"/>
              <a:buAutoNum type="arabicPeriod"/>
            </a:pPr>
            <a:r>
              <a:rPr lang="de-DE" altLang="de-DE" sz="2400" dirty="0">
                <a:solidFill>
                  <a:srgbClr val="0D2C5A"/>
                </a:solidFill>
                <a:latin typeface="Calibri" panose="020F0502020204030204" pitchFamily="34" charset="0"/>
              </a:rPr>
              <a:t>Zusammenfassung/Reflexion</a:t>
            </a:r>
          </a:p>
          <a:p>
            <a:endParaRPr lang="de-DE" dirty="0">
              <a:solidFill>
                <a:srgbClr val="0D2C5A"/>
              </a:solidFill>
            </a:endParaRPr>
          </a:p>
        </p:txBody>
      </p:sp>
    </p:spTree>
    <p:extLst>
      <p:ext uri="{BB962C8B-B14F-4D97-AF65-F5344CB8AC3E}">
        <p14:creationId xmlns:p14="http://schemas.microsoft.com/office/powerpoint/2010/main" val="13705840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8937E-A84A-4F31-9B17-5EE140667DCD}"/>
              </a:ext>
            </a:extLst>
          </p:cNvPr>
          <p:cNvSpPr>
            <a:spLocks noGrp="1"/>
          </p:cNvSpPr>
          <p:nvPr>
            <p:ph type="title"/>
          </p:nvPr>
        </p:nvSpPr>
        <p:spPr>
          <a:xfrm>
            <a:off x="611560" y="1588434"/>
            <a:ext cx="7886700" cy="576064"/>
          </a:xfrm>
        </p:spPr>
        <p:txBody>
          <a:bodyPr/>
          <a:lstStyle/>
          <a:p>
            <a:r>
              <a:rPr lang="de-DE" b="0" u="sng" dirty="0">
                <a:solidFill>
                  <a:srgbClr val="0D2C5A"/>
                </a:solidFill>
              </a:rPr>
              <a:t>Methoden</a:t>
            </a:r>
          </a:p>
        </p:txBody>
      </p:sp>
      <p:sp>
        <p:nvSpPr>
          <p:cNvPr id="4" name="Foliennummernplatzhalter 3">
            <a:extLst>
              <a:ext uri="{FF2B5EF4-FFF2-40B4-BE49-F238E27FC236}">
                <a16:creationId xmlns:a16="http://schemas.microsoft.com/office/drawing/2014/main" id="{8453C74B-5638-47E3-B62B-31037F010173}"/>
              </a:ext>
            </a:extLst>
          </p:cNvPr>
          <p:cNvSpPr>
            <a:spLocks noGrp="1"/>
          </p:cNvSpPr>
          <p:nvPr>
            <p:ph type="sldNum" sz="quarter" idx="4"/>
          </p:nvPr>
        </p:nvSpPr>
        <p:spPr/>
        <p:txBody>
          <a:bodyPr/>
          <a:lstStyle/>
          <a:p>
            <a:fld id="{80820C91-F7CE-483F-AA17-44F7CB82C640}" type="slidenum">
              <a:rPr lang="de-DE" smtClean="0"/>
              <a:pPr/>
              <a:t>30</a:t>
            </a:fld>
            <a:endParaRPr lang="de-DE" dirty="0"/>
          </a:p>
        </p:txBody>
      </p:sp>
      <p:sp>
        <p:nvSpPr>
          <p:cNvPr id="5" name="Fußzeilenplatzhalter 4">
            <a:extLst>
              <a:ext uri="{FF2B5EF4-FFF2-40B4-BE49-F238E27FC236}">
                <a16:creationId xmlns:a16="http://schemas.microsoft.com/office/drawing/2014/main" id="{E2BB6353-8CA5-47F8-AE29-959799BD5F0C}"/>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Rechteck 9">
            <a:extLst>
              <a:ext uri="{FF2B5EF4-FFF2-40B4-BE49-F238E27FC236}">
                <a16:creationId xmlns:a16="http://schemas.microsoft.com/office/drawing/2014/main" id="{42E590E2-955F-436B-8DC8-D5F427CCE62D}"/>
              </a:ext>
            </a:extLst>
          </p:cNvPr>
          <p:cNvSpPr/>
          <p:nvPr/>
        </p:nvSpPr>
        <p:spPr>
          <a:xfrm>
            <a:off x="611560" y="2132856"/>
            <a:ext cx="7920880" cy="4154984"/>
          </a:xfrm>
          <a:prstGeom prst="rect">
            <a:avLst/>
          </a:prstGeom>
        </p:spPr>
        <p:txBody>
          <a:bodyPr wrap="square">
            <a:spAutoFit/>
          </a:bodyPr>
          <a:lstStyle/>
          <a:p>
            <a:pPr lvl="0" eaLnBrk="0" fontAlgn="base" hangingPunct="0">
              <a:spcBef>
                <a:spcPct val="0"/>
              </a:spcBef>
              <a:spcAft>
                <a:spcPct val="0"/>
              </a:spcAft>
              <a:defRPr/>
            </a:pPr>
            <a:r>
              <a:rPr lang="de-DE" altLang="de-DE" sz="2200" dirty="0">
                <a:solidFill>
                  <a:srgbClr val="002060"/>
                </a:solidFill>
                <a:latin typeface="Calibri" panose="020F0502020204030204" pitchFamily="34" charset="0"/>
                <a:cs typeface="Calibri" panose="020F0502020204030204" pitchFamily="34" charset="0"/>
              </a:rPr>
              <a:t>Methode haben = zielgerichtet, systematisch u. planmäßig nach Schwierigkeitsgraden gestuft vorgehen</a:t>
            </a:r>
          </a:p>
          <a:p>
            <a:pPr lvl="0" eaLnBrk="0" fontAlgn="base" hangingPunct="0">
              <a:spcBef>
                <a:spcPct val="0"/>
              </a:spcBef>
              <a:spcAft>
                <a:spcPct val="0"/>
              </a:spcAft>
              <a:defRPr/>
            </a:pPr>
            <a:endParaRPr lang="de-DE" altLang="de-DE" sz="2200" dirty="0">
              <a:solidFill>
                <a:srgbClr val="002060"/>
              </a:solidFill>
              <a:latin typeface="Calibri" panose="020F0502020204030204" pitchFamily="34" charset="0"/>
              <a:cs typeface="Calibri" panose="020F0502020204030204" pitchFamily="34" charset="0"/>
            </a:endParaRPr>
          </a:p>
          <a:p>
            <a:pPr lvl="0" eaLnBrk="0" fontAlgn="base" hangingPunct="0">
              <a:spcBef>
                <a:spcPct val="0"/>
              </a:spcBef>
              <a:spcAft>
                <a:spcPct val="0"/>
              </a:spcAft>
              <a:defRPr/>
            </a:pPr>
            <a:r>
              <a:rPr lang="de-DE" altLang="de-DE" sz="2200" b="1" dirty="0">
                <a:solidFill>
                  <a:srgbClr val="002060"/>
                </a:solidFill>
                <a:latin typeface="Calibri" panose="020F0502020204030204" pitchFamily="34" charset="0"/>
                <a:cs typeface="Calibri" panose="020F0502020204030204" pitchFamily="34" charset="0"/>
              </a:rPr>
              <a:t>Unterrichtsmethode als Lehrmethode</a:t>
            </a:r>
          </a:p>
          <a:p>
            <a:pPr lvl="0" eaLnBrk="0" fontAlgn="base" hangingPunct="0">
              <a:spcBef>
                <a:spcPct val="0"/>
              </a:spcBef>
              <a:spcAft>
                <a:spcPct val="0"/>
              </a:spcAft>
              <a:defRPr/>
            </a:pPr>
            <a:endParaRPr lang="de-DE" altLang="de-DE" sz="2200" b="1" dirty="0">
              <a:solidFill>
                <a:srgbClr val="002060"/>
              </a:solidFill>
              <a:latin typeface="Calibri" panose="020F0502020204030204" pitchFamily="34" charset="0"/>
              <a:cs typeface="Calibri" panose="020F0502020204030204" pitchFamily="34" charset="0"/>
            </a:endParaRPr>
          </a:p>
          <a:p>
            <a:pPr marL="342900" lvl="0" indent="-342900" eaLnBrk="0" fontAlgn="base" hangingPunct="0">
              <a:spcBef>
                <a:spcPct val="0"/>
              </a:spcBef>
              <a:spcAft>
                <a:spcPct val="0"/>
              </a:spcAft>
              <a:buFont typeface="Arial" panose="020B0604020202020204" pitchFamily="34" charset="0"/>
              <a:buChar char="•"/>
              <a:defRPr/>
            </a:pPr>
            <a:r>
              <a:rPr lang="de-DE" altLang="de-DE" sz="2200" dirty="0">
                <a:solidFill>
                  <a:srgbClr val="002060"/>
                </a:solidFill>
                <a:latin typeface="Calibri" panose="020F0502020204030204" pitchFamily="34" charset="0"/>
                <a:cs typeface="Calibri" panose="020F0502020204030204" pitchFamily="34" charset="0"/>
              </a:rPr>
              <a:t>Methode der Vermittlung (Kenntnisse, Fertigkeiten und Fähigkeiten, Einsichten und Verhaltensweisen) und Führung der Veranstaltung durch die Pädagogin/den Pädagogen</a:t>
            </a:r>
          </a:p>
          <a:p>
            <a:pPr marL="342900" lvl="0" indent="-342900" eaLnBrk="0" fontAlgn="base" hangingPunct="0">
              <a:spcBef>
                <a:spcPct val="0"/>
              </a:spcBef>
              <a:spcAft>
                <a:spcPct val="0"/>
              </a:spcAft>
              <a:buFont typeface="Arial" panose="020B0604020202020204" pitchFamily="34" charset="0"/>
              <a:buChar char="•"/>
              <a:defRPr/>
            </a:pPr>
            <a:r>
              <a:rPr lang="de-DE" altLang="de-DE" sz="2200" dirty="0">
                <a:solidFill>
                  <a:srgbClr val="002060"/>
                </a:solidFill>
                <a:latin typeface="Calibri" panose="020F0502020204030204" pitchFamily="34" charset="0"/>
                <a:cs typeface="Calibri" panose="020F0502020204030204" pitchFamily="34" charset="0"/>
              </a:rPr>
              <a:t>Strategien zur Steuerung und Anregung von Lernprozessen im Unterricht</a:t>
            </a:r>
          </a:p>
          <a:p>
            <a:pPr lvl="0" eaLnBrk="0" fontAlgn="base" hangingPunct="0">
              <a:spcBef>
                <a:spcPct val="0"/>
              </a:spcBef>
              <a:spcAft>
                <a:spcPct val="0"/>
              </a:spcAft>
              <a:defRPr/>
            </a:pPr>
            <a:endParaRPr lang="de-DE" altLang="de-DE" sz="2200" dirty="0">
              <a:solidFill>
                <a:srgbClr val="002060"/>
              </a:solidFill>
              <a:latin typeface="Calibri" panose="020F0502020204030204" pitchFamily="34" charset="0"/>
              <a:cs typeface="Calibri" panose="020F0502020204030204" pitchFamily="34" charset="0"/>
            </a:endParaRPr>
          </a:p>
          <a:p>
            <a:pPr lvl="0" algn="ctr" eaLnBrk="0" fontAlgn="base" hangingPunct="0">
              <a:spcBef>
                <a:spcPct val="0"/>
              </a:spcBef>
              <a:spcAft>
                <a:spcPct val="0"/>
              </a:spcAft>
              <a:defRPr/>
            </a:pPr>
            <a:r>
              <a:rPr lang="de-DE" altLang="de-DE" sz="2200" b="1" dirty="0">
                <a:solidFill>
                  <a:srgbClr val="002060"/>
                </a:solidFill>
                <a:latin typeface="Calibri" panose="020F0502020204030204" pitchFamily="34" charset="0"/>
                <a:cs typeface="Calibri" panose="020F0502020204030204" pitchFamily="34" charset="0"/>
              </a:rPr>
              <a:t>Ziel: Lernprozesse der Lernenden anbahnen</a:t>
            </a:r>
          </a:p>
        </p:txBody>
      </p:sp>
      <p:sp>
        <p:nvSpPr>
          <p:cNvPr id="6" name="Titel 1">
            <a:extLst>
              <a:ext uri="{FF2B5EF4-FFF2-40B4-BE49-F238E27FC236}">
                <a16:creationId xmlns:a16="http://schemas.microsoft.com/office/drawing/2014/main" id="{D120879F-2330-470B-8AC7-AB30803099F1}"/>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Tree>
    <p:extLst>
      <p:ext uri="{BB962C8B-B14F-4D97-AF65-F5344CB8AC3E}">
        <p14:creationId xmlns:p14="http://schemas.microsoft.com/office/powerpoint/2010/main" val="3487133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8453C74B-5638-47E3-B62B-31037F010173}"/>
              </a:ext>
            </a:extLst>
          </p:cNvPr>
          <p:cNvSpPr>
            <a:spLocks noGrp="1"/>
          </p:cNvSpPr>
          <p:nvPr>
            <p:ph type="sldNum" sz="quarter" idx="4"/>
          </p:nvPr>
        </p:nvSpPr>
        <p:spPr/>
        <p:txBody>
          <a:bodyPr/>
          <a:lstStyle/>
          <a:p>
            <a:fld id="{80820C91-F7CE-483F-AA17-44F7CB82C640}" type="slidenum">
              <a:rPr lang="de-DE" smtClean="0"/>
              <a:pPr/>
              <a:t>31</a:t>
            </a:fld>
            <a:endParaRPr lang="de-DE" dirty="0"/>
          </a:p>
        </p:txBody>
      </p:sp>
      <p:sp>
        <p:nvSpPr>
          <p:cNvPr id="5" name="Fußzeilenplatzhalter 4">
            <a:extLst>
              <a:ext uri="{FF2B5EF4-FFF2-40B4-BE49-F238E27FC236}">
                <a16:creationId xmlns:a16="http://schemas.microsoft.com/office/drawing/2014/main" id="{E2BB6353-8CA5-47F8-AE29-959799BD5F0C}"/>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Rechteck 9">
            <a:extLst>
              <a:ext uri="{FF2B5EF4-FFF2-40B4-BE49-F238E27FC236}">
                <a16:creationId xmlns:a16="http://schemas.microsoft.com/office/drawing/2014/main" id="{42E590E2-955F-436B-8DC8-D5F427CCE62D}"/>
              </a:ext>
            </a:extLst>
          </p:cNvPr>
          <p:cNvSpPr/>
          <p:nvPr/>
        </p:nvSpPr>
        <p:spPr>
          <a:xfrm>
            <a:off x="611560" y="2321086"/>
            <a:ext cx="8136904" cy="3323987"/>
          </a:xfrm>
          <a:prstGeom prst="rect">
            <a:avLst/>
          </a:prstGeom>
        </p:spPr>
        <p:txBody>
          <a:bodyPr wrap="square">
            <a:spAutoFit/>
          </a:bodyPr>
          <a:lstStyle/>
          <a:p>
            <a:pPr lvl="0" eaLnBrk="0" fontAlgn="base" hangingPunct="0">
              <a:spcBef>
                <a:spcPct val="0"/>
              </a:spcBef>
              <a:spcAft>
                <a:spcPct val="0"/>
              </a:spcAft>
              <a:defRPr/>
            </a:pPr>
            <a:r>
              <a:rPr lang="de-DE" altLang="de-DE" sz="2200" dirty="0">
                <a:solidFill>
                  <a:srgbClr val="002060"/>
                </a:solidFill>
                <a:latin typeface="Calibri" panose="020F0502020204030204" pitchFamily="34" charset="0"/>
                <a:cs typeface="Calibri" panose="020F0502020204030204" pitchFamily="34" charset="0"/>
              </a:rPr>
              <a:t>Unterrichtsmethode auch als performativer Prozess, d. h.</a:t>
            </a:r>
          </a:p>
          <a:p>
            <a:pPr lvl="0" eaLnBrk="0" fontAlgn="base" hangingPunct="0">
              <a:spcBef>
                <a:spcPct val="0"/>
              </a:spcBef>
              <a:spcAft>
                <a:spcPct val="0"/>
              </a:spcAft>
              <a:defRPr/>
            </a:pPr>
            <a:endParaRPr lang="de-DE" altLang="de-DE" sz="2200" dirty="0">
              <a:solidFill>
                <a:srgbClr val="002060"/>
              </a:solidFill>
              <a:latin typeface="Calibri" panose="020F0502020204030204" pitchFamily="34" charset="0"/>
              <a:cs typeface="Calibri" panose="020F0502020204030204" pitchFamily="34" charset="0"/>
            </a:endParaRPr>
          </a:p>
          <a:p>
            <a:pPr lvl="0" eaLnBrk="0" fontAlgn="base" hangingPunct="0">
              <a:spcBef>
                <a:spcPct val="0"/>
              </a:spcBef>
              <a:spcAft>
                <a:spcPts val="1200"/>
              </a:spcAft>
              <a:defRPr/>
            </a:pPr>
            <a:r>
              <a:rPr lang="de-DE" altLang="de-DE" sz="2200" b="1" dirty="0">
                <a:solidFill>
                  <a:srgbClr val="002060"/>
                </a:solidFill>
                <a:latin typeface="Calibri" panose="020F0502020204030204" pitchFamily="34" charset="0"/>
                <a:cs typeface="Calibri" panose="020F0502020204030204" pitchFamily="34" charset="0"/>
              </a:rPr>
              <a:t>Unterrichtsmethoden sowohl Lehrmethode als auch Lernmethode</a:t>
            </a:r>
          </a:p>
          <a:p>
            <a:pPr lvl="0" algn="just" eaLnBrk="0" fontAlgn="base" hangingPunct="0">
              <a:spcBef>
                <a:spcPct val="0"/>
              </a:spcBef>
              <a:spcAft>
                <a:spcPct val="0"/>
              </a:spcAft>
              <a:defRPr/>
            </a:pPr>
            <a:r>
              <a:rPr lang="de-DE" altLang="de-DE" sz="2200" dirty="0">
                <a:solidFill>
                  <a:srgbClr val="002060"/>
                </a:solidFill>
                <a:latin typeface="Calibri" panose="020F0502020204030204" pitchFamily="34" charset="0"/>
                <a:cs typeface="Calibri" panose="020F0502020204030204" pitchFamily="34" charset="0"/>
              </a:rPr>
              <a:t>Performation im Hinblick auf Bildung blickt „nicht nur [auf] spezifische soziale bzw. individuelle habituelle Prägungen, sondern vor allem auch [auf] Bildungsprozesse als Lern-, Handlungs- und Veränderungsprozesse, in deren Vollzügen eine Formung und Leistung des Bildenden zur Geltung kommt.“ </a:t>
            </a:r>
            <a:r>
              <a:rPr lang="de-DE" altLang="de-DE" sz="1200" dirty="0">
                <a:solidFill>
                  <a:srgbClr val="002060"/>
                </a:solidFill>
                <a:latin typeface="Calibri" panose="020F0502020204030204" pitchFamily="34" charset="0"/>
                <a:cs typeface="Calibri" panose="020F0502020204030204" pitchFamily="34" charset="0"/>
              </a:rPr>
              <a:t>(Wulf/</a:t>
            </a:r>
            <a:r>
              <a:rPr lang="de-DE" altLang="de-DE" sz="1200" dirty="0" err="1">
                <a:solidFill>
                  <a:srgbClr val="002060"/>
                </a:solidFill>
                <a:latin typeface="Calibri" panose="020F0502020204030204" pitchFamily="34" charset="0"/>
                <a:cs typeface="Calibri" panose="020F0502020204030204" pitchFamily="34" charset="0"/>
              </a:rPr>
              <a:t>Zirfas</a:t>
            </a:r>
            <a:r>
              <a:rPr lang="de-DE" altLang="de-DE" sz="1200" dirty="0">
                <a:solidFill>
                  <a:srgbClr val="002060"/>
                </a:solidFill>
                <a:latin typeface="Calibri" panose="020F0502020204030204" pitchFamily="34" charset="0"/>
                <a:cs typeface="Calibri" panose="020F0502020204030204" pitchFamily="34" charset="0"/>
              </a:rPr>
              <a:t> 2006, S. 298)</a:t>
            </a:r>
            <a:endParaRPr lang="de-DE" altLang="de-DE" sz="12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lvl="0" eaLnBrk="0" fontAlgn="base" hangingPunct="0">
              <a:spcBef>
                <a:spcPct val="0"/>
              </a:spcBef>
              <a:spcAft>
                <a:spcPct val="0"/>
              </a:spcAft>
              <a:defRPr/>
            </a:pPr>
            <a:endParaRPr lang="de-DE" altLang="de-DE" sz="2400" b="1" dirty="0">
              <a:solidFill>
                <a:srgbClr val="00206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
        <p:nvSpPr>
          <p:cNvPr id="8" name="Titel 1">
            <a:extLst>
              <a:ext uri="{FF2B5EF4-FFF2-40B4-BE49-F238E27FC236}">
                <a16:creationId xmlns:a16="http://schemas.microsoft.com/office/drawing/2014/main" id="{5A2DE61F-B087-4BCA-8535-F622B7921BD0}"/>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
        <p:nvSpPr>
          <p:cNvPr id="9" name="Titel 1">
            <a:extLst>
              <a:ext uri="{FF2B5EF4-FFF2-40B4-BE49-F238E27FC236}">
                <a16:creationId xmlns:a16="http://schemas.microsoft.com/office/drawing/2014/main" id="{1F39FAEF-7BDC-4BD0-9362-074B623B93B6}"/>
              </a:ext>
            </a:extLst>
          </p:cNvPr>
          <p:cNvSpPr>
            <a:spLocks noGrp="1"/>
          </p:cNvSpPr>
          <p:nvPr>
            <p:ph type="title"/>
          </p:nvPr>
        </p:nvSpPr>
        <p:spPr>
          <a:xfrm>
            <a:off x="611560" y="1588434"/>
            <a:ext cx="7886700" cy="576064"/>
          </a:xfrm>
        </p:spPr>
        <p:txBody>
          <a:bodyPr/>
          <a:lstStyle/>
          <a:p>
            <a:r>
              <a:rPr lang="de-DE" b="0" u="sng" dirty="0">
                <a:solidFill>
                  <a:srgbClr val="0D2C5A"/>
                </a:solidFill>
              </a:rPr>
              <a:t>Methoden</a:t>
            </a:r>
          </a:p>
        </p:txBody>
      </p:sp>
    </p:spTree>
    <p:extLst>
      <p:ext uri="{BB962C8B-B14F-4D97-AF65-F5344CB8AC3E}">
        <p14:creationId xmlns:p14="http://schemas.microsoft.com/office/powerpoint/2010/main" val="3480695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feil: nach rechts 11">
            <a:extLst>
              <a:ext uri="{FF2B5EF4-FFF2-40B4-BE49-F238E27FC236}">
                <a16:creationId xmlns:a16="http://schemas.microsoft.com/office/drawing/2014/main" id="{788F9C4A-3076-4C3B-9C08-F9A577BF3AAC}"/>
              </a:ext>
            </a:extLst>
          </p:cNvPr>
          <p:cNvSpPr/>
          <p:nvPr/>
        </p:nvSpPr>
        <p:spPr>
          <a:xfrm rot="16200000">
            <a:off x="4081337" y="3584751"/>
            <a:ext cx="981326" cy="648072"/>
          </a:xfrm>
          <a:prstGeom prst="rightArrow">
            <a:avLst/>
          </a:prstGeom>
          <a:gradFill flip="none" rotWithShape="1">
            <a:gsLst>
              <a:gs pos="0">
                <a:schemeClr val="accent6">
                  <a:lumMod val="40000"/>
                  <a:lumOff val="60000"/>
                </a:schemeClr>
              </a:gs>
              <a:gs pos="67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Pfeil: nach rechts 10">
            <a:extLst>
              <a:ext uri="{FF2B5EF4-FFF2-40B4-BE49-F238E27FC236}">
                <a16:creationId xmlns:a16="http://schemas.microsoft.com/office/drawing/2014/main" id="{B6424BD4-2252-4DDD-A6AF-8FE0A31EB0DE}"/>
              </a:ext>
            </a:extLst>
          </p:cNvPr>
          <p:cNvSpPr/>
          <p:nvPr/>
        </p:nvSpPr>
        <p:spPr>
          <a:xfrm rot="19128396">
            <a:off x="864080" y="3283125"/>
            <a:ext cx="2307002" cy="648072"/>
          </a:xfrm>
          <a:prstGeom prst="rightArrow">
            <a:avLst/>
          </a:prstGeom>
          <a:gradFill flip="none" rotWithShape="1">
            <a:gsLst>
              <a:gs pos="0">
                <a:schemeClr val="accent3">
                  <a:lumMod val="40000"/>
                  <a:lumOff val="60000"/>
                </a:schemeClr>
              </a:gs>
              <a:gs pos="67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 name="Foliennummernplatzhalter 3">
            <a:extLst>
              <a:ext uri="{FF2B5EF4-FFF2-40B4-BE49-F238E27FC236}">
                <a16:creationId xmlns:a16="http://schemas.microsoft.com/office/drawing/2014/main" id="{1C42ED01-AE14-4241-AA81-3CD1A6773179}"/>
              </a:ext>
            </a:extLst>
          </p:cNvPr>
          <p:cNvSpPr>
            <a:spLocks noGrp="1"/>
          </p:cNvSpPr>
          <p:nvPr>
            <p:ph type="sldNum" sz="quarter" idx="4"/>
          </p:nvPr>
        </p:nvSpPr>
        <p:spPr/>
        <p:txBody>
          <a:bodyPr/>
          <a:lstStyle/>
          <a:p>
            <a:fld id="{80820C91-F7CE-483F-AA17-44F7CB82C640}" type="slidenum">
              <a:rPr lang="de-DE" smtClean="0"/>
              <a:pPr/>
              <a:t>32</a:t>
            </a:fld>
            <a:endParaRPr lang="de-DE" dirty="0"/>
          </a:p>
        </p:txBody>
      </p:sp>
      <p:sp>
        <p:nvSpPr>
          <p:cNvPr id="5" name="Fußzeilenplatzhalter 4">
            <a:extLst>
              <a:ext uri="{FF2B5EF4-FFF2-40B4-BE49-F238E27FC236}">
                <a16:creationId xmlns:a16="http://schemas.microsoft.com/office/drawing/2014/main" id="{8829AD86-2ABC-429B-8BF5-7C59CB25AC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7" name="Ellipse 6">
            <a:extLst>
              <a:ext uri="{FF2B5EF4-FFF2-40B4-BE49-F238E27FC236}">
                <a16:creationId xmlns:a16="http://schemas.microsoft.com/office/drawing/2014/main" id="{0A1DC364-6D39-4B2D-8999-9DEA76656F1D}"/>
              </a:ext>
            </a:extLst>
          </p:cNvPr>
          <p:cNvSpPr/>
          <p:nvPr/>
        </p:nvSpPr>
        <p:spPr>
          <a:xfrm>
            <a:off x="2916248" y="1601060"/>
            <a:ext cx="3312368" cy="1728192"/>
          </a:xfrm>
          <a:prstGeom prst="ellipse">
            <a:avLst/>
          </a:prstGeom>
          <a:solidFill>
            <a:schemeClr val="accent5">
              <a:lumMod val="20000"/>
              <a:lumOff val="80000"/>
            </a:schemeClr>
          </a:solidFill>
          <a:ln/>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pPr algn="ctr"/>
            <a:r>
              <a:rPr lang="de-DE" sz="2400" dirty="0"/>
              <a:t>Allgemeine Zielorientierung</a:t>
            </a:r>
          </a:p>
        </p:txBody>
      </p:sp>
      <p:sp>
        <p:nvSpPr>
          <p:cNvPr id="8" name="Rechteck: obere Ecken abgeschnitten 7">
            <a:extLst>
              <a:ext uri="{FF2B5EF4-FFF2-40B4-BE49-F238E27FC236}">
                <a16:creationId xmlns:a16="http://schemas.microsoft.com/office/drawing/2014/main" id="{CBF34072-8B15-4EC9-9B1D-9E3524D688E2}"/>
              </a:ext>
            </a:extLst>
          </p:cNvPr>
          <p:cNvSpPr/>
          <p:nvPr/>
        </p:nvSpPr>
        <p:spPr>
          <a:xfrm>
            <a:off x="533058" y="4275693"/>
            <a:ext cx="1742884" cy="1224136"/>
          </a:xfrm>
          <a:prstGeom prst="snip2SameRect">
            <a:avLst/>
          </a:prstGeom>
          <a:solidFill>
            <a:schemeClr val="accent3">
              <a:lumMod val="20000"/>
              <a:lumOff val="80000"/>
            </a:schemeClr>
          </a:solidFill>
          <a:ln>
            <a:solidFill>
              <a:schemeClr val="accent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rgbClr val="0D2C5A"/>
                </a:solidFill>
              </a:rPr>
              <a:t>Ziele</a:t>
            </a:r>
          </a:p>
        </p:txBody>
      </p:sp>
      <p:sp>
        <p:nvSpPr>
          <p:cNvPr id="9" name="Rechteck: obere Ecken abgeschnitten 8">
            <a:extLst>
              <a:ext uri="{FF2B5EF4-FFF2-40B4-BE49-F238E27FC236}">
                <a16:creationId xmlns:a16="http://schemas.microsoft.com/office/drawing/2014/main" id="{551767DD-47BE-4FEA-8DD1-B0DF319F56E0}"/>
              </a:ext>
            </a:extLst>
          </p:cNvPr>
          <p:cNvSpPr/>
          <p:nvPr/>
        </p:nvSpPr>
        <p:spPr>
          <a:xfrm>
            <a:off x="3688457" y="4275693"/>
            <a:ext cx="1778258" cy="1224136"/>
          </a:xfrm>
          <a:prstGeom prst="snip2SameRect">
            <a:avLst/>
          </a:prstGeom>
          <a:solidFill>
            <a:schemeClr val="accent6">
              <a:lumMod val="20000"/>
              <a:lumOff val="80000"/>
            </a:schemeClr>
          </a:solidFill>
          <a:ln>
            <a:solidFill>
              <a:schemeClr val="accent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rgbClr val="0D2C5A"/>
                </a:solidFill>
              </a:rPr>
              <a:t>Inhalte</a:t>
            </a:r>
          </a:p>
        </p:txBody>
      </p:sp>
      <p:sp>
        <p:nvSpPr>
          <p:cNvPr id="13" name="Pfeil: nach rechts 12">
            <a:extLst>
              <a:ext uri="{FF2B5EF4-FFF2-40B4-BE49-F238E27FC236}">
                <a16:creationId xmlns:a16="http://schemas.microsoft.com/office/drawing/2014/main" id="{74022E0C-B6E0-496A-BF77-F45E431A9957}"/>
              </a:ext>
            </a:extLst>
          </p:cNvPr>
          <p:cNvSpPr/>
          <p:nvPr/>
        </p:nvSpPr>
        <p:spPr>
          <a:xfrm rot="13541277">
            <a:off x="5975859" y="3254999"/>
            <a:ext cx="2234519" cy="648072"/>
          </a:xfrm>
          <a:prstGeom prst="rightArrow">
            <a:avLst/>
          </a:prstGeom>
          <a:gradFill flip="none" rotWithShape="1">
            <a:gsLst>
              <a:gs pos="0">
                <a:schemeClr val="accent4">
                  <a:lumMod val="40000"/>
                  <a:lumOff val="60000"/>
                </a:schemeClr>
              </a:gs>
              <a:gs pos="67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Pfeil: nach links und rechts 13">
            <a:extLst>
              <a:ext uri="{FF2B5EF4-FFF2-40B4-BE49-F238E27FC236}">
                <a16:creationId xmlns:a16="http://schemas.microsoft.com/office/drawing/2014/main" id="{69E27A9C-EB3E-4AB9-B209-3BB4D8A3BBE0}"/>
              </a:ext>
            </a:extLst>
          </p:cNvPr>
          <p:cNvSpPr/>
          <p:nvPr/>
        </p:nvSpPr>
        <p:spPr>
          <a:xfrm>
            <a:off x="2363302" y="4749936"/>
            <a:ext cx="1235082" cy="490708"/>
          </a:xfrm>
          <a:prstGeom prst="leftRightArrow">
            <a:avLst>
              <a:gd name="adj1" fmla="val 34942"/>
              <a:gd name="adj2" fmla="val 66605"/>
            </a:avLst>
          </a:prstGeom>
          <a:gradFill>
            <a:gsLst>
              <a:gs pos="0">
                <a:schemeClr val="accent3">
                  <a:lumMod val="40000"/>
                  <a:lumOff val="60000"/>
                </a:schemeClr>
              </a:gs>
              <a:gs pos="100000">
                <a:schemeClr val="accent6">
                  <a:lumMod val="40000"/>
                  <a:lumOff val="60000"/>
                </a:schemeClr>
              </a:gs>
            </a:gsLst>
            <a:lin ang="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Inhaltsplatzhalter 16">
            <a:extLst>
              <a:ext uri="{FF2B5EF4-FFF2-40B4-BE49-F238E27FC236}">
                <a16:creationId xmlns:a16="http://schemas.microsoft.com/office/drawing/2014/main" id="{CCFFE8B3-D81C-4778-A8C4-C78EF7E93F75}"/>
              </a:ext>
            </a:extLst>
          </p:cNvPr>
          <p:cNvSpPr>
            <a:spLocks noGrp="1"/>
          </p:cNvSpPr>
          <p:nvPr>
            <p:ph idx="1"/>
          </p:nvPr>
        </p:nvSpPr>
        <p:spPr>
          <a:xfrm>
            <a:off x="584101" y="5774344"/>
            <a:ext cx="7975798" cy="423089"/>
          </a:xfrm>
          <a:ln>
            <a:solidFill>
              <a:schemeClr val="accent2"/>
            </a:solidFill>
          </a:ln>
        </p:spPr>
        <p:txBody>
          <a:bodyPr>
            <a:normAutofit/>
          </a:bodyPr>
          <a:lstStyle/>
          <a:p>
            <a:pPr algn="ctr"/>
            <a:r>
              <a:rPr lang="de-DE" dirty="0">
                <a:solidFill>
                  <a:srgbClr val="0D2C5A"/>
                </a:solidFill>
                <a:latin typeface="+mn-lt"/>
              </a:rPr>
              <a:t>Mit Blick auf die Ziele Ihrer Veranstaltung wählen Sie Ihre Methode aus. </a:t>
            </a:r>
          </a:p>
        </p:txBody>
      </p:sp>
      <p:sp>
        <p:nvSpPr>
          <p:cNvPr id="10" name="Rechteck: obere Ecken abgeschnitten 9">
            <a:extLst>
              <a:ext uri="{FF2B5EF4-FFF2-40B4-BE49-F238E27FC236}">
                <a16:creationId xmlns:a16="http://schemas.microsoft.com/office/drawing/2014/main" id="{4953BACF-CFEC-4E91-A9CA-E1503C814EC6}"/>
              </a:ext>
            </a:extLst>
          </p:cNvPr>
          <p:cNvSpPr/>
          <p:nvPr/>
        </p:nvSpPr>
        <p:spPr>
          <a:xfrm>
            <a:off x="6881943" y="4275693"/>
            <a:ext cx="1742884" cy="1224136"/>
          </a:xfrm>
          <a:prstGeom prst="snip2SameRect">
            <a:avLst/>
          </a:prstGeom>
          <a:solidFill>
            <a:schemeClr val="accent4">
              <a:lumMod val="20000"/>
              <a:lumOff val="80000"/>
            </a:schemeClr>
          </a:solidFill>
          <a:ln>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solidFill>
                  <a:srgbClr val="0D2C5A"/>
                </a:solidFill>
              </a:rPr>
              <a:t>Methoden</a:t>
            </a:r>
          </a:p>
        </p:txBody>
      </p:sp>
      <p:sp>
        <p:nvSpPr>
          <p:cNvPr id="18" name="Pfeil: nach links und rechts 17">
            <a:extLst>
              <a:ext uri="{FF2B5EF4-FFF2-40B4-BE49-F238E27FC236}">
                <a16:creationId xmlns:a16="http://schemas.microsoft.com/office/drawing/2014/main" id="{D2D411C3-6E98-4EBD-87D8-4659BB2D8FCF}"/>
              </a:ext>
            </a:extLst>
          </p:cNvPr>
          <p:cNvSpPr/>
          <p:nvPr/>
        </p:nvSpPr>
        <p:spPr>
          <a:xfrm>
            <a:off x="5554530" y="4766232"/>
            <a:ext cx="1235082" cy="490708"/>
          </a:xfrm>
          <a:prstGeom prst="leftRightArrow">
            <a:avLst>
              <a:gd name="adj1" fmla="val 34942"/>
              <a:gd name="adj2" fmla="val 66605"/>
            </a:avLst>
          </a:prstGeom>
          <a:gradFill>
            <a:gsLst>
              <a:gs pos="97000">
                <a:schemeClr val="accent4">
                  <a:lumMod val="40000"/>
                  <a:lumOff val="60000"/>
                </a:schemeClr>
              </a:gs>
              <a:gs pos="9000">
                <a:schemeClr val="accent6">
                  <a:lumMod val="40000"/>
                  <a:lumOff val="60000"/>
                </a:schemeClr>
              </a:gs>
            </a:gsLst>
            <a:lin ang="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Titel 1">
            <a:extLst>
              <a:ext uri="{FF2B5EF4-FFF2-40B4-BE49-F238E27FC236}">
                <a16:creationId xmlns:a16="http://schemas.microsoft.com/office/drawing/2014/main" id="{F778C58F-5DC9-4BCD-BA6B-68681D431DA5}"/>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Tree>
    <p:extLst>
      <p:ext uri="{BB962C8B-B14F-4D97-AF65-F5344CB8AC3E}">
        <p14:creationId xmlns:p14="http://schemas.microsoft.com/office/powerpoint/2010/main" val="2126425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82E2B6-AF0E-4EED-868A-9FEB95F2B94F}"/>
              </a:ext>
            </a:extLst>
          </p:cNvPr>
          <p:cNvSpPr>
            <a:spLocks noGrp="1"/>
          </p:cNvSpPr>
          <p:nvPr>
            <p:ph type="sldNum" sz="quarter" idx="4"/>
          </p:nvPr>
        </p:nvSpPr>
        <p:spPr/>
        <p:txBody>
          <a:bodyPr/>
          <a:lstStyle/>
          <a:p>
            <a:fld id="{80820C91-F7CE-483F-AA17-44F7CB82C640}" type="slidenum">
              <a:rPr lang="de-DE" smtClean="0"/>
              <a:pPr/>
              <a:t>33</a:t>
            </a:fld>
            <a:endParaRPr lang="de-DE" dirty="0"/>
          </a:p>
        </p:txBody>
      </p:sp>
      <p:sp>
        <p:nvSpPr>
          <p:cNvPr id="5" name="Fußzeilenplatzhalter 4">
            <a:extLst>
              <a:ext uri="{FF2B5EF4-FFF2-40B4-BE49-F238E27FC236}">
                <a16:creationId xmlns:a16="http://schemas.microsoft.com/office/drawing/2014/main" id="{956E2C05-8D28-4774-ADC4-97E681E04EE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Inhaltsplatzhalter 2">
            <a:extLst>
              <a:ext uri="{FF2B5EF4-FFF2-40B4-BE49-F238E27FC236}">
                <a16:creationId xmlns:a16="http://schemas.microsoft.com/office/drawing/2014/main" id="{5E8DB85A-CA39-451D-A156-25794C7F36B5}"/>
              </a:ext>
            </a:extLst>
          </p:cNvPr>
          <p:cNvSpPr txBox="1">
            <a:spLocks/>
          </p:cNvSpPr>
          <p:nvPr/>
        </p:nvSpPr>
        <p:spPr>
          <a:xfrm>
            <a:off x="611560" y="2268148"/>
            <a:ext cx="7787208" cy="4061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panose="020B0604020202020204" pitchFamily="34" charset="0"/>
              <a:buChar char="•"/>
            </a:pPr>
            <a:r>
              <a:rPr lang="de-DE" sz="2400" b="1" u="sng" dirty="0">
                <a:solidFill>
                  <a:srgbClr val="0D2C5A"/>
                </a:solidFill>
                <a:latin typeface="+mn-lt"/>
              </a:rPr>
              <a:t>Ziel</a:t>
            </a:r>
            <a:r>
              <a:rPr lang="de-DE" sz="2400" dirty="0">
                <a:solidFill>
                  <a:srgbClr val="0D2C5A"/>
                </a:solidFill>
                <a:latin typeface="+mn-lt"/>
              </a:rPr>
              <a:t> 	Was soll erreicht werden? </a:t>
            </a:r>
          </a:p>
          <a:p>
            <a:pPr marL="0" indent="0"/>
            <a:r>
              <a:rPr lang="de-DE" sz="2400" dirty="0">
                <a:solidFill>
                  <a:srgbClr val="0D2C5A"/>
                </a:solidFill>
                <a:latin typeface="+mn-lt"/>
              </a:rPr>
              <a:t>	(dabei Ausgangssituation beachten!) </a:t>
            </a:r>
            <a:endParaRPr lang="de-DE" sz="2400" dirty="0">
              <a:solidFill>
                <a:srgbClr val="0D2C5A"/>
              </a:solidFill>
              <a:latin typeface="+mn-lt"/>
              <a:sym typeface="Wingdings" panose="05000000000000000000" pitchFamily="2" charset="2"/>
            </a:endParaRPr>
          </a:p>
          <a:p>
            <a:pPr marL="0" indent="0"/>
            <a:endParaRPr lang="de-DE" sz="2400" dirty="0">
              <a:solidFill>
                <a:srgbClr val="0D2C5A"/>
              </a:solidFill>
              <a:latin typeface="+mn-lt"/>
              <a:sym typeface="Wingdings" panose="05000000000000000000" pitchFamily="2" charset="2"/>
            </a:endParaRPr>
          </a:p>
          <a:p>
            <a:pPr>
              <a:buFont typeface="Arial" panose="020B0604020202020204" pitchFamily="34" charset="0"/>
              <a:buChar char="•"/>
            </a:pPr>
            <a:r>
              <a:rPr lang="de-DE" sz="2400" b="1" u="sng" dirty="0">
                <a:solidFill>
                  <a:srgbClr val="0D2C5A"/>
                </a:solidFill>
                <a:latin typeface="+mn-lt"/>
                <a:sym typeface="Wingdings" panose="05000000000000000000" pitchFamily="2" charset="2"/>
              </a:rPr>
              <a:t>Inhalt</a:t>
            </a:r>
            <a:r>
              <a:rPr lang="de-DE" sz="2400" dirty="0">
                <a:solidFill>
                  <a:srgbClr val="0D2C5A"/>
                </a:solidFill>
                <a:latin typeface="+mn-lt"/>
                <a:sym typeface="Wingdings" panose="05000000000000000000" pitchFamily="2" charset="2"/>
              </a:rPr>
              <a:t>	Woran, an welchen Gegenständen ist das Ziel 		am zweckmäßigsten zu erreichen? </a:t>
            </a:r>
          </a:p>
          <a:p>
            <a:pPr marL="0" indent="0"/>
            <a:endParaRPr lang="de-DE" sz="2400" dirty="0">
              <a:solidFill>
                <a:srgbClr val="0D2C5A"/>
              </a:solidFill>
              <a:latin typeface="+mn-lt"/>
              <a:sym typeface="Wingdings" panose="05000000000000000000" pitchFamily="2" charset="2"/>
            </a:endParaRPr>
          </a:p>
          <a:p>
            <a:pPr>
              <a:buFont typeface="Arial" panose="020B0604020202020204" pitchFamily="34" charset="0"/>
              <a:buChar char="•"/>
            </a:pPr>
            <a:r>
              <a:rPr lang="de-DE" sz="2400" b="1" u="sng" dirty="0">
                <a:solidFill>
                  <a:srgbClr val="0D2C5A"/>
                </a:solidFill>
                <a:latin typeface="+mn-lt"/>
                <a:sym typeface="Wingdings" panose="05000000000000000000" pitchFamily="2" charset="2"/>
              </a:rPr>
              <a:t>Methode</a:t>
            </a:r>
            <a:r>
              <a:rPr lang="de-DE" sz="2400" dirty="0">
                <a:solidFill>
                  <a:srgbClr val="0D2C5A"/>
                </a:solidFill>
                <a:latin typeface="+mn-lt"/>
                <a:sym typeface="Wingdings" panose="05000000000000000000" pitchFamily="2" charset="2"/>
              </a:rPr>
              <a:t>		Wie will ich das Ziel erreichen? 				(Beachtung der Notwendigkeit 				zieladäquater Methodenvielfalt)</a:t>
            </a:r>
            <a:endParaRPr lang="de-DE" sz="2400" dirty="0">
              <a:solidFill>
                <a:srgbClr val="0D2C5A"/>
              </a:solidFill>
              <a:latin typeface="+mn-lt"/>
            </a:endParaRPr>
          </a:p>
        </p:txBody>
      </p:sp>
      <p:sp>
        <p:nvSpPr>
          <p:cNvPr id="8" name="Titel 1">
            <a:extLst>
              <a:ext uri="{FF2B5EF4-FFF2-40B4-BE49-F238E27FC236}">
                <a16:creationId xmlns:a16="http://schemas.microsoft.com/office/drawing/2014/main" id="{C6A640A1-9045-43C8-8061-00FCA9E7F1BD}"/>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
        <p:nvSpPr>
          <p:cNvPr id="9" name="Titel 1">
            <a:extLst>
              <a:ext uri="{FF2B5EF4-FFF2-40B4-BE49-F238E27FC236}">
                <a16:creationId xmlns:a16="http://schemas.microsoft.com/office/drawing/2014/main" id="{3940C920-1DAA-40C6-A080-741518FD8AC1}"/>
              </a:ext>
            </a:extLst>
          </p:cNvPr>
          <p:cNvSpPr>
            <a:spLocks noGrp="1"/>
          </p:cNvSpPr>
          <p:nvPr>
            <p:ph type="title"/>
          </p:nvPr>
        </p:nvSpPr>
        <p:spPr>
          <a:xfrm>
            <a:off x="611560" y="1588434"/>
            <a:ext cx="7886700" cy="576064"/>
          </a:xfrm>
        </p:spPr>
        <p:txBody>
          <a:bodyPr/>
          <a:lstStyle/>
          <a:p>
            <a:r>
              <a:rPr lang="de-DE" b="0" u="sng" dirty="0">
                <a:solidFill>
                  <a:srgbClr val="0D2C5A"/>
                </a:solidFill>
              </a:rPr>
              <a:t>Planung des Methodeneinsatzes</a:t>
            </a:r>
          </a:p>
        </p:txBody>
      </p:sp>
    </p:spTree>
    <p:extLst>
      <p:ext uri="{BB962C8B-B14F-4D97-AF65-F5344CB8AC3E}">
        <p14:creationId xmlns:p14="http://schemas.microsoft.com/office/powerpoint/2010/main" val="37053032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E182E2B6-AF0E-4EED-868A-9FEB95F2B94F}"/>
              </a:ext>
            </a:extLst>
          </p:cNvPr>
          <p:cNvSpPr>
            <a:spLocks noGrp="1"/>
          </p:cNvSpPr>
          <p:nvPr>
            <p:ph type="sldNum" sz="quarter" idx="4"/>
          </p:nvPr>
        </p:nvSpPr>
        <p:spPr/>
        <p:txBody>
          <a:bodyPr/>
          <a:lstStyle/>
          <a:p>
            <a:fld id="{80820C91-F7CE-483F-AA17-44F7CB82C640}" type="slidenum">
              <a:rPr lang="de-DE" smtClean="0"/>
              <a:pPr/>
              <a:t>34</a:t>
            </a:fld>
            <a:endParaRPr lang="de-DE" dirty="0"/>
          </a:p>
        </p:txBody>
      </p:sp>
      <p:sp>
        <p:nvSpPr>
          <p:cNvPr id="5" name="Fußzeilenplatzhalter 4">
            <a:extLst>
              <a:ext uri="{FF2B5EF4-FFF2-40B4-BE49-F238E27FC236}">
                <a16:creationId xmlns:a16="http://schemas.microsoft.com/office/drawing/2014/main" id="{956E2C05-8D28-4774-ADC4-97E681E04EE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85854F5-465F-44E1-B17A-CFE1B99F53BC}"/>
              </a:ext>
            </a:extLst>
          </p:cNvPr>
          <p:cNvSpPr txBox="1"/>
          <p:nvPr/>
        </p:nvSpPr>
        <p:spPr>
          <a:xfrm rot="16200000">
            <a:off x="7279486" y="5027592"/>
            <a:ext cx="2599790" cy="307777"/>
          </a:xfrm>
          <a:prstGeom prst="rect">
            <a:avLst/>
          </a:prstGeom>
          <a:noFill/>
        </p:spPr>
        <p:txBody>
          <a:bodyPr wrap="square" rtlCol="0">
            <a:spAutoFit/>
          </a:bodyPr>
          <a:lstStyle/>
          <a:p>
            <a:r>
              <a:rPr lang="de-DE" sz="1400" dirty="0">
                <a:solidFill>
                  <a:srgbClr val="0D2C5A"/>
                </a:solidFill>
              </a:rPr>
              <a:t>(vgl. Dühlmeier 2011, adaptiert)</a:t>
            </a:r>
            <a:endParaRPr lang="de-DE" sz="1400" dirty="0"/>
          </a:p>
        </p:txBody>
      </p:sp>
      <p:graphicFrame>
        <p:nvGraphicFramePr>
          <p:cNvPr id="9" name="Tabelle 9">
            <a:extLst>
              <a:ext uri="{FF2B5EF4-FFF2-40B4-BE49-F238E27FC236}">
                <a16:creationId xmlns:a16="http://schemas.microsoft.com/office/drawing/2014/main" id="{287167B6-1225-45B6-8FE8-8370323E6B3E}"/>
              </a:ext>
            </a:extLst>
          </p:cNvPr>
          <p:cNvGraphicFramePr>
            <a:graphicFrameLocks noGrp="1"/>
          </p:cNvGraphicFramePr>
          <p:nvPr>
            <p:extLst>
              <p:ext uri="{D42A27DB-BD31-4B8C-83A1-F6EECF244321}">
                <p14:modId xmlns:p14="http://schemas.microsoft.com/office/powerpoint/2010/main" val="446034135"/>
              </p:ext>
            </p:extLst>
          </p:nvPr>
        </p:nvGraphicFramePr>
        <p:xfrm>
          <a:off x="515509" y="1479731"/>
          <a:ext cx="7912873" cy="370840"/>
        </p:xfrm>
        <a:graphic>
          <a:graphicData uri="http://schemas.openxmlformats.org/drawingml/2006/table">
            <a:tbl>
              <a:tblPr firstRow="1" bandRow="1">
                <a:tableStyleId>{F5AB1C69-6EDB-4FF4-983F-18BD219EF322}</a:tableStyleId>
              </a:tblPr>
              <a:tblGrid>
                <a:gridCol w="7912873">
                  <a:extLst>
                    <a:ext uri="{9D8B030D-6E8A-4147-A177-3AD203B41FA5}">
                      <a16:colId xmlns:a16="http://schemas.microsoft.com/office/drawing/2014/main" val="1661880335"/>
                    </a:ext>
                  </a:extLst>
                </a:gridCol>
              </a:tblGrid>
              <a:tr h="370840">
                <a:tc>
                  <a:txBody>
                    <a:bodyPr/>
                    <a:lstStyle/>
                    <a:p>
                      <a:pPr algn="ctr"/>
                      <a:r>
                        <a:rPr lang="de-DE" cap="small" baseline="0" dirty="0"/>
                        <a:t>Methoden</a:t>
                      </a:r>
                    </a:p>
                  </a:txBody>
                  <a:tcPr/>
                </a:tc>
                <a:extLst>
                  <a:ext uri="{0D108BD9-81ED-4DB2-BD59-A6C34878D82A}">
                    <a16:rowId xmlns:a16="http://schemas.microsoft.com/office/drawing/2014/main" val="3708288508"/>
                  </a:ext>
                </a:extLst>
              </a:tr>
            </a:tbl>
          </a:graphicData>
        </a:graphic>
      </p:graphicFrame>
      <p:graphicFrame>
        <p:nvGraphicFramePr>
          <p:cNvPr id="10" name="Tabelle 10">
            <a:extLst>
              <a:ext uri="{FF2B5EF4-FFF2-40B4-BE49-F238E27FC236}">
                <a16:creationId xmlns:a16="http://schemas.microsoft.com/office/drawing/2014/main" id="{D453B5F4-4C0C-4C2A-8047-E8C29F2B7248}"/>
              </a:ext>
            </a:extLst>
          </p:cNvPr>
          <p:cNvGraphicFramePr>
            <a:graphicFrameLocks noGrp="1"/>
          </p:cNvGraphicFramePr>
          <p:nvPr>
            <p:extLst>
              <p:ext uri="{D42A27DB-BD31-4B8C-83A1-F6EECF244321}">
                <p14:modId xmlns:p14="http://schemas.microsoft.com/office/powerpoint/2010/main" val="1989333679"/>
              </p:ext>
            </p:extLst>
          </p:nvPr>
        </p:nvGraphicFramePr>
        <p:xfrm>
          <a:off x="520786" y="1832620"/>
          <a:ext cx="7894494" cy="1681480"/>
        </p:xfrm>
        <a:graphic>
          <a:graphicData uri="http://schemas.openxmlformats.org/drawingml/2006/table">
            <a:tbl>
              <a:tblPr firstRow="1" bandRow="1">
                <a:tableStyleId>{8799B23B-EC83-4686-B30A-512413B5E67A}</a:tableStyleId>
              </a:tblPr>
              <a:tblGrid>
                <a:gridCol w="3947247">
                  <a:extLst>
                    <a:ext uri="{9D8B030D-6E8A-4147-A177-3AD203B41FA5}">
                      <a16:colId xmlns:a16="http://schemas.microsoft.com/office/drawing/2014/main" val="1954787941"/>
                    </a:ext>
                  </a:extLst>
                </a:gridCol>
                <a:gridCol w="3947247">
                  <a:extLst>
                    <a:ext uri="{9D8B030D-6E8A-4147-A177-3AD203B41FA5}">
                      <a16:colId xmlns:a16="http://schemas.microsoft.com/office/drawing/2014/main" val="695491203"/>
                    </a:ext>
                  </a:extLst>
                </a:gridCol>
              </a:tblGrid>
              <a:tr h="370840">
                <a:tc>
                  <a:txBody>
                    <a:bodyPr/>
                    <a:lstStyle/>
                    <a:p>
                      <a:pPr algn="ctr"/>
                      <a:r>
                        <a:rPr lang="de-DE" cap="small" baseline="0" dirty="0">
                          <a:solidFill>
                            <a:srgbClr val="0D2C5A"/>
                          </a:solidFill>
                        </a:rPr>
                        <a:t>Instruktionsmethoden</a:t>
                      </a:r>
                    </a:p>
                  </a:txBody>
                  <a:tcPr/>
                </a:tc>
                <a:tc>
                  <a:txBody>
                    <a:bodyPr/>
                    <a:lstStyle/>
                    <a:p>
                      <a:pPr algn="ctr"/>
                      <a:r>
                        <a:rPr lang="de-DE" cap="small" baseline="0" dirty="0">
                          <a:solidFill>
                            <a:srgbClr val="0D2C5A"/>
                          </a:solidFill>
                        </a:rPr>
                        <a:t>Konstruktionsmethoden</a:t>
                      </a:r>
                    </a:p>
                  </a:txBody>
                  <a:tcPr/>
                </a:tc>
                <a:extLst>
                  <a:ext uri="{0D108BD9-81ED-4DB2-BD59-A6C34878D82A}">
                    <a16:rowId xmlns:a16="http://schemas.microsoft.com/office/drawing/2014/main" val="279763422"/>
                  </a:ext>
                </a:extLst>
              </a:tr>
              <a:tr h="370840">
                <a:tc>
                  <a:txBody>
                    <a:bodyPr/>
                    <a:lstStyle/>
                    <a:p>
                      <a:pPr marL="285750" indent="-285750" algn="l">
                        <a:buFont typeface="Arial" panose="020B0604020202020204" pitchFamily="34" charset="0"/>
                        <a:buChar char="•"/>
                      </a:pPr>
                      <a:r>
                        <a:rPr lang="de-DE" sz="1600" dirty="0">
                          <a:solidFill>
                            <a:srgbClr val="0D2C5A"/>
                          </a:solidFill>
                        </a:rPr>
                        <a:t>Lehrergesteuerter Unterricht</a:t>
                      </a:r>
                    </a:p>
                    <a:p>
                      <a:pPr marL="285750" indent="-285750" algn="l">
                        <a:buFont typeface="Arial" panose="020B0604020202020204" pitchFamily="34" charset="0"/>
                        <a:buChar char="•"/>
                      </a:pPr>
                      <a:r>
                        <a:rPr lang="de-DE" sz="1600" dirty="0">
                          <a:solidFill>
                            <a:srgbClr val="0D2C5A"/>
                          </a:solidFill>
                        </a:rPr>
                        <a:t>Direkter Unterricht</a:t>
                      </a:r>
                    </a:p>
                  </a:txBody>
                  <a:tcPr/>
                </a:tc>
                <a:tc>
                  <a:txBody>
                    <a:bodyPr/>
                    <a:lstStyle/>
                    <a:p>
                      <a:pPr marL="285750" indent="-285750" algn="l">
                        <a:buFont typeface="Arial" panose="020B0604020202020204" pitchFamily="34" charset="0"/>
                        <a:buChar char="•"/>
                      </a:pPr>
                      <a:r>
                        <a:rPr lang="de-DE" sz="1600" dirty="0">
                          <a:solidFill>
                            <a:srgbClr val="0D2C5A"/>
                          </a:solidFill>
                        </a:rPr>
                        <a:t>Projektarbeit</a:t>
                      </a:r>
                    </a:p>
                    <a:p>
                      <a:pPr marL="285750" indent="-285750" algn="l">
                        <a:buFont typeface="Arial" panose="020B0604020202020204" pitchFamily="34" charset="0"/>
                        <a:buChar char="•"/>
                      </a:pPr>
                      <a:r>
                        <a:rPr lang="de-DE" sz="1600" dirty="0">
                          <a:solidFill>
                            <a:srgbClr val="0D2C5A"/>
                          </a:solidFill>
                        </a:rPr>
                        <a:t>Wochenplanarbeit</a:t>
                      </a:r>
                    </a:p>
                    <a:p>
                      <a:pPr marL="285750" indent="-285750" algn="l">
                        <a:buFont typeface="Arial" panose="020B0604020202020204" pitchFamily="34" charset="0"/>
                        <a:buChar char="•"/>
                      </a:pPr>
                      <a:r>
                        <a:rPr lang="de-DE" sz="1600" dirty="0">
                          <a:solidFill>
                            <a:srgbClr val="0D2C5A"/>
                          </a:solidFill>
                        </a:rPr>
                        <a:t>Stationenarbeit, Wahldifferenzierter Unterricht</a:t>
                      </a:r>
                    </a:p>
                    <a:p>
                      <a:pPr marL="285750" indent="-285750" algn="l">
                        <a:buFont typeface="Arial" panose="020B0604020202020204" pitchFamily="34" charset="0"/>
                        <a:buChar char="•"/>
                      </a:pPr>
                      <a:r>
                        <a:rPr lang="de-DE" sz="1600" dirty="0">
                          <a:solidFill>
                            <a:srgbClr val="0D2C5A"/>
                          </a:solidFill>
                        </a:rPr>
                        <a:t>Freiarbeit</a:t>
                      </a:r>
                    </a:p>
                  </a:txBody>
                  <a:tcPr/>
                </a:tc>
                <a:extLst>
                  <a:ext uri="{0D108BD9-81ED-4DB2-BD59-A6C34878D82A}">
                    <a16:rowId xmlns:a16="http://schemas.microsoft.com/office/drawing/2014/main" val="2703172685"/>
                  </a:ext>
                </a:extLst>
              </a:tr>
            </a:tbl>
          </a:graphicData>
        </a:graphic>
      </p:graphicFrame>
      <p:graphicFrame>
        <p:nvGraphicFramePr>
          <p:cNvPr id="11" name="Tabelle 9">
            <a:extLst>
              <a:ext uri="{FF2B5EF4-FFF2-40B4-BE49-F238E27FC236}">
                <a16:creationId xmlns:a16="http://schemas.microsoft.com/office/drawing/2014/main" id="{B1B4D017-5797-485D-9638-B24956517724}"/>
              </a:ext>
            </a:extLst>
          </p:cNvPr>
          <p:cNvGraphicFramePr>
            <a:graphicFrameLocks noGrp="1"/>
          </p:cNvGraphicFramePr>
          <p:nvPr>
            <p:extLst>
              <p:ext uri="{D42A27DB-BD31-4B8C-83A1-F6EECF244321}">
                <p14:modId xmlns:p14="http://schemas.microsoft.com/office/powerpoint/2010/main" val="3435252380"/>
              </p:ext>
            </p:extLst>
          </p:nvPr>
        </p:nvGraphicFramePr>
        <p:xfrm>
          <a:off x="512992" y="3524612"/>
          <a:ext cx="7912500" cy="370840"/>
        </p:xfrm>
        <a:graphic>
          <a:graphicData uri="http://schemas.openxmlformats.org/drawingml/2006/table">
            <a:tbl>
              <a:tblPr firstRow="1" bandRow="1">
                <a:tableStyleId>{F5AB1C69-6EDB-4FF4-983F-18BD219EF322}</a:tableStyleId>
              </a:tblPr>
              <a:tblGrid>
                <a:gridCol w="7912500">
                  <a:extLst>
                    <a:ext uri="{9D8B030D-6E8A-4147-A177-3AD203B41FA5}">
                      <a16:colId xmlns:a16="http://schemas.microsoft.com/office/drawing/2014/main" val="1661880335"/>
                    </a:ext>
                  </a:extLst>
                </a:gridCol>
              </a:tblGrid>
              <a:tr h="370840">
                <a:tc>
                  <a:txBody>
                    <a:bodyPr/>
                    <a:lstStyle/>
                    <a:p>
                      <a:pPr algn="ctr"/>
                      <a:r>
                        <a:rPr lang="de-DE" cap="small" baseline="0" dirty="0" err="1"/>
                        <a:t>elemente</a:t>
                      </a:r>
                      <a:endParaRPr lang="de-DE" cap="small" baseline="0" dirty="0"/>
                    </a:p>
                  </a:txBody>
                  <a:tcPr/>
                </a:tc>
                <a:extLst>
                  <a:ext uri="{0D108BD9-81ED-4DB2-BD59-A6C34878D82A}">
                    <a16:rowId xmlns:a16="http://schemas.microsoft.com/office/drawing/2014/main" val="3708288508"/>
                  </a:ext>
                </a:extLst>
              </a:tr>
            </a:tbl>
          </a:graphicData>
        </a:graphic>
      </p:graphicFrame>
      <p:graphicFrame>
        <p:nvGraphicFramePr>
          <p:cNvPr id="14" name="Tabelle 14">
            <a:extLst>
              <a:ext uri="{FF2B5EF4-FFF2-40B4-BE49-F238E27FC236}">
                <a16:creationId xmlns:a16="http://schemas.microsoft.com/office/drawing/2014/main" id="{2FD25A1B-669D-4420-A749-B7A85057852F}"/>
              </a:ext>
            </a:extLst>
          </p:cNvPr>
          <p:cNvGraphicFramePr>
            <a:graphicFrameLocks noGrp="1"/>
          </p:cNvGraphicFramePr>
          <p:nvPr>
            <p:extLst>
              <p:ext uri="{D42A27DB-BD31-4B8C-83A1-F6EECF244321}">
                <p14:modId xmlns:p14="http://schemas.microsoft.com/office/powerpoint/2010/main" val="2797238233"/>
              </p:ext>
            </p:extLst>
          </p:nvPr>
        </p:nvGraphicFramePr>
        <p:xfrm>
          <a:off x="520786" y="3881586"/>
          <a:ext cx="7886700" cy="370840"/>
        </p:xfrm>
        <a:graphic>
          <a:graphicData uri="http://schemas.openxmlformats.org/drawingml/2006/table">
            <a:tbl>
              <a:tblPr firstRow="1" bandRow="1">
                <a:tableStyleId>{8799B23B-EC83-4686-B30A-512413B5E67A}</a:tableStyleId>
              </a:tblPr>
              <a:tblGrid>
                <a:gridCol w="3943350">
                  <a:extLst>
                    <a:ext uri="{9D8B030D-6E8A-4147-A177-3AD203B41FA5}">
                      <a16:colId xmlns:a16="http://schemas.microsoft.com/office/drawing/2014/main" val="1854949526"/>
                    </a:ext>
                  </a:extLst>
                </a:gridCol>
                <a:gridCol w="3943350">
                  <a:extLst>
                    <a:ext uri="{9D8B030D-6E8A-4147-A177-3AD203B41FA5}">
                      <a16:colId xmlns:a16="http://schemas.microsoft.com/office/drawing/2014/main" val="606354464"/>
                    </a:ext>
                  </a:extLst>
                </a:gridCol>
              </a:tblGrid>
              <a:tr h="370840">
                <a:tc>
                  <a:txBody>
                    <a:bodyPr/>
                    <a:lstStyle/>
                    <a:p>
                      <a:pPr algn="ctr"/>
                      <a:r>
                        <a:rPr lang="de-DE" cap="small" baseline="0" dirty="0">
                          <a:solidFill>
                            <a:srgbClr val="0D2C5A"/>
                          </a:solidFill>
                        </a:rPr>
                        <a:t>Instruktionsmethoden</a:t>
                      </a:r>
                      <a:endParaRPr lang="de-DE" dirty="0"/>
                    </a:p>
                  </a:txBody>
                  <a:tcPr/>
                </a:tc>
                <a:tc>
                  <a:txBody>
                    <a:bodyPr/>
                    <a:lstStyle/>
                    <a:p>
                      <a:pPr algn="ctr"/>
                      <a:r>
                        <a:rPr lang="de-DE" cap="small" baseline="0" dirty="0">
                          <a:solidFill>
                            <a:srgbClr val="0D2C5A"/>
                          </a:solidFill>
                        </a:rPr>
                        <a:t>Konstruktionsmethoden</a:t>
                      </a:r>
                      <a:endParaRPr lang="de-DE" dirty="0"/>
                    </a:p>
                  </a:txBody>
                  <a:tcPr/>
                </a:tc>
                <a:extLst>
                  <a:ext uri="{0D108BD9-81ED-4DB2-BD59-A6C34878D82A}">
                    <a16:rowId xmlns:a16="http://schemas.microsoft.com/office/drawing/2014/main" val="3667476343"/>
                  </a:ext>
                </a:extLst>
              </a:tr>
            </a:tbl>
          </a:graphicData>
        </a:graphic>
      </p:graphicFrame>
      <p:graphicFrame>
        <p:nvGraphicFramePr>
          <p:cNvPr id="15" name="Tabelle 15">
            <a:extLst>
              <a:ext uri="{FF2B5EF4-FFF2-40B4-BE49-F238E27FC236}">
                <a16:creationId xmlns:a16="http://schemas.microsoft.com/office/drawing/2014/main" id="{83079C00-157A-4505-9151-E1BF44A1D957}"/>
              </a:ext>
            </a:extLst>
          </p:cNvPr>
          <p:cNvGraphicFramePr>
            <a:graphicFrameLocks noGrp="1"/>
          </p:cNvGraphicFramePr>
          <p:nvPr>
            <p:extLst>
              <p:ext uri="{D42A27DB-BD31-4B8C-83A1-F6EECF244321}">
                <p14:modId xmlns:p14="http://schemas.microsoft.com/office/powerpoint/2010/main" val="2318622877"/>
              </p:ext>
            </p:extLst>
          </p:nvPr>
        </p:nvGraphicFramePr>
        <p:xfrm>
          <a:off x="528580" y="4235526"/>
          <a:ext cx="7886700" cy="2225040"/>
        </p:xfrm>
        <a:graphic>
          <a:graphicData uri="http://schemas.openxmlformats.org/drawingml/2006/table">
            <a:tbl>
              <a:tblPr firstRow="1" bandRow="1">
                <a:tableStyleId>{0505E3EF-67EA-436B-97B2-0124C06EBD24}</a:tableStyleId>
              </a:tblPr>
              <a:tblGrid>
                <a:gridCol w="1971675">
                  <a:extLst>
                    <a:ext uri="{9D8B030D-6E8A-4147-A177-3AD203B41FA5}">
                      <a16:colId xmlns:a16="http://schemas.microsoft.com/office/drawing/2014/main" val="1689527275"/>
                    </a:ext>
                  </a:extLst>
                </a:gridCol>
                <a:gridCol w="1971675">
                  <a:extLst>
                    <a:ext uri="{9D8B030D-6E8A-4147-A177-3AD203B41FA5}">
                      <a16:colId xmlns:a16="http://schemas.microsoft.com/office/drawing/2014/main" val="2851169937"/>
                    </a:ext>
                  </a:extLst>
                </a:gridCol>
                <a:gridCol w="1971675">
                  <a:extLst>
                    <a:ext uri="{9D8B030D-6E8A-4147-A177-3AD203B41FA5}">
                      <a16:colId xmlns:a16="http://schemas.microsoft.com/office/drawing/2014/main" val="1082819906"/>
                    </a:ext>
                  </a:extLst>
                </a:gridCol>
                <a:gridCol w="1971675">
                  <a:extLst>
                    <a:ext uri="{9D8B030D-6E8A-4147-A177-3AD203B41FA5}">
                      <a16:colId xmlns:a16="http://schemas.microsoft.com/office/drawing/2014/main" val="1684461542"/>
                    </a:ext>
                  </a:extLst>
                </a:gridCol>
              </a:tblGrid>
              <a:tr h="370840">
                <a:tc>
                  <a:txBody>
                    <a:bodyPr/>
                    <a:lstStyle/>
                    <a:p>
                      <a:r>
                        <a:rPr lang="de-DE" sz="1400" b="1" dirty="0">
                          <a:solidFill>
                            <a:srgbClr val="0D2C5A"/>
                          </a:solidFill>
                        </a:rPr>
                        <a:t>Instruierende Unterrichtselemente</a:t>
                      </a:r>
                    </a:p>
                    <a:p>
                      <a:endParaRPr lang="de-DE" sz="1400" b="0" dirty="0">
                        <a:solidFill>
                          <a:srgbClr val="0D2C5A"/>
                        </a:solidFill>
                      </a:endParaRPr>
                    </a:p>
                    <a:p>
                      <a:r>
                        <a:rPr lang="de-DE" sz="1400" b="0" dirty="0">
                          <a:solidFill>
                            <a:srgbClr val="0D2C5A"/>
                          </a:solidFill>
                        </a:rPr>
                        <a:t>Bsp.: Previews, Vortragen, Informieren, Zusammenfassen, Vormachen, Zeigen</a:t>
                      </a:r>
                    </a:p>
                  </a:txBody>
                  <a:tcPr/>
                </a:tc>
                <a:tc>
                  <a:txBody>
                    <a:bodyPr/>
                    <a:lstStyle/>
                    <a:p>
                      <a:r>
                        <a:rPr lang="de-DE" sz="1400" b="1" dirty="0">
                          <a:solidFill>
                            <a:srgbClr val="0D2C5A"/>
                          </a:solidFill>
                        </a:rPr>
                        <a:t>Schüleraktivierende Unterrichtselemente</a:t>
                      </a:r>
                    </a:p>
                    <a:p>
                      <a:endParaRPr lang="de-DE" sz="1400" b="0" dirty="0">
                        <a:solidFill>
                          <a:srgbClr val="0D2C5A"/>
                        </a:solidFill>
                      </a:endParaRPr>
                    </a:p>
                    <a:p>
                      <a:r>
                        <a:rPr lang="de-DE" sz="1400" b="0" dirty="0">
                          <a:solidFill>
                            <a:srgbClr val="0D2C5A"/>
                          </a:solidFill>
                        </a:rPr>
                        <a:t>Bsp.: Kartenabfrage, Clustern, Mindmap, Blitzlicht, Schreibgespräch, Sprechmühle</a:t>
                      </a:r>
                    </a:p>
                  </a:txBody>
                  <a:tcPr/>
                </a:tc>
                <a:tc>
                  <a:txBody>
                    <a:bodyPr/>
                    <a:lstStyle/>
                    <a:p>
                      <a:r>
                        <a:rPr lang="de-DE" sz="1400" dirty="0">
                          <a:solidFill>
                            <a:srgbClr val="0D2C5A"/>
                          </a:solidFill>
                        </a:rPr>
                        <a:t>Fächerübergreifende Arbeitstechniken</a:t>
                      </a:r>
                    </a:p>
                    <a:p>
                      <a:endParaRPr lang="de-DE" sz="1400" dirty="0">
                        <a:solidFill>
                          <a:srgbClr val="0D2C5A"/>
                        </a:solidFill>
                      </a:endParaRPr>
                    </a:p>
                    <a:p>
                      <a:r>
                        <a:rPr lang="de-DE" sz="1400" b="0" dirty="0">
                          <a:solidFill>
                            <a:srgbClr val="0D2C5A"/>
                          </a:solidFill>
                        </a:rPr>
                        <a:t>Bsp.: Unterstreichen in Texten, Markieren von Wörtern, Notieren von Stichwörtern, Infos aus Lexika bzw. Wörter-büchern nachschlagen</a:t>
                      </a:r>
                    </a:p>
                  </a:txBody>
                  <a:tcPr/>
                </a:tc>
                <a:tc>
                  <a:txBody>
                    <a:bodyPr/>
                    <a:lstStyle/>
                    <a:p>
                      <a:r>
                        <a:rPr lang="de-DE" sz="1400" dirty="0">
                          <a:solidFill>
                            <a:srgbClr val="0D2C5A"/>
                          </a:solidFill>
                        </a:rPr>
                        <a:t>Fachspezifische Arbeitsmethoden</a:t>
                      </a:r>
                    </a:p>
                    <a:p>
                      <a:endParaRPr lang="de-DE" sz="1400" dirty="0">
                        <a:solidFill>
                          <a:srgbClr val="0D2C5A"/>
                        </a:solidFill>
                      </a:endParaRPr>
                    </a:p>
                    <a:p>
                      <a:r>
                        <a:rPr lang="de-DE" sz="1400" b="0" dirty="0">
                          <a:solidFill>
                            <a:srgbClr val="0D2C5A"/>
                          </a:solidFill>
                        </a:rPr>
                        <a:t>Bsp.: Experimentieren, Gruppenpuzzle, Ich-Du-Wir (Think-Pair-Share), Mathe-Quiz, Placemat, Poster, Stationenlernen, Heißer Stuhl, Zahlen-diktat, ...</a:t>
                      </a:r>
                    </a:p>
                  </a:txBody>
                  <a:tcPr/>
                </a:tc>
                <a:extLst>
                  <a:ext uri="{0D108BD9-81ED-4DB2-BD59-A6C34878D82A}">
                    <a16:rowId xmlns:a16="http://schemas.microsoft.com/office/drawing/2014/main" val="4247005669"/>
                  </a:ext>
                </a:extLst>
              </a:tr>
            </a:tbl>
          </a:graphicData>
        </a:graphic>
      </p:graphicFrame>
      <p:sp>
        <p:nvSpPr>
          <p:cNvPr id="13" name="Titel 1">
            <a:extLst>
              <a:ext uri="{FF2B5EF4-FFF2-40B4-BE49-F238E27FC236}">
                <a16:creationId xmlns:a16="http://schemas.microsoft.com/office/drawing/2014/main" id="{97B7BCED-1488-43AE-8CEC-F683E37676BB}"/>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8"/>
            </a:pPr>
            <a:r>
              <a:rPr lang="de-DE" b="0" dirty="0">
                <a:solidFill>
                  <a:srgbClr val="0D2C5A"/>
                </a:solidFill>
              </a:rPr>
              <a:t>Methodische Umsetzung</a:t>
            </a:r>
          </a:p>
        </p:txBody>
      </p:sp>
    </p:spTree>
    <p:extLst>
      <p:ext uri="{BB962C8B-B14F-4D97-AF65-F5344CB8AC3E}">
        <p14:creationId xmlns:p14="http://schemas.microsoft.com/office/powerpoint/2010/main" val="1216474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1052736"/>
            <a:ext cx="6768752" cy="576064"/>
          </a:xfrm>
        </p:spPr>
        <p:txBody>
          <a:bodyPr/>
          <a:lstStyle/>
          <a:p>
            <a:pPr algn="r"/>
            <a:r>
              <a:rPr lang="de-DE" altLang="de-DE" dirty="0">
                <a:solidFill>
                  <a:srgbClr val="0D2C5A"/>
                </a:solidFill>
              </a:rPr>
              <a:t>Gruppenarbeit</a:t>
            </a:r>
            <a:endParaRPr lang="de-DE" dirty="0">
              <a:solidFill>
                <a:srgbClr val="0D2C5A"/>
              </a:solidFill>
            </a:endParaRPr>
          </a:p>
        </p:txBody>
      </p:sp>
      <p:sp>
        <p:nvSpPr>
          <p:cNvPr id="5" name="Inhaltsplatzhalter 4">
            <a:extLst>
              <a:ext uri="{FF2B5EF4-FFF2-40B4-BE49-F238E27FC236}">
                <a16:creationId xmlns:a16="http://schemas.microsoft.com/office/drawing/2014/main" id="{D6172C00-2687-48B5-B946-7E104EF10250}"/>
              </a:ext>
            </a:extLst>
          </p:cNvPr>
          <p:cNvSpPr>
            <a:spLocks noGrp="1"/>
          </p:cNvSpPr>
          <p:nvPr>
            <p:ph idx="1"/>
          </p:nvPr>
        </p:nvSpPr>
        <p:spPr>
          <a:solidFill>
            <a:schemeClr val="bg2"/>
          </a:solidFill>
          <a:ln>
            <a:solidFill>
              <a:schemeClr val="tx2"/>
            </a:solidFill>
          </a:ln>
        </p:spPr>
        <p:txBody>
          <a:bodyPr/>
          <a:lstStyle/>
          <a:p>
            <a:r>
              <a:rPr lang="de-DE" dirty="0">
                <a:solidFill>
                  <a:schemeClr val="bg1"/>
                </a:solidFill>
              </a:rPr>
              <a:t>hallo</a:t>
            </a:r>
          </a:p>
        </p:txBody>
      </p:sp>
      <p:sp>
        <p:nvSpPr>
          <p:cNvPr id="8" name="Rechteck 7">
            <a:extLst>
              <a:ext uri="{FF2B5EF4-FFF2-40B4-BE49-F238E27FC236}">
                <a16:creationId xmlns:a16="http://schemas.microsoft.com/office/drawing/2014/main" id="{CDA7F003-68C9-47D5-B82D-DDFCA67BBE5F}"/>
              </a:ext>
            </a:extLst>
          </p:cNvPr>
          <p:cNvSpPr/>
          <p:nvPr/>
        </p:nvSpPr>
        <p:spPr>
          <a:xfrm>
            <a:off x="525363" y="1700808"/>
            <a:ext cx="6909107" cy="4616648"/>
          </a:xfrm>
          <a:prstGeom prst="rect">
            <a:avLst/>
          </a:prstGeom>
        </p:spPr>
        <p:txBody>
          <a:bodyPr wrap="square">
            <a:spAutoFit/>
          </a:bodyPr>
          <a:lstStyle/>
          <a:p>
            <a:pPr>
              <a:spcAft>
                <a:spcPts val="1200"/>
              </a:spcAft>
            </a:pPr>
            <a:r>
              <a:rPr lang="de-DE" sz="2400" b="1" u="sng" dirty="0">
                <a:solidFill>
                  <a:srgbClr val="0D2C5A"/>
                </a:solidFill>
                <a:latin typeface="+mj-lt"/>
              </a:rPr>
              <a:t>Arbeitsauftrag </a:t>
            </a:r>
          </a:p>
          <a:p>
            <a:pPr marL="457200" indent="-457200">
              <a:spcAft>
                <a:spcPts val="1200"/>
              </a:spcAft>
              <a:buFont typeface="+mj-lt"/>
              <a:buAutoNum type="arabicPeriod"/>
            </a:pPr>
            <a:r>
              <a:rPr lang="de-DE" sz="2200" dirty="0">
                <a:solidFill>
                  <a:srgbClr val="0D2C5A"/>
                </a:solidFill>
                <a:latin typeface="+mj-lt"/>
              </a:rPr>
              <a:t>Betrachten Sie die Literatur (z. B. Praxishandbuch der Waldpädagogik, ...).</a:t>
            </a:r>
          </a:p>
          <a:p>
            <a:pPr marL="457200" indent="-457200">
              <a:spcAft>
                <a:spcPts val="1200"/>
              </a:spcAft>
              <a:buFont typeface="+mj-lt"/>
              <a:buAutoNum type="arabicPeriod"/>
            </a:pPr>
            <a:r>
              <a:rPr lang="de-DE" sz="2200" dirty="0">
                <a:solidFill>
                  <a:srgbClr val="0D2C5A"/>
                </a:solidFill>
                <a:latin typeface="+mj-lt"/>
              </a:rPr>
              <a:t>Wählen Sie eine/oder mehrere Methode(n) aus, die sich zur Umsetzung in Ihrer Veranstaltung eignen könnte/können.</a:t>
            </a:r>
          </a:p>
          <a:p>
            <a:pPr marL="457200" indent="-457200">
              <a:spcAft>
                <a:spcPts val="1200"/>
              </a:spcAft>
              <a:buFont typeface="+mj-lt"/>
              <a:buAutoNum type="arabicPeriod"/>
            </a:pPr>
            <a:r>
              <a:rPr lang="de-DE" sz="2200" dirty="0">
                <a:solidFill>
                  <a:srgbClr val="0D2C5A"/>
                </a:solidFill>
                <a:latin typeface="+mj-lt"/>
              </a:rPr>
              <a:t>Beschreiben Sie die Methode(n) kurz (max. eine halbe Seite). </a:t>
            </a:r>
          </a:p>
          <a:p>
            <a:pPr marL="457200" indent="-457200">
              <a:spcAft>
                <a:spcPts val="1200"/>
              </a:spcAft>
              <a:buFont typeface="+mj-lt"/>
              <a:buAutoNum type="arabicPeriod"/>
            </a:pPr>
            <a:r>
              <a:rPr lang="de-DE" sz="2200" dirty="0">
                <a:solidFill>
                  <a:srgbClr val="0D2C5A"/>
                </a:solidFill>
                <a:latin typeface="+mj-lt"/>
              </a:rPr>
              <a:t>Begründen Sie Ihre Entscheidung in Sätzen (max. eine Seite).</a:t>
            </a:r>
          </a:p>
          <a:p>
            <a:pPr>
              <a:spcAft>
                <a:spcPts val="1200"/>
              </a:spcAft>
            </a:pPr>
            <a:r>
              <a:rPr lang="de-DE" sz="2200" i="1" dirty="0">
                <a:solidFill>
                  <a:schemeClr val="accent3"/>
                </a:solidFill>
                <a:latin typeface="+mj-lt"/>
                <a:sym typeface="Wingdings" panose="05000000000000000000" pitchFamily="2" charset="2"/>
              </a:rPr>
              <a:t> siehe Material</a:t>
            </a:r>
            <a:endParaRPr lang="de-DE" sz="2200" i="1" dirty="0">
              <a:solidFill>
                <a:schemeClr val="accent3"/>
              </a:solidFill>
              <a:latin typeface="+mj-lt"/>
            </a:endParaRPr>
          </a:p>
        </p:txBody>
      </p:sp>
      <p:sp>
        <p:nvSpPr>
          <p:cNvPr id="12" name="Textfeld 11">
            <a:extLst>
              <a:ext uri="{FF2B5EF4-FFF2-40B4-BE49-F238E27FC236}">
                <a16:creationId xmlns:a16="http://schemas.microsoft.com/office/drawing/2014/main" id="{FF4EAFF2-9C6B-4D0E-B9E3-F020EAF12593}"/>
              </a:ext>
            </a:extLst>
          </p:cNvPr>
          <p:cNvSpPr txBox="1"/>
          <p:nvPr/>
        </p:nvSpPr>
        <p:spPr>
          <a:xfrm>
            <a:off x="3775948" y="6454942"/>
            <a:ext cx="1592103" cy="430887"/>
          </a:xfrm>
          <a:prstGeom prst="rect">
            <a:avLst/>
          </a:prstGeom>
          <a:noFill/>
        </p:spPr>
        <p:txBody>
          <a:bodyPr wrap="none" rtlCol="0">
            <a:spAutoFit/>
          </a:bodyPr>
          <a:lstStyle/>
          <a:p>
            <a:pPr algn="ctr"/>
            <a:r>
              <a:rPr lang="de-DE" sz="1100" dirty="0">
                <a:solidFill>
                  <a:srgbClr val="0D2C5A"/>
                </a:solidFill>
              </a:rPr>
              <a:t>Prof. Dr. Björn Egbert</a:t>
            </a:r>
            <a:br>
              <a:rPr lang="de-DE" sz="1100" dirty="0">
                <a:solidFill>
                  <a:srgbClr val="0D2C5A"/>
                </a:solidFill>
              </a:rPr>
            </a:br>
            <a:r>
              <a:rPr lang="de-DE" sz="1100" dirty="0">
                <a:solidFill>
                  <a:srgbClr val="0D2C5A"/>
                </a:solidFill>
              </a:rPr>
              <a:t>egbert@uni-potsdam.de</a:t>
            </a:r>
          </a:p>
        </p:txBody>
      </p:sp>
      <p:sp>
        <p:nvSpPr>
          <p:cNvPr id="9" name="Foliennummernplatzhalter 1">
            <a:extLst>
              <a:ext uri="{FF2B5EF4-FFF2-40B4-BE49-F238E27FC236}">
                <a16:creationId xmlns:a16="http://schemas.microsoft.com/office/drawing/2014/main" id="{E61506DD-E029-4101-9406-26C4167C631D}"/>
              </a:ext>
            </a:extLst>
          </p:cNvPr>
          <p:cNvSpPr txBox="1">
            <a:spLocks/>
          </p:cNvSpPr>
          <p:nvPr/>
        </p:nvSpPr>
        <p:spPr>
          <a:xfrm>
            <a:off x="7086600" y="6487822"/>
            <a:ext cx="20574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3"/>
            <a:fld id="{80820C91-F7CE-483F-AA17-44F7CB82C640}" type="slidenum">
              <a:rPr lang="de-DE" sz="1600" smtClean="0">
                <a:solidFill>
                  <a:srgbClr val="0D2C5A"/>
                </a:solidFill>
              </a:rPr>
              <a:pPr lvl="3"/>
              <a:t>35</a:t>
            </a:fld>
            <a:endParaRPr lang="de-DE" sz="1600" dirty="0">
              <a:solidFill>
                <a:srgbClr val="0D2C5A"/>
              </a:solidFill>
            </a:endParaRPr>
          </a:p>
        </p:txBody>
      </p:sp>
      <p:pic>
        <p:nvPicPr>
          <p:cNvPr id="11" name="Grafik 10" descr="Uhr Vektorgrafiken und Vektor-Icons zum kostenlosen Download">
            <a:extLst>
              <a:ext uri="{FF2B5EF4-FFF2-40B4-BE49-F238E27FC236}">
                <a16:creationId xmlns:a16="http://schemas.microsoft.com/office/drawing/2014/main" id="{FC8E0BC6-CDA3-4E30-B60A-AEDDF3028123}"/>
              </a:ext>
            </a:extLst>
          </p:cNvPr>
          <p:cNvPicPr/>
          <p:nvPr/>
        </p:nvPicPr>
        <p:blipFill rotWithShape="1">
          <a:blip r:embed="rId3">
            <a:extLst>
              <a:ext uri="{28A0092B-C50C-407E-A947-70E740481C1C}">
                <a14:useLocalDpi xmlns:a14="http://schemas.microsoft.com/office/drawing/2010/main" val="0"/>
              </a:ext>
            </a:extLst>
          </a:blip>
          <a:srcRect l="6655" t="2367" r="6982" b="8914"/>
          <a:stretch/>
        </p:blipFill>
        <p:spPr bwMode="auto">
          <a:xfrm>
            <a:off x="7830550" y="1499873"/>
            <a:ext cx="1115741" cy="1069168"/>
          </a:xfrm>
          <a:prstGeom prst="rect">
            <a:avLst/>
          </a:prstGeom>
          <a:noFill/>
          <a:ln>
            <a:noFill/>
          </a:ln>
        </p:spPr>
      </p:pic>
      <p:sp>
        <p:nvSpPr>
          <p:cNvPr id="10" name="Textfeld 9">
            <a:extLst>
              <a:ext uri="{FF2B5EF4-FFF2-40B4-BE49-F238E27FC236}">
                <a16:creationId xmlns:a16="http://schemas.microsoft.com/office/drawing/2014/main" id="{9A5A88F3-C764-4C30-BA17-0A4E71D3061F}"/>
              </a:ext>
            </a:extLst>
          </p:cNvPr>
          <p:cNvSpPr txBox="1"/>
          <p:nvPr/>
        </p:nvSpPr>
        <p:spPr>
          <a:xfrm>
            <a:off x="7452316" y="2569041"/>
            <a:ext cx="1872208" cy="1631216"/>
          </a:xfrm>
          <a:prstGeom prst="rect">
            <a:avLst/>
          </a:prstGeom>
          <a:noFill/>
        </p:spPr>
        <p:txBody>
          <a:bodyPr wrap="square" rtlCol="0">
            <a:spAutoFit/>
          </a:bodyPr>
          <a:lstStyle/>
          <a:p>
            <a:pPr algn="ctr"/>
            <a:r>
              <a:rPr lang="de-DE" sz="2000" b="1" dirty="0">
                <a:solidFill>
                  <a:srgbClr val="F59C00"/>
                </a:solidFill>
              </a:rPr>
              <a:t>30 min Erarbeitung </a:t>
            </a:r>
          </a:p>
          <a:p>
            <a:pPr algn="ctr"/>
            <a:endParaRPr lang="de-DE" sz="2000" b="1" dirty="0">
              <a:solidFill>
                <a:srgbClr val="F59C00"/>
              </a:solidFill>
            </a:endParaRPr>
          </a:p>
          <a:p>
            <a:pPr algn="ctr"/>
            <a:r>
              <a:rPr lang="de-DE" sz="2000" b="1" dirty="0">
                <a:solidFill>
                  <a:srgbClr val="F59C00"/>
                </a:solidFill>
              </a:rPr>
              <a:t>15 min Diskussion</a:t>
            </a:r>
          </a:p>
        </p:txBody>
      </p:sp>
    </p:spTree>
    <p:extLst>
      <p:ext uri="{BB962C8B-B14F-4D97-AF65-F5344CB8AC3E}">
        <p14:creationId xmlns:p14="http://schemas.microsoft.com/office/powerpoint/2010/main" val="917174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37F72F2-158F-4164-8056-5DA294EC6733}"/>
              </a:ext>
            </a:extLst>
          </p:cNvPr>
          <p:cNvSpPr>
            <a:spLocks noGrp="1"/>
          </p:cNvSpPr>
          <p:nvPr>
            <p:ph idx="1"/>
          </p:nvPr>
        </p:nvSpPr>
        <p:spPr>
          <a:xfrm>
            <a:off x="539552" y="1844824"/>
            <a:ext cx="7975798" cy="4536504"/>
          </a:xfrm>
        </p:spPr>
        <p:txBody>
          <a:bodyPr>
            <a:normAutofit/>
          </a:bodyPr>
          <a:lstStyle/>
          <a:p>
            <a:pPr>
              <a:buFont typeface="Arial" panose="020B0604020202020204" pitchFamily="34" charset="0"/>
              <a:buChar char="•"/>
            </a:pPr>
            <a:r>
              <a:rPr lang="de-DE" sz="2200" dirty="0">
                <a:solidFill>
                  <a:srgbClr val="0D2C5A"/>
                </a:solidFill>
                <a:latin typeface="+mn-lt"/>
              </a:rPr>
              <a:t>Vergegenwärtigung der Lernvoraussetzungen der Kinder, Jugendlichen und jungen Erwachsenen </a:t>
            </a:r>
          </a:p>
          <a:p>
            <a:pPr>
              <a:buFont typeface="Arial" panose="020B0604020202020204" pitchFamily="34" charset="0"/>
              <a:buChar char="•"/>
            </a:pPr>
            <a:r>
              <a:rPr lang="de-DE" sz="2200" dirty="0">
                <a:solidFill>
                  <a:srgbClr val="0D2C5A"/>
                </a:solidFill>
                <a:latin typeface="+mn-lt"/>
              </a:rPr>
              <a:t>Curriculare Rahmenbedingungen einsehen</a:t>
            </a:r>
          </a:p>
          <a:p>
            <a:pPr>
              <a:buFont typeface="Arial" panose="020B0604020202020204" pitchFamily="34" charset="0"/>
              <a:buChar char="•"/>
            </a:pPr>
            <a:r>
              <a:rPr lang="de-DE" sz="2200" dirty="0">
                <a:solidFill>
                  <a:srgbClr val="0D2C5A"/>
                </a:solidFill>
                <a:latin typeface="+mn-lt"/>
              </a:rPr>
              <a:t>Sachanalyse und didaktische Reduktion</a:t>
            </a:r>
          </a:p>
          <a:p>
            <a:pPr>
              <a:buFont typeface="Arial" panose="020B0604020202020204" pitchFamily="34" charset="0"/>
              <a:buChar char="•"/>
            </a:pPr>
            <a:r>
              <a:rPr lang="de-DE" sz="2200" dirty="0">
                <a:solidFill>
                  <a:srgbClr val="0D2C5A"/>
                </a:solidFill>
                <a:latin typeface="+mn-lt"/>
              </a:rPr>
              <a:t>Kompetenzorientierung und inhaltliche Auswahl treffen</a:t>
            </a:r>
          </a:p>
          <a:p>
            <a:pPr>
              <a:buFont typeface="Arial" panose="020B0604020202020204" pitchFamily="34" charset="0"/>
              <a:buChar char="•"/>
            </a:pPr>
            <a:r>
              <a:rPr lang="de-DE" sz="2200" dirty="0">
                <a:solidFill>
                  <a:srgbClr val="0D2C5A"/>
                </a:solidFill>
                <a:latin typeface="+mn-lt"/>
              </a:rPr>
              <a:t>Lernziele und Teilziele für die Veranstaltung formulieren</a:t>
            </a:r>
          </a:p>
          <a:p>
            <a:pPr>
              <a:buFont typeface="Arial" panose="020B0604020202020204" pitchFamily="34" charset="0"/>
              <a:buChar char="•"/>
            </a:pPr>
            <a:r>
              <a:rPr lang="de-DE" sz="2200" dirty="0">
                <a:solidFill>
                  <a:srgbClr val="0D2C5A"/>
                </a:solidFill>
                <a:latin typeface="+mn-lt"/>
              </a:rPr>
              <a:t>Veranstaltungsthemen und -schwerpunkte formulieren</a:t>
            </a:r>
          </a:p>
          <a:p>
            <a:pPr>
              <a:buFont typeface="Arial" panose="020B0604020202020204" pitchFamily="34" charset="0"/>
              <a:buChar char="•"/>
            </a:pPr>
            <a:r>
              <a:rPr lang="de-DE" sz="2200" dirty="0">
                <a:solidFill>
                  <a:srgbClr val="0D2C5A"/>
                </a:solidFill>
                <a:latin typeface="+mn-lt"/>
              </a:rPr>
              <a:t>Veranstaltungen planen und strukturieren</a:t>
            </a:r>
          </a:p>
          <a:p>
            <a:pPr>
              <a:buFont typeface="Arial" panose="020B0604020202020204" pitchFamily="34" charset="0"/>
              <a:buChar char="•"/>
            </a:pPr>
            <a:r>
              <a:rPr lang="de-DE" sz="2200" dirty="0">
                <a:solidFill>
                  <a:srgbClr val="0D2C5A"/>
                </a:solidFill>
                <a:latin typeface="+mn-lt"/>
              </a:rPr>
              <a:t>Überlegungen zur methodischen Umsetzung treffen</a:t>
            </a:r>
          </a:p>
          <a:p>
            <a:pPr>
              <a:buFont typeface="Arial" panose="020B0604020202020204" pitchFamily="34" charset="0"/>
              <a:buChar char="•"/>
            </a:pPr>
            <a:r>
              <a:rPr lang="de-DE" sz="2200" dirty="0">
                <a:solidFill>
                  <a:srgbClr val="0D2C5A"/>
                </a:solidFill>
                <a:latin typeface="+mn-lt"/>
              </a:rPr>
              <a:t>Lernaufgaben/Arbeitsblätter entwickeln </a:t>
            </a:r>
          </a:p>
          <a:p>
            <a:pPr>
              <a:buFont typeface="Arial" panose="020B0604020202020204" pitchFamily="34" charset="0"/>
              <a:buChar char="•"/>
            </a:pPr>
            <a:r>
              <a:rPr lang="de-DE" sz="2200" dirty="0">
                <a:solidFill>
                  <a:srgbClr val="0D2C5A"/>
                </a:solidFill>
                <a:latin typeface="+mn-lt"/>
              </a:rPr>
              <a:t>Überlegungen zur Mediennutzung treffen</a:t>
            </a:r>
          </a:p>
          <a:p>
            <a:pPr>
              <a:buFont typeface="Arial" panose="020B0604020202020204" pitchFamily="34" charset="0"/>
              <a:buChar char="•"/>
            </a:pPr>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4274B74D-ADD1-4191-8787-11015ED34F3A}"/>
              </a:ext>
            </a:extLst>
          </p:cNvPr>
          <p:cNvSpPr>
            <a:spLocks noGrp="1"/>
          </p:cNvSpPr>
          <p:nvPr>
            <p:ph type="sldNum" sz="quarter" idx="4"/>
          </p:nvPr>
        </p:nvSpPr>
        <p:spPr/>
        <p:txBody>
          <a:bodyPr/>
          <a:lstStyle/>
          <a:p>
            <a:fld id="{80820C91-F7CE-483F-AA17-44F7CB82C640}" type="slidenum">
              <a:rPr lang="de-DE" smtClean="0"/>
              <a:pPr/>
              <a:t>36</a:t>
            </a:fld>
            <a:endParaRPr lang="de-DE" dirty="0"/>
          </a:p>
        </p:txBody>
      </p:sp>
      <p:sp>
        <p:nvSpPr>
          <p:cNvPr id="5" name="Fußzeilenplatzhalter 4">
            <a:extLst>
              <a:ext uri="{FF2B5EF4-FFF2-40B4-BE49-F238E27FC236}">
                <a16:creationId xmlns:a16="http://schemas.microsoft.com/office/drawing/2014/main" id="{DD69A6AD-C05A-4B8C-B17E-0C35C25366BD}"/>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6764498-743E-4071-A379-0EB0AFAB8C50}"/>
              </a:ext>
            </a:extLst>
          </p:cNvPr>
          <p:cNvSpPr>
            <a:spLocks noGrp="1"/>
          </p:cNvSpPr>
          <p:nvPr>
            <p:ph type="title"/>
          </p:nvPr>
        </p:nvSpPr>
        <p:spPr>
          <a:xfrm>
            <a:off x="1187624" y="1052538"/>
            <a:ext cx="7886700" cy="576262"/>
          </a:xfrm>
        </p:spPr>
        <p:txBody>
          <a:bodyPr/>
          <a:lstStyle/>
          <a:p>
            <a:pPr algn="r"/>
            <a:r>
              <a:rPr lang="de-DE" b="0" dirty="0">
                <a:solidFill>
                  <a:srgbClr val="0D2C5A"/>
                </a:solidFill>
              </a:rPr>
              <a:t>Veranstaltungen planen – Überblick</a:t>
            </a:r>
          </a:p>
        </p:txBody>
      </p:sp>
      <p:sp>
        <p:nvSpPr>
          <p:cNvPr id="2" name="Rechteck 1">
            <a:extLst>
              <a:ext uri="{FF2B5EF4-FFF2-40B4-BE49-F238E27FC236}">
                <a16:creationId xmlns:a16="http://schemas.microsoft.com/office/drawing/2014/main" id="{BB73AEEC-D983-11A2-857F-D20E33233E9D}"/>
              </a:ext>
            </a:extLst>
          </p:cNvPr>
          <p:cNvSpPr/>
          <p:nvPr/>
        </p:nvSpPr>
        <p:spPr>
          <a:xfrm>
            <a:off x="551925" y="5373216"/>
            <a:ext cx="7560840" cy="432048"/>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03185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B8513-3C57-482F-9F03-59EE76355425}"/>
              </a:ext>
            </a:extLst>
          </p:cNvPr>
          <p:cNvSpPr>
            <a:spLocks noGrp="1"/>
          </p:cNvSpPr>
          <p:nvPr>
            <p:ph type="title"/>
          </p:nvPr>
        </p:nvSpPr>
        <p:spPr>
          <a:xfrm>
            <a:off x="1230791" y="1052736"/>
            <a:ext cx="7886700" cy="576064"/>
          </a:xfrm>
        </p:spPr>
        <p:txBody>
          <a:bodyPr/>
          <a:lstStyle/>
          <a:p>
            <a:pPr marL="457200" indent="-457200" algn="r">
              <a:buFont typeface="+mj-lt"/>
              <a:buAutoNum type="alphaLcParenR" startAt="9"/>
            </a:pPr>
            <a:r>
              <a:rPr lang="de-DE" b="0" dirty="0">
                <a:solidFill>
                  <a:srgbClr val="0D2C5A"/>
                </a:solidFill>
              </a:rPr>
              <a:t>Aufgaben</a:t>
            </a:r>
          </a:p>
        </p:txBody>
      </p:sp>
      <p:sp>
        <p:nvSpPr>
          <p:cNvPr id="3" name="Inhaltsplatzhalter 2">
            <a:extLst>
              <a:ext uri="{FF2B5EF4-FFF2-40B4-BE49-F238E27FC236}">
                <a16:creationId xmlns:a16="http://schemas.microsoft.com/office/drawing/2014/main" id="{7309B329-52BA-425C-A0C6-572ADE23BCF6}"/>
              </a:ext>
            </a:extLst>
          </p:cNvPr>
          <p:cNvSpPr>
            <a:spLocks noGrp="1"/>
          </p:cNvSpPr>
          <p:nvPr>
            <p:ph idx="1"/>
          </p:nvPr>
        </p:nvSpPr>
        <p:spPr>
          <a:xfrm>
            <a:off x="323528" y="1756232"/>
            <a:ext cx="7975798" cy="576064"/>
          </a:xfrm>
        </p:spPr>
        <p:txBody>
          <a:bodyPr>
            <a:normAutofit/>
          </a:bodyPr>
          <a:lstStyle/>
          <a:p>
            <a:pPr>
              <a:buFont typeface="Arial" panose="020B0604020202020204" pitchFamily="34" charset="0"/>
              <a:buChar char="•"/>
            </a:pPr>
            <a:r>
              <a:rPr lang="de-DE" sz="2400" dirty="0">
                <a:solidFill>
                  <a:srgbClr val="0D2C5A"/>
                </a:solidFill>
                <a:latin typeface="+mn-lt"/>
              </a:rPr>
              <a:t>Aufgaben sind aus Anforderungen ableitbar</a:t>
            </a:r>
          </a:p>
        </p:txBody>
      </p:sp>
      <p:sp>
        <p:nvSpPr>
          <p:cNvPr id="4" name="Foliennummernplatzhalter 3">
            <a:extLst>
              <a:ext uri="{FF2B5EF4-FFF2-40B4-BE49-F238E27FC236}">
                <a16:creationId xmlns:a16="http://schemas.microsoft.com/office/drawing/2014/main" id="{DADA84DE-CB13-40C3-AFBD-4B3165AAC139}"/>
              </a:ext>
            </a:extLst>
          </p:cNvPr>
          <p:cNvSpPr>
            <a:spLocks noGrp="1"/>
          </p:cNvSpPr>
          <p:nvPr>
            <p:ph type="sldNum" sz="quarter" idx="4"/>
          </p:nvPr>
        </p:nvSpPr>
        <p:spPr/>
        <p:txBody>
          <a:bodyPr/>
          <a:lstStyle/>
          <a:p>
            <a:fld id="{80820C91-F7CE-483F-AA17-44F7CB82C640}" type="slidenum">
              <a:rPr lang="de-DE" smtClean="0"/>
              <a:pPr/>
              <a:t>37</a:t>
            </a:fld>
            <a:endParaRPr lang="de-DE" dirty="0"/>
          </a:p>
        </p:txBody>
      </p:sp>
      <p:sp>
        <p:nvSpPr>
          <p:cNvPr id="5" name="Fußzeilenplatzhalter 4">
            <a:extLst>
              <a:ext uri="{FF2B5EF4-FFF2-40B4-BE49-F238E27FC236}">
                <a16:creationId xmlns:a16="http://schemas.microsoft.com/office/drawing/2014/main" id="{614D4BD4-3898-417C-8B46-5442F0840081}"/>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Pfeil: Fünfeck 5">
            <a:extLst>
              <a:ext uri="{FF2B5EF4-FFF2-40B4-BE49-F238E27FC236}">
                <a16:creationId xmlns:a16="http://schemas.microsoft.com/office/drawing/2014/main" id="{E459868E-94B3-4665-945C-484A370678B6}"/>
              </a:ext>
            </a:extLst>
          </p:cNvPr>
          <p:cNvSpPr/>
          <p:nvPr/>
        </p:nvSpPr>
        <p:spPr>
          <a:xfrm>
            <a:off x="467544" y="2482147"/>
            <a:ext cx="3086100" cy="1368152"/>
          </a:xfrm>
          <a:prstGeom prst="homePlate">
            <a:avLst/>
          </a:prstGeom>
          <a:solidFill>
            <a:schemeClr val="accent5"/>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de-DE" sz="2000" b="1" dirty="0">
                <a:solidFill>
                  <a:schemeClr val="bg1"/>
                </a:solidFill>
              </a:rPr>
              <a:t>Bildungsstandards</a:t>
            </a:r>
          </a:p>
          <a:p>
            <a:pPr algn="ctr"/>
            <a:r>
              <a:rPr lang="de-DE" sz="2000" dirty="0">
                <a:solidFill>
                  <a:schemeClr val="bg1"/>
                </a:solidFill>
              </a:rPr>
              <a:t>(als Lernziele formuliert)</a:t>
            </a:r>
          </a:p>
        </p:txBody>
      </p:sp>
      <p:sp>
        <p:nvSpPr>
          <p:cNvPr id="7" name="Pfeil: Chevron 6">
            <a:extLst>
              <a:ext uri="{FF2B5EF4-FFF2-40B4-BE49-F238E27FC236}">
                <a16:creationId xmlns:a16="http://schemas.microsoft.com/office/drawing/2014/main" id="{B7A376D5-AADE-480C-978F-47652FC9D6B5}"/>
              </a:ext>
            </a:extLst>
          </p:cNvPr>
          <p:cNvSpPr/>
          <p:nvPr/>
        </p:nvSpPr>
        <p:spPr>
          <a:xfrm>
            <a:off x="3023828" y="2482147"/>
            <a:ext cx="3086100" cy="1368152"/>
          </a:xfrm>
          <a:prstGeom prst="chevron">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bg1"/>
                </a:solidFill>
              </a:rPr>
              <a:t>Anforderungs-analyse</a:t>
            </a:r>
          </a:p>
        </p:txBody>
      </p:sp>
      <p:sp>
        <p:nvSpPr>
          <p:cNvPr id="8" name="Pfeil: Chevron 7">
            <a:extLst>
              <a:ext uri="{FF2B5EF4-FFF2-40B4-BE49-F238E27FC236}">
                <a16:creationId xmlns:a16="http://schemas.microsoft.com/office/drawing/2014/main" id="{ECFE2DCA-6D75-43C7-9E68-B800A565EBCB}"/>
              </a:ext>
            </a:extLst>
          </p:cNvPr>
          <p:cNvSpPr/>
          <p:nvPr/>
        </p:nvSpPr>
        <p:spPr>
          <a:xfrm>
            <a:off x="5590358" y="2482147"/>
            <a:ext cx="3086100" cy="1368152"/>
          </a:xfrm>
          <a:prstGeom prst="chevron">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a:solidFill>
                  <a:schemeClr val="bg1"/>
                </a:solidFill>
              </a:rPr>
              <a:t>Aufgaben-entwicklung</a:t>
            </a:r>
          </a:p>
        </p:txBody>
      </p:sp>
      <p:sp>
        <p:nvSpPr>
          <p:cNvPr id="10" name="Textfeld 9">
            <a:extLst>
              <a:ext uri="{FF2B5EF4-FFF2-40B4-BE49-F238E27FC236}">
                <a16:creationId xmlns:a16="http://schemas.microsoft.com/office/drawing/2014/main" id="{B4E2CFCF-0ED2-45E1-BB4F-5777406EB2CB}"/>
              </a:ext>
            </a:extLst>
          </p:cNvPr>
          <p:cNvSpPr txBox="1"/>
          <p:nvPr/>
        </p:nvSpPr>
        <p:spPr>
          <a:xfrm>
            <a:off x="580444" y="4525705"/>
            <a:ext cx="7972867" cy="1200329"/>
          </a:xfrm>
          <a:prstGeom prst="rect">
            <a:avLst/>
          </a:prstGeom>
          <a:noFill/>
        </p:spPr>
        <p:txBody>
          <a:bodyPr wrap="square">
            <a:spAutoFit/>
          </a:bodyPr>
          <a:lstStyle/>
          <a:p>
            <a:pPr algn="ctr"/>
            <a:r>
              <a:rPr lang="de-DE" sz="2400" dirty="0">
                <a:solidFill>
                  <a:srgbClr val="0D2C5A"/>
                </a:solidFill>
              </a:rPr>
              <a:t>„Das Ziel von Aufgaben im Unterricht ist, spezielles Wissen und Können der Schülerinnen und Schüler, das sie im Unterricht erworben haben, zu aktivieren und anzuwenden.“ </a:t>
            </a:r>
            <a:r>
              <a:rPr lang="de-DE" sz="1200" dirty="0">
                <a:solidFill>
                  <a:srgbClr val="0D2C5A"/>
                </a:solidFill>
              </a:rPr>
              <a:t>(Rieck et al. 2005, S. 1).</a:t>
            </a:r>
            <a:endParaRPr lang="de-DE" sz="2200" dirty="0">
              <a:solidFill>
                <a:srgbClr val="0D2C5A"/>
              </a:solidFill>
            </a:endParaRPr>
          </a:p>
        </p:txBody>
      </p:sp>
      <p:sp>
        <p:nvSpPr>
          <p:cNvPr id="11" name="Inhaltsplatzhalter 2">
            <a:extLst>
              <a:ext uri="{FF2B5EF4-FFF2-40B4-BE49-F238E27FC236}">
                <a16:creationId xmlns:a16="http://schemas.microsoft.com/office/drawing/2014/main" id="{530840CC-7F5A-4CF6-B2D4-7EBCA464A486}"/>
              </a:ext>
            </a:extLst>
          </p:cNvPr>
          <p:cNvSpPr txBox="1">
            <a:spLocks/>
          </p:cNvSpPr>
          <p:nvPr/>
        </p:nvSpPr>
        <p:spPr>
          <a:xfrm>
            <a:off x="323528" y="5726034"/>
            <a:ext cx="7975798"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r>
              <a:rPr lang="de-DE" dirty="0">
                <a:solidFill>
                  <a:schemeClr val="accent3"/>
                </a:solidFill>
                <a:latin typeface="+mn-lt"/>
                <a:sym typeface="Wingdings" panose="05000000000000000000" pitchFamily="2" charset="2"/>
              </a:rPr>
              <a:t> gilt auch für Ihre waldpädagogischen Veranstaltungen</a:t>
            </a:r>
            <a:endParaRPr lang="de-DE" dirty="0">
              <a:solidFill>
                <a:schemeClr val="accent3"/>
              </a:solidFill>
              <a:latin typeface="+mn-lt"/>
            </a:endParaRPr>
          </a:p>
        </p:txBody>
      </p:sp>
    </p:spTree>
    <p:extLst>
      <p:ext uri="{BB962C8B-B14F-4D97-AF65-F5344CB8AC3E}">
        <p14:creationId xmlns:p14="http://schemas.microsoft.com/office/powerpoint/2010/main" val="32237039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132856"/>
            <a:ext cx="7975798" cy="4176464"/>
          </a:xfrm>
        </p:spPr>
        <p:txBody>
          <a:bodyPr>
            <a:noAutofit/>
          </a:bodyPr>
          <a:lstStyle/>
          <a:p>
            <a:pPr>
              <a:buFont typeface="Arial" panose="020B0604020202020204" pitchFamily="34" charset="0"/>
              <a:buChar char="•"/>
            </a:pPr>
            <a:r>
              <a:rPr lang="de-DE" sz="2200" b="1" dirty="0">
                <a:solidFill>
                  <a:srgbClr val="0D2C5A"/>
                </a:solidFill>
                <a:latin typeface="+mn-lt"/>
              </a:rPr>
              <a:t>Lernaufgaben</a:t>
            </a:r>
          </a:p>
          <a:p>
            <a:pPr lvl="1">
              <a:buFont typeface="Wingdings" panose="05000000000000000000" pitchFamily="2" charset="2"/>
              <a:buChar char="ü"/>
            </a:pPr>
            <a:r>
              <a:rPr lang="de-DE" sz="2200" dirty="0">
                <a:solidFill>
                  <a:srgbClr val="0D2C5A"/>
                </a:solidFill>
              </a:rPr>
              <a:t>Ausgangspunkt für Lernprozesse</a:t>
            </a:r>
          </a:p>
          <a:p>
            <a:pPr lvl="1">
              <a:buFont typeface="Wingdings" panose="05000000000000000000" pitchFamily="2" charset="2"/>
              <a:buChar char="ü"/>
            </a:pPr>
            <a:r>
              <a:rPr lang="de-DE" sz="2200" dirty="0">
                <a:solidFill>
                  <a:srgbClr val="0D2C5A"/>
                </a:solidFill>
                <a:latin typeface="+mn-lt"/>
              </a:rPr>
              <a:t>Anei</a:t>
            </a:r>
            <a:r>
              <a:rPr lang="de-DE" sz="2200" dirty="0">
                <a:solidFill>
                  <a:srgbClr val="0D2C5A"/>
                </a:solidFill>
              </a:rPr>
              <a:t>gnung von Wissen und Können</a:t>
            </a:r>
          </a:p>
          <a:p>
            <a:pPr>
              <a:buFont typeface="Arial" panose="020B0604020202020204" pitchFamily="34" charset="0"/>
              <a:buChar char="•"/>
            </a:pPr>
            <a:r>
              <a:rPr lang="de-DE" sz="2200" b="1" dirty="0">
                <a:solidFill>
                  <a:srgbClr val="0D2C5A"/>
                </a:solidFill>
                <a:latin typeface="+mn-lt"/>
              </a:rPr>
              <a:t>Leistungsaufgaben</a:t>
            </a:r>
          </a:p>
          <a:p>
            <a:pPr lvl="1">
              <a:buFont typeface="Wingdings" panose="05000000000000000000" pitchFamily="2" charset="2"/>
              <a:buChar char="ü"/>
            </a:pPr>
            <a:r>
              <a:rPr lang="de-DE" sz="2200" dirty="0">
                <a:solidFill>
                  <a:srgbClr val="0D2C5A"/>
                </a:solidFill>
              </a:rPr>
              <a:t>Prüfen vorhandenes und geübtes Wissen ab</a:t>
            </a:r>
          </a:p>
          <a:p>
            <a:pPr lvl="1">
              <a:buFont typeface="Wingdings" panose="05000000000000000000" pitchFamily="2" charset="2"/>
              <a:buChar char="ü"/>
            </a:pPr>
            <a:r>
              <a:rPr lang="de-DE" sz="2200" dirty="0">
                <a:solidFill>
                  <a:srgbClr val="0D2C5A"/>
                </a:solidFill>
                <a:latin typeface="+mn-lt"/>
              </a:rPr>
              <a:t>Können si</a:t>
            </a:r>
            <a:r>
              <a:rPr lang="de-DE" sz="2200" dirty="0">
                <a:solidFill>
                  <a:srgbClr val="0D2C5A"/>
                </a:solidFill>
              </a:rPr>
              <a:t>ch auf sachliche, sowie methodische Kompetenzen beziehen</a:t>
            </a:r>
          </a:p>
          <a:p>
            <a:pPr>
              <a:buFont typeface="Arial" panose="020B0604020202020204" pitchFamily="34" charset="0"/>
              <a:buChar char="•"/>
            </a:pPr>
            <a:r>
              <a:rPr lang="de-DE" sz="2200" b="1" dirty="0">
                <a:solidFill>
                  <a:srgbClr val="0D2C5A"/>
                </a:solidFill>
                <a:latin typeface="+mn-lt"/>
              </a:rPr>
              <a:t>Diagnoseaufgaben</a:t>
            </a:r>
          </a:p>
          <a:p>
            <a:pPr lvl="1">
              <a:buFont typeface="Wingdings" panose="05000000000000000000" pitchFamily="2" charset="2"/>
              <a:buChar char="ü"/>
            </a:pPr>
            <a:r>
              <a:rPr lang="de-DE" sz="2200" dirty="0">
                <a:solidFill>
                  <a:srgbClr val="0D2C5A"/>
                </a:solidFill>
              </a:rPr>
              <a:t>Kompetenzstand diagnostizierend</a:t>
            </a:r>
          </a:p>
          <a:p>
            <a:pPr lvl="1">
              <a:buFont typeface="Wingdings" panose="05000000000000000000" pitchFamily="2" charset="2"/>
              <a:buChar char="ü"/>
            </a:pPr>
            <a:r>
              <a:rPr lang="de-DE" sz="2200" dirty="0">
                <a:solidFill>
                  <a:srgbClr val="0D2C5A"/>
                </a:solidFill>
              </a:rPr>
              <a:t>s</a:t>
            </a:r>
            <a:r>
              <a:rPr lang="de-DE" sz="2200" dirty="0">
                <a:solidFill>
                  <a:srgbClr val="0D2C5A"/>
                </a:solidFill>
                <a:latin typeface="+mn-lt"/>
              </a:rPr>
              <a:t>o wenig Kompetenzbereiche wie möglich aktivieren</a:t>
            </a: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38</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8" name="Titel 1">
            <a:extLst>
              <a:ext uri="{FF2B5EF4-FFF2-40B4-BE49-F238E27FC236}">
                <a16:creationId xmlns:a16="http://schemas.microsoft.com/office/drawing/2014/main" id="{5896C6C7-85B7-4605-9E1B-4E69868227B5}"/>
              </a:ext>
            </a:extLst>
          </p:cNvPr>
          <p:cNvSpPr>
            <a:spLocks noGrp="1"/>
          </p:cNvSpPr>
          <p:nvPr>
            <p:ph type="title"/>
          </p:nvPr>
        </p:nvSpPr>
        <p:spPr>
          <a:xfrm>
            <a:off x="584101" y="1672768"/>
            <a:ext cx="7886700" cy="576064"/>
          </a:xfrm>
        </p:spPr>
        <p:txBody>
          <a:bodyPr/>
          <a:lstStyle/>
          <a:p>
            <a:r>
              <a:rPr lang="de-DE" sz="2200" b="0" u="sng" dirty="0">
                <a:solidFill>
                  <a:srgbClr val="0D2C5A"/>
                </a:solidFill>
              </a:rPr>
              <a:t>Didaktische Funktion von Aufgaben</a:t>
            </a:r>
          </a:p>
        </p:txBody>
      </p:sp>
      <p:sp>
        <p:nvSpPr>
          <p:cNvPr id="6" name="Titel 1">
            <a:extLst>
              <a:ext uri="{FF2B5EF4-FFF2-40B4-BE49-F238E27FC236}">
                <a16:creationId xmlns:a16="http://schemas.microsoft.com/office/drawing/2014/main" id="{ED28A004-DE2C-4B2D-9038-0B2B44163FA6}"/>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a:solidFill>
                  <a:srgbClr val="0D2C5A"/>
                </a:solidFill>
              </a:rPr>
              <a:t>Aufgaben</a:t>
            </a:r>
            <a:endParaRPr lang="de-DE" b="0" dirty="0">
              <a:solidFill>
                <a:srgbClr val="0D2C5A"/>
              </a:solidFill>
            </a:endParaRPr>
          </a:p>
        </p:txBody>
      </p:sp>
    </p:spTree>
    <p:extLst>
      <p:ext uri="{BB962C8B-B14F-4D97-AF65-F5344CB8AC3E}">
        <p14:creationId xmlns:p14="http://schemas.microsoft.com/office/powerpoint/2010/main" val="9620655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248832"/>
            <a:ext cx="7975798" cy="4116115"/>
          </a:xfrm>
        </p:spPr>
        <p:txBody>
          <a:bodyPr>
            <a:normAutofit/>
          </a:bodyPr>
          <a:lstStyle/>
          <a:p>
            <a:pPr marL="0" indent="0" algn="just"/>
            <a:r>
              <a:rPr lang="de-DE" sz="2200" dirty="0">
                <a:solidFill>
                  <a:srgbClr val="0D2C5A"/>
                </a:solidFill>
                <a:latin typeface="+mn-lt"/>
              </a:rPr>
              <a:t>„Lernaufgaben sind im pädagogischen Arbeitsalltag meist als solche </a:t>
            </a:r>
            <a:r>
              <a:rPr lang="de-DE" sz="2200" b="1" dirty="0">
                <a:solidFill>
                  <a:srgbClr val="0D2C5A"/>
                </a:solidFill>
                <a:latin typeface="+mn-lt"/>
              </a:rPr>
              <a:t>Arbeitsaufträge der Lehrenden an die Lernenden </a:t>
            </a:r>
            <a:r>
              <a:rPr lang="de-DE" sz="2200" dirty="0">
                <a:solidFill>
                  <a:srgbClr val="0D2C5A"/>
                </a:solidFill>
                <a:latin typeface="+mn-lt"/>
              </a:rPr>
              <a:t>beobachtbar, mit denen eine </a:t>
            </a:r>
            <a:r>
              <a:rPr lang="de-DE" sz="2200" b="1" dirty="0">
                <a:solidFill>
                  <a:srgbClr val="0D2C5A"/>
                </a:solidFill>
                <a:latin typeface="+mn-lt"/>
              </a:rPr>
              <a:t>Lernerselbsttätigkeit</a:t>
            </a:r>
            <a:r>
              <a:rPr lang="de-DE" sz="2200" dirty="0">
                <a:solidFill>
                  <a:srgbClr val="0D2C5A"/>
                </a:solidFill>
                <a:latin typeface="+mn-lt"/>
              </a:rPr>
              <a:t> in Gang gesetzt und in Gang gehalten werden soll, die auf eine </a:t>
            </a:r>
            <a:r>
              <a:rPr lang="de-DE" sz="2200" b="1" dirty="0">
                <a:solidFill>
                  <a:srgbClr val="0D2C5A"/>
                </a:solidFill>
                <a:latin typeface="+mn-lt"/>
              </a:rPr>
              <a:t>Selbsterschließung</a:t>
            </a:r>
            <a:r>
              <a:rPr lang="de-DE" sz="2200" dirty="0">
                <a:solidFill>
                  <a:srgbClr val="0D2C5A"/>
                </a:solidFill>
                <a:latin typeface="+mn-lt"/>
              </a:rPr>
              <a:t> von neuem Wissen und Können zielt.“ </a:t>
            </a:r>
            <a:r>
              <a:rPr lang="de-DE" sz="1200" dirty="0">
                <a:solidFill>
                  <a:srgbClr val="0D2C5A"/>
                </a:solidFill>
                <a:latin typeface="+mn-lt"/>
              </a:rPr>
              <a:t>(</a:t>
            </a:r>
            <a:r>
              <a:rPr lang="de-DE" sz="1200" dirty="0" err="1">
                <a:solidFill>
                  <a:srgbClr val="0D2C5A"/>
                </a:solidFill>
                <a:latin typeface="+mn-lt"/>
              </a:rPr>
              <a:t>Krogoll</a:t>
            </a:r>
            <a:r>
              <a:rPr lang="de-DE" sz="1200" dirty="0">
                <a:solidFill>
                  <a:srgbClr val="0D2C5A"/>
                </a:solidFill>
                <a:latin typeface="+mn-lt"/>
              </a:rPr>
              <a:t> 1998, S. 152)</a:t>
            </a:r>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39</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0721F828-CEC6-464A-AF21-2908371604F1}"/>
              </a:ext>
            </a:extLst>
          </p:cNvPr>
          <p:cNvSpPr>
            <a:spLocks noGrp="1"/>
          </p:cNvSpPr>
          <p:nvPr>
            <p:ph type="title"/>
          </p:nvPr>
        </p:nvSpPr>
        <p:spPr>
          <a:xfrm>
            <a:off x="1230791" y="1052736"/>
            <a:ext cx="7886700" cy="576064"/>
          </a:xfrm>
        </p:spPr>
        <p:txBody>
          <a:bodyPr/>
          <a:lstStyle/>
          <a:p>
            <a:pPr marL="457200" indent="-457200" algn="r">
              <a:buFont typeface="+mj-lt"/>
              <a:buAutoNum type="alphaLcParenR" startAt="9"/>
            </a:pPr>
            <a:r>
              <a:rPr lang="de-DE" b="0" dirty="0">
                <a:solidFill>
                  <a:srgbClr val="0D2C5A"/>
                </a:solidFill>
              </a:rPr>
              <a:t>Aufgaben</a:t>
            </a:r>
          </a:p>
        </p:txBody>
      </p:sp>
      <p:sp>
        <p:nvSpPr>
          <p:cNvPr id="7" name="Titel 1">
            <a:extLst>
              <a:ext uri="{FF2B5EF4-FFF2-40B4-BE49-F238E27FC236}">
                <a16:creationId xmlns:a16="http://schemas.microsoft.com/office/drawing/2014/main" id="{AC3BC686-2288-4AEE-82CC-494087D0B765}"/>
              </a:ext>
            </a:extLst>
          </p:cNvPr>
          <p:cNvSpPr txBox="1">
            <a:spLocks/>
          </p:cNvSpPr>
          <p:nvPr/>
        </p:nvSpPr>
        <p:spPr>
          <a:xfrm>
            <a:off x="584101" y="1672768"/>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sz="2200" b="0" u="sng" dirty="0">
                <a:solidFill>
                  <a:srgbClr val="0D2C5A"/>
                </a:solidFill>
              </a:rPr>
              <a:t>Lernaufgaben</a:t>
            </a:r>
          </a:p>
        </p:txBody>
      </p:sp>
    </p:spTree>
    <p:extLst>
      <p:ext uri="{BB962C8B-B14F-4D97-AF65-F5344CB8AC3E}">
        <p14:creationId xmlns:p14="http://schemas.microsoft.com/office/powerpoint/2010/main" val="68649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8937E-A84A-4F31-9B17-5EE140667DCD}"/>
              </a:ext>
            </a:extLst>
          </p:cNvPr>
          <p:cNvSpPr>
            <a:spLocks noGrp="1"/>
          </p:cNvSpPr>
          <p:nvPr>
            <p:ph type="title"/>
          </p:nvPr>
        </p:nvSpPr>
        <p:spPr>
          <a:xfrm>
            <a:off x="1257300" y="1052736"/>
            <a:ext cx="7886700" cy="576064"/>
          </a:xfrm>
        </p:spPr>
        <p:txBody>
          <a:bodyPr/>
          <a:lstStyle/>
          <a:p>
            <a:pPr marL="457200" indent="-457200" algn="r">
              <a:buClr>
                <a:srgbClr val="0D2C5A"/>
              </a:buClr>
              <a:buFont typeface="+mj-lt"/>
              <a:buAutoNum type="arabicPeriod"/>
            </a:pPr>
            <a:r>
              <a:rPr lang="de-DE" b="0" dirty="0">
                <a:solidFill>
                  <a:srgbClr val="0D2C5A"/>
                </a:solidFill>
              </a:rPr>
              <a:t>Veranstaltungen planen</a:t>
            </a:r>
          </a:p>
        </p:txBody>
      </p:sp>
      <p:sp>
        <p:nvSpPr>
          <p:cNvPr id="4" name="Foliennummernplatzhalter 3">
            <a:extLst>
              <a:ext uri="{FF2B5EF4-FFF2-40B4-BE49-F238E27FC236}">
                <a16:creationId xmlns:a16="http://schemas.microsoft.com/office/drawing/2014/main" id="{8453C74B-5638-47E3-B62B-31037F010173}"/>
              </a:ext>
            </a:extLst>
          </p:cNvPr>
          <p:cNvSpPr>
            <a:spLocks noGrp="1"/>
          </p:cNvSpPr>
          <p:nvPr>
            <p:ph type="sldNum" sz="quarter" idx="4"/>
          </p:nvPr>
        </p:nvSpPr>
        <p:spPr/>
        <p:txBody>
          <a:bodyPr/>
          <a:lstStyle/>
          <a:p>
            <a:fld id="{80820C91-F7CE-483F-AA17-44F7CB82C640}" type="slidenum">
              <a:rPr lang="de-DE" smtClean="0"/>
              <a:pPr/>
              <a:t>4</a:t>
            </a:fld>
            <a:endParaRPr lang="de-DE" dirty="0"/>
          </a:p>
        </p:txBody>
      </p:sp>
      <p:sp>
        <p:nvSpPr>
          <p:cNvPr id="5" name="Fußzeilenplatzhalter 4">
            <a:extLst>
              <a:ext uri="{FF2B5EF4-FFF2-40B4-BE49-F238E27FC236}">
                <a16:creationId xmlns:a16="http://schemas.microsoft.com/office/drawing/2014/main" id="{E2BB6353-8CA5-47F8-AE29-959799BD5F0C}"/>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7" name="Tabelle 7">
            <a:extLst>
              <a:ext uri="{FF2B5EF4-FFF2-40B4-BE49-F238E27FC236}">
                <a16:creationId xmlns:a16="http://schemas.microsoft.com/office/drawing/2014/main" id="{91AABFED-D65F-452B-8500-C21B7A729912}"/>
              </a:ext>
            </a:extLst>
          </p:cNvPr>
          <p:cNvGraphicFramePr>
            <a:graphicFrameLocks noGrp="1"/>
          </p:cNvGraphicFramePr>
          <p:nvPr>
            <p:extLst>
              <p:ext uri="{D42A27DB-BD31-4B8C-83A1-F6EECF244321}">
                <p14:modId xmlns:p14="http://schemas.microsoft.com/office/powerpoint/2010/main" val="1264858757"/>
              </p:ext>
            </p:extLst>
          </p:nvPr>
        </p:nvGraphicFramePr>
        <p:xfrm>
          <a:off x="1187624" y="2088976"/>
          <a:ext cx="7329020" cy="3212232"/>
        </p:xfrm>
        <a:graphic>
          <a:graphicData uri="http://schemas.openxmlformats.org/drawingml/2006/table">
            <a:tbl>
              <a:tblPr firstRow="1" bandRow="1">
                <a:tableStyleId>{68D230F3-CF80-4859-8CE7-A43EE81993B5}</a:tableStyleId>
              </a:tblPr>
              <a:tblGrid>
                <a:gridCol w="7329020">
                  <a:extLst>
                    <a:ext uri="{9D8B030D-6E8A-4147-A177-3AD203B41FA5}">
                      <a16:colId xmlns:a16="http://schemas.microsoft.com/office/drawing/2014/main" val="1230296908"/>
                    </a:ext>
                  </a:extLst>
                </a:gridCol>
              </a:tblGrid>
              <a:tr h="506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dirty="0">
                          <a:solidFill>
                            <a:srgbClr val="0D2C5A"/>
                          </a:solidFill>
                        </a:rPr>
                        <a:t>Themenfindung unter Berücksichtigung curricularer Vorgaben und der Lernvoraussetzungen der Kinder, Jugendlichen und jungen Erwachsenen sowie übergreifender Kompetenzen</a:t>
                      </a:r>
                    </a:p>
                  </a:txBody>
                  <a:tcPr>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lnB w="12700" cap="flat" cmpd="sng" algn="ctr">
                      <a:solidFill>
                        <a:schemeClr val="accent6">
                          <a:lumMod val="40000"/>
                          <a:lumOff val="60000"/>
                        </a:schemeClr>
                      </a:solidFill>
                      <a:prstDash val="solid"/>
                      <a:round/>
                      <a:headEnd type="none" w="med" len="med"/>
                      <a:tailEnd type="none" w="med" len="med"/>
                    </a:lnB>
                  </a:tcPr>
                </a:tc>
                <a:extLst>
                  <a:ext uri="{0D108BD9-81ED-4DB2-BD59-A6C34878D82A}">
                    <a16:rowId xmlns:a16="http://schemas.microsoft.com/office/drawing/2014/main" val="650851027"/>
                  </a:ext>
                </a:extLst>
              </a:tr>
              <a:tr h="3626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dirty="0">
                          <a:solidFill>
                            <a:srgbClr val="0D2C5A"/>
                          </a:solidFill>
                        </a:rPr>
                        <a:t>Sachanalyse und didaktische Reduktion sowie Rekonstruktion</a:t>
                      </a:r>
                    </a:p>
                  </a:txBody>
                  <a:tcPr>
                    <a:lnR w="12700" cap="flat" cmpd="sng" algn="ctr">
                      <a:solidFill>
                        <a:schemeClr val="accent6">
                          <a:lumMod val="40000"/>
                          <a:lumOff val="60000"/>
                        </a:schemeClr>
                      </a:solidFill>
                      <a:prstDash val="solid"/>
                      <a:round/>
                      <a:headEnd type="none" w="med" len="med"/>
                      <a:tailEnd type="none" w="med" len="med"/>
                    </a:lnR>
                    <a:lnT w="12700" cap="flat" cmpd="sng" algn="ctr">
                      <a:solidFill>
                        <a:schemeClr val="accent6">
                          <a:lumMod val="40000"/>
                          <a:lumOff val="60000"/>
                        </a:schemeClr>
                      </a:solidFill>
                      <a:prstDash val="solid"/>
                      <a:round/>
                      <a:headEnd type="none" w="med" len="med"/>
                      <a:tailEnd type="none" w="med" len="med"/>
                    </a:lnT>
                  </a:tcPr>
                </a:tc>
                <a:extLst>
                  <a:ext uri="{0D108BD9-81ED-4DB2-BD59-A6C34878D82A}">
                    <a16:rowId xmlns:a16="http://schemas.microsoft.com/office/drawing/2014/main" val="2554308940"/>
                  </a:ext>
                </a:extLst>
              </a:tr>
              <a:tr h="506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dirty="0">
                          <a:solidFill>
                            <a:srgbClr val="0D2C5A"/>
                          </a:solidFill>
                        </a:rPr>
                        <a:t>Festlegung des Hauptkompetenzbereichs; Finden von Möglichkeiten der Verknüpfung mit anderen Kompetenzbereichen</a:t>
                      </a:r>
                    </a:p>
                  </a:txBody>
                  <a:tcPr>
                    <a:lnR w="12700" cap="flat" cmpd="sng" algn="ctr">
                      <a:solidFill>
                        <a:schemeClr val="accent6">
                          <a:lumMod val="40000"/>
                          <a:lumOff val="60000"/>
                        </a:schemeClr>
                      </a:solidFill>
                      <a:prstDash val="solid"/>
                      <a:round/>
                      <a:headEnd type="none" w="med" len="med"/>
                      <a:tailEnd type="none" w="med" len="med"/>
                    </a:lnR>
                  </a:tcPr>
                </a:tc>
                <a:extLst>
                  <a:ext uri="{0D108BD9-81ED-4DB2-BD59-A6C34878D82A}">
                    <a16:rowId xmlns:a16="http://schemas.microsoft.com/office/drawing/2014/main" val="2710797992"/>
                  </a:ext>
                </a:extLst>
              </a:tr>
              <a:tr h="362652">
                <a:tc>
                  <a:txBody>
                    <a:bodyPr/>
                    <a:lstStyle/>
                    <a:p>
                      <a:r>
                        <a:rPr lang="de-DE" sz="1400" b="0" dirty="0">
                          <a:solidFill>
                            <a:srgbClr val="0D2C5A"/>
                          </a:solidFill>
                        </a:rPr>
                        <a:t>Formulierung von Zielen und Teilzielen zur Kompetenzentwicklung</a:t>
                      </a:r>
                    </a:p>
                  </a:txBody>
                  <a:tcPr>
                    <a:lnR w="12700" cap="flat" cmpd="sng" algn="ctr">
                      <a:solidFill>
                        <a:schemeClr val="accent6">
                          <a:lumMod val="40000"/>
                          <a:lumOff val="60000"/>
                        </a:schemeClr>
                      </a:solidFill>
                      <a:prstDash val="solid"/>
                      <a:round/>
                      <a:headEnd type="none" w="med" len="med"/>
                      <a:tailEnd type="none" w="med" len="med"/>
                    </a:lnR>
                  </a:tcPr>
                </a:tc>
                <a:extLst>
                  <a:ext uri="{0D108BD9-81ED-4DB2-BD59-A6C34878D82A}">
                    <a16:rowId xmlns:a16="http://schemas.microsoft.com/office/drawing/2014/main" val="2239764494"/>
                  </a:ext>
                </a:extLst>
              </a:tr>
              <a:tr h="362652">
                <a:tc>
                  <a:txBody>
                    <a:bodyPr/>
                    <a:lstStyle/>
                    <a:p>
                      <a:r>
                        <a:rPr lang="de-DE" sz="1400" b="0" dirty="0">
                          <a:solidFill>
                            <a:srgbClr val="0D2C5A"/>
                          </a:solidFill>
                        </a:rPr>
                        <a:t>Formulieren von Veranstaltungsthemen und -schwerpunkten zum Erreichen der Zielsetzung</a:t>
                      </a:r>
                    </a:p>
                  </a:txBody>
                  <a:tcPr>
                    <a:lnR w="12700" cap="flat" cmpd="sng" algn="ctr">
                      <a:solidFill>
                        <a:schemeClr val="accent6">
                          <a:lumMod val="40000"/>
                          <a:lumOff val="60000"/>
                        </a:schemeClr>
                      </a:solidFill>
                      <a:prstDash val="solid"/>
                      <a:round/>
                      <a:headEnd type="none" w="med" len="med"/>
                      <a:tailEnd type="none" w="med" len="med"/>
                    </a:lnR>
                  </a:tcPr>
                </a:tc>
                <a:extLst>
                  <a:ext uri="{0D108BD9-81ED-4DB2-BD59-A6C34878D82A}">
                    <a16:rowId xmlns:a16="http://schemas.microsoft.com/office/drawing/2014/main" val="579508543"/>
                  </a:ext>
                </a:extLst>
              </a:tr>
              <a:tr h="362652">
                <a:tc>
                  <a:txBody>
                    <a:bodyPr/>
                    <a:lstStyle/>
                    <a:p>
                      <a:r>
                        <a:rPr lang="de-DE" sz="1400" b="0" dirty="0">
                          <a:solidFill>
                            <a:srgbClr val="0D2C5A"/>
                          </a:solidFill>
                        </a:rPr>
                        <a:t>Strukturierung/Planung von Veranstaltungen</a:t>
                      </a:r>
                    </a:p>
                  </a:txBody>
                  <a:tcPr>
                    <a:lnR w="12700" cap="flat" cmpd="sng" algn="ctr">
                      <a:solidFill>
                        <a:schemeClr val="accent6">
                          <a:lumMod val="40000"/>
                          <a:lumOff val="60000"/>
                        </a:schemeClr>
                      </a:solidFill>
                      <a:prstDash val="solid"/>
                      <a:round/>
                      <a:headEnd type="none" w="med" len="med"/>
                      <a:tailEnd type="none" w="med" len="med"/>
                    </a:lnR>
                  </a:tcPr>
                </a:tc>
                <a:extLst>
                  <a:ext uri="{0D108BD9-81ED-4DB2-BD59-A6C34878D82A}">
                    <a16:rowId xmlns:a16="http://schemas.microsoft.com/office/drawing/2014/main" val="3393976997"/>
                  </a:ext>
                </a:extLst>
              </a:tr>
              <a:tr h="362652">
                <a:tc>
                  <a:txBody>
                    <a:bodyPr/>
                    <a:lstStyle/>
                    <a:p>
                      <a:r>
                        <a:rPr lang="de-DE" sz="1400" b="0" dirty="0">
                          <a:solidFill>
                            <a:srgbClr val="0D2C5A"/>
                          </a:solidFill>
                        </a:rPr>
                        <a:t>Überlegung zur methodischen Umsetzung</a:t>
                      </a:r>
                    </a:p>
                  </a:txBody>
                  <a:tcPr>
                    <a:lnR w="12700" cap="flat" cmpd="sng" algn="ctr">
                      <a:solidFill>
                        <a:schemeClr val="accent6">
                          <a:lumMod val="40000"/>
                          <a:lumOff val="60000"/>
                        </a:schemeClr>
                      </a:solidFill>
                      <a:prstDash val="solid"/>
                      <a:round/>
                      <a:headEnd type="none" w="med" len="med"/>
                      <a:tailEnd type="none" w="med" len="med"/>
                    </a:lnR>
                  </a:tcPr>
                </a:tc>
                <a:extLst>
                  <a:ext uri="{0D108BD9-81ED-4DB2-BD59-A6C34878D82A}">
                    <a16:rowId xmlns:a16="http://schemas.microsoft.com/office/drawing/2014/main" val="1577255026"/>
                  </a:ext>
                </a:extLst>
              </a:tr>
              <a:tr h="3626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0" dirty="0">
                          <a:solidFill>
                            <a:srgbClr val="0D2C5A"/>
                          </a:solidFill>
                        </a:rPr>
                        <a:t>Entwicklung und Analyse von Lernaufgaben/Arbeitsblätter / Überlegungen zur Mediennutzung</a:t>
                      </a:r>
                    </a:p>
                  </a:txBody>
                  <a:tcPr>
                    <a:lnR w="12700" cap="flat" cmpd="sng" algn="ctr">
                      <a:solidFill>
                        <a:schemeClr val="accent6">
                          <a:lumMod val="40000"/>
                          <a:lumOff val="60000"/>
                        </a:schemeClr>
                      </a:solidFill>
                      <a:prstDash val="solid"/>
                      <a:round/>
                      <a:headEnd type="none" w="med" len="med"/>
                      <a:tailEnd type="none" w="med" len="med"/>
                    </a:lnR>
                    <a:lnB w="12700" cap="flat" cmpd="sng" algn="ctr">
                      <a:solidFill>
                        <a:schemeClr val="accent6">
                          <a:lumMod val="40000"/>
                          <a:lumOff val="60000"/>
                        </a:schemeClr>
                      </a:solidFill>
                      <a:prstDash val="solid"/>
                      <a:round/>
                      <a:headEnd type="none" w="med" len="med"/>
                      <a:tailEnd type="none" w="med" len="med"/>
                    </a:lnB>
                  </a:tcPr>
                </a:tc>
                <a:extLst>
                  <a:ext uri="{0D108BD9-81ED-4DB2-BD59-A6C34878D82A}">
                    <a16:rowId xmlns:a16="http://schemas.microsoft.com/office/drawing/2014/main" val="3847718298"/>
                  </a:ext>
                </a:extLst>
              </a:tr>
            </a:tbl>
          </a:graphicData>
        </a:graphic>
      </p:graphicFrame>
      <p:sp>
        <p:nvSpPr>
          <p:cNvPr id="11" name="Rechteck: abgerundete Ecken 10">
            <a:extLst>
              <a:ext uri="{FF2B5EF4-FFF2-40B4-BE49-F238E27FC236}">
                <a16:creationId xmlns:a16="http://schemas.microsoft.com/office/drawing/2014/main" id="{43070FA6-AAA1-43B1-A68D-55FBDE0B3F24}"/>
              </a:ext>
            </a:extLst>
          </p:cNvPr>
          <p:cNvSpPr/>
          <p:nvPr/>
        </p:nvSpPr>
        <p:spPr>
          <a:xfrm>
            <a:off x="139096" y="5898273"/>
            <a:ext cx="1696599" cy="483056"/>
          </a:xfrm>
          <a:prstGeom prst="roundRect">
            <a:avLst/>
          </a:prstGeom>
          <a:solidFill>
            <a:schemeClr val="accent3">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de-DE" sz="1400" dirty="0">
                <a:solidFill>
                  <a:srgbClr val="0D2C5A"/>
                </a:solidFill>
              </a:rPr>
              <a:t>Veranstaltungs-planung</a:t>
            </a:r>
            <a:endParaRPr lang="de-DE" dirty="0">
              <a:solidFill>
                <a:srgbClr val="0D2C5A"/>
              </a:solidFill>
            </a:endParaRPr>
          </a:p>
        </p:txBody>
      </p:sp>
      <p:sp>
        <p:nvSpPr>
          <p:cNvPr id="10" name="Pfeil nach unten 4">
            <a:extLst>
              <a:ext uri="{FF2B5EF4-FFF2-40B4-BE49-F238E27FC236}">
                <a16:creationId xmlns:a16="http://schemas.microsoft.com/office/drawing/2014/main" id="{38CAECA4-3130-45DA-85E0-3A37A84EB01C}"/>
              </a:ext>
            </a:extLst>
          </p:cNvPr>
          <p:cNvSpPr/>
          <p:nvPr/>
        </p:nvSpPr>
        <p:spPr>
          <a:xfrm>
            <a:off x="627356" y="2060848"/>
            <a:ext cx="720080" cy="3744416"/>
          </a:xfrm>
          <a:prstGeom prst="downArrow">
            <a:avLst>
              <a:gd name="adj1" fmla="val 50000"/>
              <a:gd name="adj2" fmla="val 63303"/>
            </a:avLst>
          </a:prstGeom>
          <a:solidFill>
            <a:schemeClr val="accent3">
              <a:lumMod val="60000"/>
              <a:lumOff val="40000"/>
            </a:schemeClr>
          </a:solid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de-DE"/>
          </a:p>
        </p:txBody>
      </p:sp>
      <p:sp>
        <p:nvSpPr>
          <p:cNvPr id="3" name="Titel 1">
            <a:extLst>
              <a:ext uri="{FF2B5EF4-FFF2-40B4-BE49-F238E27FC236}">
                <a16:creationId xmlns:a16="http://schemas.microsoft.com/office/drawing/2014/main" id="{B404DFD1-B1A1-9765-8EA4-C5603084856F}"/>
              </a:ext>
            </a:extLst>
          </p:cNvPr>
          <p:cNvSpPr txBox="1">
            <a:spLocks/>
          </p:cNvSpPr>
          <p:nvPr/>
        </p:nvSpPr>
        <p:spPr>
          <a:xfrm>
            <a:off x="539552" y="1556792"/>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Ein Weg der Veranstaltungsplanung </a:t>
            </a:r>
            <a:endParaRPr lang="de-DE" b="0" dirty="0">
              <a:solidFill>
                <a:srgbClr val="0D2C5A"/>
              </a:solidFill>
            </a:endParaRPr>
          </a:p>
        </p:txBody>
      </p:sp>
    </p:spTree>
    <p:extLst>
      <p:ext uri="{BB962C8B-B14F-4D97-AF65-F5344CB8AC3E}">
        <p14:creationId xmlns:p14="http://schemas.microsoft.com/office/powerpoint/2010/main" val="7363243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248832"/>
            <a:ext cx="7975798" cy="3828083"/>
          </a:xfrm>
        </p:spPr>
        <p:txBody>
          <a:bodyPr>
            <a:normAutofit/>
          </a:bodyPr>
          <a:lstStyle/>
          <a:p>
            <a:pPr algn="just">
              <a:spcAft>
                <a:spcPts val="1200"/>
              </a:spcAft>
              <a:buFont typeface="Arial" panose="020B0604020202020204" pitchFamily="34" charset="0"/>
              <a:buChar char="•"/>
            </a:pPr>
            <a:r>
              <a:rPr lang="de-DE" sz="2200" dirty="0">
                <a:solidFill>
                  <a:srgbClr val="0D2C5A"/>
                </a:solidFill>
                <a:latin typeface="+mn-lt"/>
              </a:rPr>
              <a:t>Erkunden, Entdecken und Erfinden</a:t>
            </a:r>
          </a:p>
          <a:p>
            <a:pPr algn="just">
              <a:spcAft>
                <a:spcPts val="1200"/>
              </a:spcAft>
              <a:buFont typeface="Arial" panose="020B0604020202020204" pitchFamily="34" charset="0"/>
              <a:buChar char="•"/>
            </a:pPr>
            <a:r>
              <a:rPr lang="de-DE" sz="2200" dirty="0">
                <a:solidFill>
                  <a:srgbClr val="0D2C5A"/>
                </a:solidFill>
                <a:latin typeface="+mn-lt"/>
              </a:rPr>
              <a:t>Selbstständiges Erarbeiten</a:t>
            </a:r>
          </a:p>
          <a:p>
            <a:pPr algn="just">
              <a:spcAft>
                <a:spcPts val="1200"/>
              </a:spcAft>
              <a:buFont typeface="Arial" panose="020B0604020202020204" pitchFamily="34" charset="0"/>
              <a:buChar char="•"/>
            </a:pPr>
            <a:r>
              <a:rPr lang="de-DE" sz="2200" dirty="0">
                <a:solidFill>
                  <a:srgbClr val="0D2C5A"/>
                </a:solidFill>
                <a:latin typeface="+mn-lt"/>
              </a:rPr>
              <a:t>Sichern und Systematisieren</a:t>
            </a:r>
          </a:p>
          <a:p>
            <a:pPr algn="just">
              <a:spcAft>
                <a:spcPts val="1200"/>
              </a:spcAft>
              <a:buFont typeface="Arial" panose="020B0604020202020204" pitchFamily="34" charset="0"/>
              <a:buChar char="•"/>
            </a:pPr>
            <a:r>
              <a:rPr lang="de-DE" sz="2200" dirty="0">
                <a:solidFill>
                  <a:srgbClr val="0D2C5A"/>
                </a:solidFill>
                <a:latin typeface="+mn-lt"/>
              </a:rPr>
              <a:t>Üben und Wiederholen</a:t>
            </a: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40</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6" name="Titel 1">
            <a:extLst>
              <a:ext uri="{FF2B5EF4-FFF2-40B4-BE49-F238E27FC236}">
                <a16:creationId xmlns:a16="http://schemas.microsoft.com/office/drawing/2014/main" id="{56A4CD94-1D47-49A2-84E6-021C2DAAF949}"/>
              </a:ext>
            </a:extLst>
          </p:cNvPr>
          <p:cNvSpPr>
            <a:spLocks noGrp="1"/>
          </p:cNvSpPr>
          <p:nvPr>
            <p:ph type="title"/>
          </p:nvPr>
        </p:nvSpPr>
        <p:spPr>
          <a:xfrm>
            <a:off x="1230791" y="1052736"/>
            <a:ext cx="7886700" cy="576064"/>
          </a:xfrm>
        </p:spPr>
        <p:txBody>
          <a:bodyPr/>
          <a:lstStyle/>
          <a:p>
            <a:pPr marL="457200" indent="-457200" algn="r">
              <a:buFont typeface="+mj-lt"/>
              <a:buAutoNum type="alphaLcParenR" startAt="9"/>
            </a:pPr>
            <a:r>
              <a:rPr lang="de-DE" b="0" dirty="0">
                <a:solidFill>
                  <a:srgbClr val="0D2C5A"/>
                </a:solidFill>
              </a:rPr>
              <a:t>Aufgaben</a:t>
            </a:r>
          </a:p>
        </p:txBody>
      </p:sp>
      <p:sp>
        <p:nvSpPr>
          <p:cNvPr id="7" name="Titel 1">
            <a:extLst>
              <a:ext uri="{FF2B5EF4-FFF2-40B4-BE49-F238E27FC236}">
                <a16:creationId xmlns:a16="http://schemas.microsoft.com/office/drawing/2014/main" id="{D77C9F6B-1881-4786-8091-B5D17972ED5E}"/>
              </a:ext>
            </a:extLst>
          </p:cNvPr>
          <p:cNvSpPr txBox="1">
            <a:spLocks/>
          </p:cNvSpPr>
          <p:nvPr/>
        </p:nvSpPr>
        <p:spPr>
          <a:xfrm>
            <a:off x="584101" y="1672768"/>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sz="2200" b="0" u="sng" dirty="0">
                <a:solidFill>
                  <a:srgbClr val="0D2C5A"/>
                </a:solidFill>
              </a:rPr>
              <a:t>Lernaufgaben: Bereiche </a:t>
            </a:r>
          </a:p>
        </p:txBody>
      </p:sp>
    </p:spTree>
    <p:extLst>
      <p:ext uri="{BB962C8B-B14F-4D97-AF65-F5344CB8AC3E}">
        <p14:creationId xmlns:p14="http://schemas.microsoft.com/office/powerpoint/2010/main" val="37088277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248832"/>
            <a:ext cx="7975798" cy="3828083"/>
          </a:xfrm>
        </p:spPr>
        <p:txBody>
          <a:bodyPr>
            <a:normAutofit/>
          </a:bodyPr>
          <a:lstStyle/>
          <a:p>
            <a:pPr>
              <a:buFont typeface="Arial" panose="020B0604020202020204" pitchFamily="34" charset="0"/>
              <a:buChar char="•"/>
            </a:pPr>
            <a:r>
              <a:rPr lang="de-DE" sz="2200" b="1" dirty="0">
                <a:solidFill>
                  <a:srgbClr val="0D2C5A"/>
                </a:solidFill>
                <a:latin typeface="+mn-lt"/>
              </a:rPr>
              <a:t>Aufgabe</a:t>
            </a:r>
            <a:r>
              <a:rPr lang="de-DE" sz="2200" dirty="0">
                <a:solidFill>
                  <a:srgbClr val="0D2C5A"/>
                </a:solidFill>
                <a:latin typeface="+mn-lt"/>
              </a:rPr>
              <a:t>: Abfolge von </a:t>
            </a:r>
            <a:r>
              <a:rPr lang="de-DE" sz="2200" dirty="0">
                <a:solidFill>
                  <a:schemeClr val="accent2"/>
                </a:solidFill>
                <a:latin typeface="+mn-lt"/>
              </a:rPr>
              <a:t>Arbeitsaufträgen</a:t>
            </a:r>
            <a:r>
              <a:rPr lang="de-DE" sz="2200" dirty="0">
                <a:solidFill>
                  <a:srgbClr val="0D2C5A"/>
                </a:solidFill>
                <a:latin typeface="+mn-lt"/>
              </a:rPr>
              <a:t> und Organisations- und Lernbedingungen, beschreibt zu erstellendes Lernprodukt</a:t>
            </a:r>
          </a:p>
          <a:p>
            <a:pPr>
              <a:buFont typeface="Arial" panose="020B0604020202020204" pitchFamily="34" charset="0"/>
              <a:buChar char="•"/>
            </a:pPr>
            <a:r>
              <a:rPr lang="de-DE" sz="2200" dirty="0">
                <a:solidFill>
                  <a:srgbClr val="0D2C5A"/>
                </a:solidFill>
                <a:latin typeface="+mn-lt"/>
              </a:rPr>
              <a:t>Einzelne </a:t>
            </a:r>
            <a:r>
              <a:rPr lang="de-DE" sz="2200" dirty="0">
                <a:solidFill>
                  <a:schemeClr val="accent2"/>
                </a:solidFill>
                <a:latin typeface="+mn-lt"/>
              </a:rPr>
              <a:t>Arbeitsaufträge</a:t>
            </a:r>
            <a:r>
              <a:rPr lang="de-DE" sz="2200" dirty="0">
                <a:solidFill>
                  <a:srgbClr val="0D2C5A"/>
                </a:solidFill>
                <a:latin typeface="+mn-lt"/>
              </a:rPr>
              <a:t> werden zu einer homogenen </a:t>
            </a:r>
            <a:r>
              <a:rPr lang="de-DE" sz="2200" dirty="0">
                <a:solidFill>
                  <a:srgbClr val="51822F"/>
                </a:solidFill>
                <a:latin typeface="+mn-lt"/>
              </a:rPr>
              <a:t>Aufgabenstellung</a:t>
            </a:r>
            <a:r>
              <a:rPr lang="de-DE" sz="2200" dirty="0">
                <a:solidFill>
                  <a:srgbClr val="0D2C5A"/>
                </a:solidFill>
                <a:latin typeface="+mn-lt"/>
              </a:rPr>
              <a:t> verbunden.</a:t>
            </a:r>
          </a:p>
          <a:p>
            <a:pPr lvl="1">
              <a:spcAft>
                <a:spcPts val="600"/>
              </a:spcAft>
              <a:buFont typeface="Wingdings" panose="05000000000000000000" pitchFamily="2" charset="2"/>
              <a:buChar char="Ø"/>
            </a:pPr>
            <a:r>
              <a:rPr lang="de-DE" sz="2200" dirty="0">
                <a:solidFill>
                  <a:schemeClr val="accent2"/>
                </a:solidFill>
              </a:rPr>
              <a:t>Arbeitsauftrag:</a:t>
            </a:r>
            <a:r>
              <a:rPr lang="de-DE" sz="2200" dirty="0">
                <a:solidFill>
                  <a:srgbClr val="0D2C5A"/>
                </a:solidFill>
              </a:rPr>
              <a:t> eng gefasste, operational formulierte Handlungsanweisung</a:t>
            </a:r>
          </a:p>
          <a:p>
            <a:pPr lvl="1">
              <a:spcAft>
                <a:spcPts val="600"/>
              </a:spcAft>
              <a:buFont typeface="Wingdings" panose="05000000000000000000" pitchFamily="2" charset="2"/>
              <a:buChar char="Ø"/>
            </a:pPr>
            <a:r>
              <a:rPr lang="de-DE" sz="2200" dirty="0">
                <a:solidFill>
                  <a:srgbClr val="51822F"/>
                </a:solidFill>
                <a:latin typeface="+mn-lt"/>
              </a:rPr>
              <a:t>Aufgabenstellung: </a:t>
            </a:r>
            <a:r>
              <a:rPr lang="de-DE" sz="2200" dirty="0">
                <a:solidFill>
                  <a:srgbClr val="0D2C5A"/>
                </a:solidFill>
                <a:latin typeface="+mn-lt"/>
              </a:rPr>
              <a:t>konkrete materielle Fassung von Lernumgebung, Aufgabe</a:t>
            </a:r>
            <a:r>
              <a:rPr lang="de-DE" sz="2200" dirty="0">
                <a:solidFill>
                  <a:srgbClr val="0D2C5A"/>
                </a:solidFill>
              </a:rPr>
              <a:t>, Arbeitsauftrag</a:t>
            </a:r>
            <a:endParaRPr lang="de-DE" sz="2200" dirty="0">
              <a:solidFill>
                <a:srgbClr val="0D2C5A"/>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41</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7" name="Textfeld 6">
            <a:extLst>
              <a:ext uri="{FF2B5EF4-FFF2-40B4-BE49-F238E27FC236}">
                <a16:creationId xmlns:a16="http://schemas.microsoft.com/office/drawing/2014/main" id="{D57EDDA9-72A0-4D0F-B977-F197A17D903B}"/>
              </a:ext>
            </a:extLst>
          </p:cNvPr>
          <p:cNvSpPr txBox="1"/>
          <p:nvPr/>
        </p:nvSpPr>
        <p:spPr>
          <a:xfrm>
            <a:off x="7613119" y="6204377"/>
            <a:ext cx="1542272" cy="276999"/>
          </a:xfrm>
          <a:prstGeom prst="rect">
            <a:avLst/>
          </a:prstGeom>
          <a:noFill/>
        </p:spPr>
        <p:txBody>
          <a:bodyPr wrap="square">
            <a:spAutoFit/>
          </a:bodyPr>
          <a:lstStyle/>
          <a:p>
            <a:r>
              <a:rPr lang="de-DE" sz="1200" dirty="0">
                <a:solidFill>
                  <a:srgbClr val="0D2C5A"/>
                </a:solidFill>
              </a:rPr>
              <a:t>(vgl. Neumann 2012)</a:t>
            </a:r>
          </a:p>
        </p:txBody>
      </p:sp>
      <p:sp>
        <p:nvSpPr>
          <p:cNvPr id="9" name="Titel 1">
            <a:extLst>
              <a:ext uri="{FF2B5EF4-FFF2-40B4-BE49-F238E27FC236}">
                <a16:creationId xmlns:a16="http://schemas.microsoft.com/office/drawing/2014/main" id="{725AF078-9753-4AF0-9F5F-6FB4B931F025}"/>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a:solidFill>
                  <a:srgbClr val="0D2C5A"/>
                </a:solidFill>
              </a:rPr>
              <a:t>Aufgaben</a:t>
            </a:r>
            <a:endParaRPr lang="de-DE" b="0" dirty="0">
              <a:solidFill>
                <a:srgbClr val="0D2C5A"/>
              </a:solidFill>
            </a:endParaRPr>
          </a:p>
        </p:txBody>
      </p:sp>
      <p:sp>
        <p:nvSpPr>
          <p:cNvPr id="10" name="Titel 1">
            <a:extLst>
              <a:ext uri="{FF2B5EF4-FFF2-40B4-BE49-F238E27FC236}">
                <a16:creationId xmlns:a16="http://schemas.microsoft.com/office/drawing/2014/main" id="{398E3D9E-9346-447B-AD5C-46DE0DD3E7E7}"/>
              </a:ext>
            </a:extLst>
          </p:cNvPr>
          <p:cNvSpPr>
            <a:spLocks noGrp="1"/>
          </p:cNvSpPr>
          <p:nvPr>
            <p:ph type="title"/>
          </p:nvPr>
        </p:nvSpPr>
        <p:spPr>
          <a:xfrm>
            <a:off x="584101" y="1672768"/>
            <a:ext cx="7886700" cy="576064"/>
          </a:xfrm>
        </p:spPr>
        <p:txBody>
          <a:bodyPr/>
          <a:lstStyle/>
          <a:p>
            <a:r>
              <a:rPr lang="de-DE" sz="2200" b="0" u="sng" dirty="0">
                <a:solidFill>
                  <a:srgbClr val="0D2C5A"/>
                </a:solidFill>
              </a:rPr>
              <a:t>Definitionen</a:t>
            </a:r>
          </a:p>
        </p:txBody>
      </p:sp>
    </p:spTree>
    <p:extLst>
      <p:ext uri="{BB962C8B-B14F-4D97-AF65-F5344CB8AC3E}">
        <p14:creationId xmlns:p14="http://schemas.microsoft.com/office/powerpoint/2010/main" val="38616799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132856"/>
            <a:ext cx="7975798" cy="3828083"/>
          </a:xfrm>
        </p:spPr>
        <p:txBody>
          <a:bodyPr>
            <a:normAutofit/>
          </a:bodyPr>
          <a:lstStyle/>
          <a:p>
            <a:pPr algn="just">
              <a:buFont typeface="Arial" panose="020B0604020202020204" pitchFamily="34" charset="0"/>
              <a:buChar char="•"/>
            </a:pPr>
            <a:r>
              <a:rPr lang="de-DE" sz="2800" dirty="0">
                <a:solidFill>
                  <a:schemeClr val="accent2"/>
                </a:solidFill>
                <a:latin typeface="+mn-lt"/>
              </a:rPr>
              <a:t>Operatoren </a:t>
            </a:r>
            <a:r>
              <a:rPr lang="de-DE" sz="2800" dirty="0">
                <a:latin typeface="+mn-lt"/>
              </a:rPr>
              <a:t>+</a:t>
            </a:r>
            <a:r>
              <a:rPr lang="de-DE" sz="2800" dirty="0">
                <a:solidFill>
                  <a:schemeClr val="accent1"/>
                </a:solidFill>
                <a:latin typeface="+mn-lt"/>
              </a:rPr>
              <a:t> Inhaltskomponente </a:t>
            </a:r>
            <a:r>
              <a:rPr lang="de-DE" sz="2800" dirty="0">
                <a:latin typeface="+mn-lt"/>
              </a:rPr>
              <a:t>+</a:t>
            </a:r>
            <a:r>
              <a:rPr lang="de-DE" sz="2800" dirty="0">
                <a:solidFill>
                  <a:schemeClr val="accent1"/>
                </a:solidFill>
                <a:latin typeface="+mn-lt"/>
              </a:rPr>
              <a:t> </a:t>
            </a:r>
            <a:r>
              <a:rPr lang="de-DE" sz="2800" dirty="0">
                <a:solidFill>
                  <a:schemeClr val="accent6"/>
                </a:solidFill>
                <a:latin typeface="+mn-lt"/>
              </a:rPr>
              <a:t>Bedingung </a:t>
            </a:r>
            <a:r>
              <a:rPr lang="de-DE" sz="2800" dirty="0">
                <a:latin typeface="+mn-lt"/>
              </a:rPr>
              <a:t>+</a:t>
            </a:r>
            <a:r>
              <a:rPr lang="de-DE" sz="2800" dirty="0">
                <a:solidFill>
                  <a:schemeClr val="accent6"/>
                </a:solidFill>
                <a:latin typeface="+mn-lt"/>
              </a:rPr>
              <a:t> </a:t>
            </a:r>
            <a:r>
              <a:rPr lang="de-DE" sz="2800" dirty="0">
                <a:solidFill>
                  <a:srgbClr val="51822F"/>
                </a:solidFill>
                <a:latin typeface="+mn-lt"/>
              </a:rPr>
              <a:t>Sozialform</a:t>
            </a:r>
            <a:r>
              <a:rPr lang="de-DE" sz="2800" dirty="0">
                <a:solidFill>
                  <a:schemeClr val="accent3"/>
                </a:solidFill>
                <a:latin typeface="+mn-lt"/>
              </a:rPr>
              <a:t> </a:t>
            </a:r>
            <a:r>
              <a:rPr lang="de-DE" sz="2800" dirty="0">
                <a:latin typeface="+mn-lt"/>
              </a:rPr>
              <a:t>+</a:t>
            </a:r>
            <a:r>
              <a:rPr lang="de-DE" sz="2800" dirty="0">
                <a:solidFill>
                  <a:schemeClr val="accent3"/>
                </a:solidFill>
                <a:latin typeface="+mn-lt"/>
              </a:rPr>
              <a:t> </a:t>
            </a:r>
            <a:r>
              <a:rPr lang="de-DE" sz="2800" dirty="0">
                <a:solidFill>
                  <a:schemeClr val="accent4"/>
                </a:solidFill>
                <a:latin typeface="+mn-lt"/>
              </a:rPr>
              <a:t>Präsentationsform</a:t>
            </a:r>
          </a:p>
          <a:p>
            <a:pPr algn="just">
              <a:buFont typeface="Arial" panose="020B0604020202020204" pitchFamily="34" charset="0"/>
              <a:buChar char="•"/>
            </a:pPr>
            <a:endParaRPr lang="de-DE" sz="2800" dirty="0">
              <a:solidFill>
                <a:schemeClr val="accent4"/>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42</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33217914-39D1-4C89-BCEA-EF8F9513F67F}"/>
              </a:ext>
            </a:extLst>
          </p:cNvPr>
          <p:cNvSpPr txBox="1">
            <a:spLocks/>
          </p:cNvSpPr>
          <p:nvPr/>
        </p:nvSpPr>
        <p:spPr>
          <a:xfrm>
            <a:off x="584101" y="1672768"/>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sz="2200" b="0" u="sng" dirty="0">
                <a:solidFill>
                  <a:srgbClr val="0D2C5A"/>
                </a:solidFill>
              </a:rPr>
              <a:t>Beispiel I</a:t>
            </a:r>
          </a:p>
        </p:txBody>
      </p:sp>
      <p:sp>
        <p:nvSpPr>
          <p:cNvPr id="9" name="Titel 1">
            <a:extLst>
              <a:ext uri="{FF2B5EF4-FFF2-40B4-BE49-F238E27FC236}">
                <a16:creationId xmlns:a16="http://schemas.microsoft.com/office/drawing/2014/main" id="{3FDB8276-D4D4-466B-A5B6-8979ECBD4EDE}"/>
              </a:ext>
            </a:extLst>
          </p:cNvPr>
          <p:cNvSpPr>
            <a:spLocks noGrp="1"/>
          </p:cNvSpPr>
          <p:nvPr>
            <p:ph type="title"/>
          </p:nvPr>
        </p:nvSpPr>
        <p:spPr>
          <a:xfrm>
            <a:off x="1230791" y="1052736"/>
            <a:ext cx="7886700" cy="576064"/>
          </a:xfrm>
        </p:spPr>
        <p:txBody>
          <a:bodyPr/>
          <a:lstStyle/>
          <a:p>
            <a:pPr marL="457200" indent="-457200" algn="r">
              <a:buFont typeface="+mj-lt"/>
              <a:buAutoNum type="alphaLcParenR" startAt="9"/>
            </a:pPr>
            <a:r>
              <a:rPr lang="de-DE" b="0" dirty="0">
                <a:solidFill>
                  <a:srgbClr val="0D2C5A"/>
                </a:solidFill>
              </a:rPr>
              <a:t>Aufgaben</a:t>
            </a:r>
          </a:p>
        </p:txBody>
      </p:sp>
    </p:spTree>
    <p:extLst>
      <p:ext uri="{BB962C8B-B14F-4D97-AF65-F5344CB8AC3E}">
        <p14:creationId xmlns:p14="http://schemas.microsoft.com/office/powerpoint/2010/main" val="15562552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1514958"/>
            <a:ext cx="7975798" cy="3828083"/>
          </a:xfrm>
        </p:spPr>
        <p:txBody>
          <a:bodyPr>
            <a:normAutofit/>
          </a:bodyPr>
          <a:lstStyle/>
          <a:p>
            <a:pPr algn="just">
              <a:buFont typeface="Arial" panose="020B0604020202020204" pitchFamily="34" charset="0"/>
              <a:buChar char="•"/>
            </a:pPr>
            <a:r>
              <a:rPr lang="de-DE" sz="2800" dirty="0">
                <a:solidFill>
                  <a:schemeClr val="accent2"/>
                </a:solidFill>
                <a:latin typeface="+mn-lt"/>
              </a:rPr>
              <a:t>Operatoren </a:t>
            </a:r>
            <a:r>
              <a:rPr lang="de-DE" sz="2800" dirty="0">
                <a:latin typeface="+mn-lt"/>
              </a:rPr>
              <a:t>+</a:t>
            </a:r>
            <a:r>
              <a:rPr lang="de-DE" sz="2800" dirty="0">
                <a:solidFill>
                  <a:schemeClr val="accent1"/>
                </a:solidFill>
                <a:latin typeface="+mn-lt"/>
              </a:rPr>
              <a:t> Inhaltskomponente </a:t>
            </a:r>
            <a:r>
              <a:rPr lang="de-DE" sz="2800" dirty="0">
                <a:latin typeface="+mn-lt"/>
              </a:rPr>
              <a:t>+</a:t>
            </a:r>
            <a:r>
              <a:rPr lang="de-DE" sz="2800" dirty="0">
                <a:solidFill>
                  <a:schemeClr val="accent1"/>
                </a:solidFill>
                <a:latin typeface="+mn-lt"/>
              </a:rPr>
              <a:t> </a:t>
            </a:r>
            <a:r>
              <a:rPr lang="de-DE" sz="2800" dirty="0">
                <a:solidFill>
                  <a:schemeClr val="accent6"/>
                </a:solidFill>
                <a:latin typeface="+mn-lt"/>
              </a:rPr>
              <a:t>Bedingung </a:t>
            </a:r>
            <a:r>
              <a:rPr lang="de-DE" sz="2800" dirty="0">
                <a:latin typeface="+mn-lt"/>
              </a:rPr>
              <a:t>+</a:t>
            </a:r>
            <a:r>
              <a:rPr lang="de-DE" sz="2800" dirty="0">
                <a:solidFill>
                  <a:schemeClr val="accent6"/>
                </a:solidFill>
                <a:latin typeface="+mn-lt"/>
              </a:rPr>
              <a:t> </a:t>
            </a:r>
            <a:r>
              <a:rPr lang="de-DE" sz="2800" dirty="0">
                <a:solidFill>
                  <a:srgbClr val="51822F"/>
                </a:solidFill>
                <a:latin typeface="+mn-lt"/>
              </a:rPr>
              <a:t>Sozialform</a:t>
            </a:r>
            <a:r>
              <a:rPr lang="de-DE" sz="2800" dirty="0">
                <a:solidFill>
                  <a:schemeClr val="accent3"/>
                </a:solidFill>
                <a:latin typeface="+mn-lt"/>
              </a:rPr>
              <a:t> </a:t>
            </a:r>
            <a:r>
              <a:rPr lang="de-DE" sz="2800" dirty="0">
                <a:latin typeface="+mn-lt"/>
              </a:rPr>
              <a:t>+</a:t>
            </a:r>
            <a:r>
              <a:rPr lang="de-DE" sz="2800" dirty="0">
                <a:solidFill>
                  <a:schemeClr val="accent3"/>
                </a:solidFill>
                <a:latin typeface="+mn-lt"/>
              </a:rPr>
              <a:t> </a:t>
            </a:r>
            <a:r>
              <a:rPr lang="de-DE" sz="2800" dirty="0">
                <a:solidFill>
                  <a:schemeClr val="accent4"/>
                </a:solidFill>
                <a:latin typeface="+mn-lt"/>
              </a:rPr>
              <a:t>Präsentationsform</a:t>
            </a:r>
          </a:p>
          <a:p>
            <a:pPr marL="0" indent="0" algn="just"/>
            <a:endParaRPr lang="de-DE" sz="2800" dirty="0">
              <a:solidFill>
                <a:schemeClr val="accent4"/>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43</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2" name="Tabelle 6">
            <a:extLst>
              <a:ext uri="{FF2B5EF4-FFF2-40B4-BE49-F238E27FC236}">
                <a16:creationId xmlns:a16="http://schemas.microsoft.com/office/drawing/2014/main" id="{0B20665A-9E78-4BB3-9DEA-F81D33CBCA22}"/>
              </a:ext>
            </a:extLst>
          </p:cNvPr>
          <p:cNvGraphicFramePr>
            <a:graphicFrameLocks noGrp="1"/>
          </p:cNvGraphicFramePr>
          <p:nvPr>
            <p:extLst>
              <p:ext uri="{D42A27DB-BD31-4B8C-83A1-F6EECF244321}">
                <p14:modId xmlns:p14="http://schemas.microsoft.com/office/powerpoint/2010/main" val="1648556675"/>
              </p:ext>
            </p:extLst>
          </p:nvPr>
        </p:nvGraphicFramePr>
        <p:xfrm>
          <a:off x="584100" y="2636912"/>
          <a:ext cx="7975797" cy="792000"/>
        </p:xfrm>
        <a:graphic>
          <a:graphicData uri="http://schemas.openxmlformats.org/drawingml/2006/table">
            <a:tbl>
              <a:tblPr firstRow="1" bandRow="1">
                <a:tableStyleId>{5C22544A-7EE6-4342-B048-85BDC9FD1C3A}</a:tableStyleId>
              </a:tblPr>
              <a:tblGrid>
                <a:gridCol w="2658599">
                  <a:extLst>
                    <a:ext uri="{9D8B030D-6E8A-4147-A177-3AD203B41FA5}">
                      <a16:colId xmlns:a16="http://schemas.microsoft.com/office/drawing/2014/main" val="207272235"/>
                    </a:ext>
                  </a:extLst>
                </a:gridCol>
                <a:gridCol w="2658599">
                  <a:extLst>
                    <a:ext uri="{9D8B030D-6E8A-4147-A177-3AD203B41FA5}">
                      <a16:colId xmlns:a16="http://schemas.microsoft.com/office/drawing/2014/main" val="3863117926"/>
                    </a:ext>
                  </a:extLst>
                </a:gridCol>
                <a:gridCol w="2658599">
                  <a:extLst>
                    <a:ext uri="{9D8B030D-6E8A-4147-A177-3AD203B41FA5}">
                      <a16:colId xmlns:a16="http://schemas.microsoft.com/office/drawing/2014/main" val="2009949949"/>
                    </a:ext>
                  </a:extLst>
                </a:gridCol>
              </a:tblGrid>
              <a:tr h="396000">
                <a:tc>
                  <a:txBody>
                    <a:bodyPr/>
                    <a:lstStyle/>
                    <a:p>
                      <a:r>
                        <a:rPr lang="de-DE" dirty="0"/>
                        <a:t>Operatoren</a:t>
                      </a:r>
                    </a:p>
                  </a:txBody>
                  <a:tcPr>
                    <a:solidFill>
                      <a:schemeClr val="accent2"/>
                    </a:solidFill>
                  </a:tcPr>
                </a:tc>
                <a:tc>
                  <a:txBody>
                    <a:bodyPr/>
                    <a:lstStyle/>
                    <a:p>
                      <a:r>
                        <a:rPr lang="de-DE" dirty="0"/>
                        <a:t>Inhaltskomponente</a:t>
                      </a:r>
                    </a:p>
                  </a:txBody>
                  <a:tcPr/>
                </a:tc>
                <a:tc>
                  <a:txBody>
                    <a:bodyPr/>
                    <a:lstStyle/>
                    <a:p>
                      <a:r>
                        <a:rPr lang="de-DE" dirty="0"/>
                        <a:t>Bedingung</a:t>
                      </a:r>
                    </a:p>
                  </a:txBody>
                  <a:tcPr>
                    <a:solidFill>
                      <a:schemeClr val="accent6"/>
                    </a:solidFill>
                  </a:tcPr>
                </a:tc>
                <a:extLst>
                  <a:ext uri="{0D108BD9-81ED-4DB2-BD59-A6C34878D82A}">
                    <a16:rowId xmlns:a16="http://schemas.microsoft.com/office/drawing/2014/main" val="2864856846"/>
                  </a:ext>
                </a:extLst>
              </a:tr>
              <a:tr h="396000">
                <a:tc>
                  <a:txBody>
                    <a:bodyPr/>
                    <a:lstStyle/>
                    <a:p>
                      <a:endParaRPr lang="de-DE" dirty="0"/>
                    </a:p>
                  </a:txBody>
                  <a:tcPr>
                    <a:solidFill>
                      <a:schemeClr val="accent2">
                        <a:lumMod val="40000"/>
                        <a:lumOff val="60000"/>
                      </a:schemeClr>
                    </a:solidFill>
                  </a:tcPr>
                </a:tc>
                <a:tc>
                  <a:txBody>
                    <a:bodyPr/>
                    <a:lstStyle/>
                    <a:p>
                      <a:endParaRPr lang="de-DE" dirty="0"/>
                    </a:p>
                  </a:txBody>
                  <a:tcPr/>
                </a:tc>
                <a:tc>
                  <a:txBody>
                    <a:bodyPr/>
                    <a:lstStyle/>
                    <a:p>
                      <a:endParaRPr lang="de-DE" dirty="0"/>
                    </a:p>
                  </a:txBody>
                  <a:tcPr>
                    <a:solidFill>
                      <a:schemeClr val="accent6">
                        <a:lumMod val="40000"/>
                        <a:lumOff val="60000"/>
                      </a:schemeClr>
                    </a:solidFill>
                  </a:tcPr>
                </a:tc>
                <a:extLst>
                  <a:ext uri="{0D108BD9-81ED-4DB2-BD59-A6C34878D82A}">
                    <a16:rowId xmlns:a16="http://schemas.microsoft.com/office/drawing/2014/main" val="2761039155"/>
                  </a:ext>
                </a:extLst>
              </a:tr>
            </a:tbl>
          </a:graphicData>
        </a:graphic>
      </p:graphicFrame>
      <p:graphicFrame>
        <p:nvGraphicFramePr>
          <p:cNvPr id="7" name="Tabelle 7">
            <a:extLst>
              <a:ext uri="{FF2B5EF4-FFF2-40B4-BE49-F238E27FC236}">
                <a16:creationId xmlns:a16="http://schemas.microsoft.com/office/drawing/2014/main" id="{4F03858A-87FB-47EB-8BFC-47F768094CDC}"/>
              </a:ext>
            </a:extLst>
          </p:cNvPr>
          <p:cNvGraphicFramePr>
            <a:graphicFrameLocks noGrp="1"/>
          </p:cNvGraphicFramePr>
          <p:nvPr>
            <p:extLst>
              <p:ext uri="{D42A27DB-BD31-4B8C-83A1-F6EECF244321}">
                <p14:modId xmlns:p14="http://schemas.microsoft.com/office/powerpoint/2010/main" val="1520527404"/>
              </p:ext>
            </p:extLst>
          </p:nvPr>
        </p:nvGraphicFramePr>
        <p:xfrm>
          <a:off x="584099" y="3551076"/>
          <a:ext cx="5320800" cy="792000"/>
        </p:xfrm>
        <a:graphic>
          <a:graphicData uri="http://schemas.openxmlformats.org/drawingml/2006/table">
            <a:tbl>
              <a:tblPr firstRow="1" bandRow="1">
                <a:tableStyleId>{5C22544A-7EE6-4342-B048-85BDC9FD1C3A}</a:tableStyleId>
              </a:tblPr>
              <a:tblGrid>
                <a:gridCol w="2660400">
                  <a:extLst>
                    <a:ext uri="{9D8B030D-6E8A-4147-A177-3AD203B41FA5}">
                      <a16:colId xmlns:a16="http://schemas.microsoft.com/office/drawing/2014/main" val="2560933840"/>
                    </a:ext>
                  </a:extLst>
                </a:gridCol>
                <a:gridCol w="2660400">
                  <a:extLst>
                    <a:ext uri="{9D8B030D-6E8A-4147-A177-3AD203B41FA5}">
                      <a16:colId xmlns:a16="http://schemas.microsoft.com/office/drawing/2014/main" val="3977663034"/>
                    </a:ext>
                  </a:extLst>
                </a:gridCol>
              </a:tblGrid>
              <a:tr h="396000">
                <a:tc>
                  <a:txBody>
                    <a:bodyPr/>
                    <a:lstStyle/>
                    <a:p>
                      <a:r>
                        <a:rPr lang="de-DE" dirty="0"/>
                        <a:t>Sozialform</a:t>
                      </a:r>
                    </a:p>
                  </a:txBody>
                  <a:tcPr>
                    <a:solidFill>
                      <a:schemeClr val="accent3"/>
                    </a:solidFill>
                  </a:tcPr>
                </a:tc>
                <a:tc>
                  <a:txBody>
                    <a:bodyPr/>
                    <a:lstStyle/>
                    <a:p>
                      <a:r>
                        <a:rPr lang="de-DE" dirty="0"/>
                        <a:t>Präsentationsform</a:t>
                      </a:r>
                    </a:p>
                  </a:txBody>
                  <a:tcPr>
                    <a:solidFill>
                      <a:schemeClr val="accent4"/>
                    </a:solidFill>
                  </a:tcPr>
                </a:tc>
                <a:extLst>
                  <a:ext uri="{0D108BD9-81ED-4DB2-BD59-A6C34878D82A}">
                    <a16:rowId xmlns:a16="http://schemas.microsoft.com/office/drawing/2014/main" val="734767515"/>
                  </a:ext>
                </a:extLst>
              </a:tr>
              <a:tr h="396000">
                <a:tc>
                  <a:txBody>
                    <a:bodyPr/>
                    <a:lstStyle/>
                    <a:p>
                      <a:endParaRPr lang="de-DE" dirty="0"/>
                    </a:p>
                  </a:txBody>
                  <a:tcPr>
                    <a:solidFill>
                      <a:schemeClr val="accent3">
                        <a:lumMod val="60000"/>
                        <a:lumOff val="40000"/>
                      </a:schemeClr>
                    </a:solidFill>
                  </a:tcPr>
                </a:tc>
                <a:tc>
                  <a:txBody>
                    <a:bodyPr/>
                    <a:lstStyle/>
                    <a:p>
                      <a:endParaRPr lang="de-DE" dirty="0"/>
                    </a:p>
                  </a:txBody>
                  <a:tcPr>
                    <a:solidFill>
                      <a:schemeClr val="accent4">
                        <a:lumMod val="60000"/>
                        <a:lumOff val="40000"/>
                      </a:schemeClr>
                    </a:solidFill>
                  </a:tcPr>
                </a:tc>
                <a:extLst>
                  <a:ext uri="{0D108BD9-81ED-4DB2-BD59-A6C34878D82A}">
                    <a16:rowId xmlns:a16="http://schemas.microsoft.com/office/drawing/2014/main" val="2985595177"/>
                  </a:ext>
                </a:extLst>
              </a:tr>
            </a:tbl>
          </a:graphicData>
        </a:graphic>
      </p:graphicFrame>
      <p:sp>
        <p:nvSpPr>
          <p:cNvPr id="10" name="Sprechblase: rechteckig mit abgerundeten Ecken 9">
            <a:extLst>
              <a:ext uri="{FF2B5EF4-FFF2-40B4-BE49-F238E27FC236}">
                <a16:creationId xmlns:a16="http://schemas.microsoft.com/office/drawing/2014/main" id="{501FBB1A-1B04-4179-959F-D6269506F5A0}"/>
              </a:ext>
            </a:extLst>
          </p:cNvPr>
          <p:cNvSpPr/>
          <p:nvPr/>
        </p:nvSpPr>
        <p:spPr>
          <a:xfrm>
            <a:off x="2709318" y="4516927"/>
            <a:ext cx="5873407" cy="1231943"/>
          </a:xfrm>
          <a:prstGeom prst="wedgeRoundRectCallout">
            <a:avLst>
              <a:gd name="adj1" fmla="val -4477"/>
              <a:gd name="adj2" fmla="val 74003"/>
              <a:gd name="adj3" fmla="val 16667"/>
            </a:avLst>
          </a:prstGeom>
          <a:solidFill>
            <a:schemeClr val="bg1">
              <a:lumMod val="75000"/>
            </a:schemeClr>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Beschreibt in Gruppenarbeit mit Hilfe der zur Verfügung stehenden Abbildungen</a:t>
            </a:r>
            <a:r>
              <a:rPr lang="de-DE" sz="1800" dirty="0">
                <a:latin typeface="+mn-lt"/>
              </a:rPr>
              <a:t>, wie man sich im Wald verhalten sollte, sodass ihr die Erklärung im Anschluss euren Mitlernenden vortragen könnt.</a:t>
            </a:r>
          </a:p>
        </p:txBody>
      </p:sp>
      <p:pic>
        <p:nvPicPr>
          <p:cNvPr id="9" name="Grafik 8">
            <a:extLst>
              <a:ext uri="{FF2B5EF4-FFF2-40B4-BE49-F238E27FC236}">
                <a16:creationId xmlns:a16="http://schemas.microsoft.com/office/drawing/2014/main" id="{35F8C902-37EF-4E52-9E49-056454B5BB4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24081"/>
          <a:stretch/>
        </p:blipFill>
        <p:spPr>
          <a:xfrm>
            <a:off x="5452625" y="5794654"/>
            <a:ext cx="904547" cy="686722"/>
          </a:xfrm>
          <a:prstGeom prst="rect">
            <a:avLst/>
          </a:prstGeom>
        </p:spPr>
      </p:pic>
      <p:sp>
        <p:nvSpPr>
          <p:cNvPr id="12" name="Titel 1">
            <a:extLst>
              <a:ext uri="{FF2B5EF4-FFF2-40B4-BE49-F238E27FC236}">
                <a16:creationId xmlns:a16="http://schemas.microsoft.com/office/drawing/2014/main" id="{BAE00324-B725-4C27-B92D-935521497B94}"/>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Aufgaben</a:t>
            </a:r>
          </a:p>
        </p:txBody>
      </p:sp>
    </p:spTree>
    <p:extLst>
      <p:ext uri="{BB962C8B-B14F-4D97-AF65-F5344CB8AC3E}">
        <p14:creationId xmlns:p14="http://schemas.microsoft.com/office/powerpoint/2010/main" val="2590926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1772816"/>
            <a:ext cx="7975798" cy="3828083"/>
          </a:xfrm>
        </p:spPr>
        <p:txBody>
          <a:bodyPr>
            <a:normAutofit/>
          </a:bodyPr>
          <a:lstStyle/>
          <a:p>
            <a:pPr algn="just">
              <a:buFont typeface="Arial" panose="020B0604020202020204" pitchFamily="34" charset="0"/>
              <a:buChar char="•"/>
            </a:pPr>
            <a:r>
              <a:rPr lang="de-DE" sz="2800" dirty="0">
                <a:solidFill>
                  <a:schemeClr val="accent2"/>
                </a:solidFill>
                <a:latin typeface="+mn-lt"/>
              </a:rPr>
              <a:t>Operatoren </a:t>
            </a:r>
            <a:r>
              <a:rPr lang="de-DE" sz="2800" dirty="0">
                <a:latin typeface="+mn-lt"/>
              </a:rPr>
              <a:t>+</a:t>
            </a:r>
            <a:r>
              <a:rPr lang="de-DE" sz="2800" dirty="0">
                <a:solidFill>
                  <a:schemeClr val="accent1"/>
                </a:solidFill>
                <a:latin typeface="+mn-lt"/>
              </a:rPr>
              <a:t> Inhaltskomponente </a:t>
            </a:r>
            <a:r>
              <a:rPr lang="de-DE" sz="2800" dirty="0">
                <a:latin typeface="+mn-lt"/>
              </a:rPr>
              <a:t>+</a:t>
            </a:r>
            <a:r>
              <a:rPr lang="de-DE" sz="2800" dirty="0">
                <a:solidFill>
                  <a:schemeClr val="accent1"/>
                </a:solidFill>
                <a:latin typeface="+mn-lt"/>
              </a:rPr>
              <a:t> </a:t>
            </a:r>
            <a:r>
              <a:rPr lang="de-DE" sz="2800" dirty="0">
                <a:solidFill>
                  <a:schemeClr val="accent6"/>
                </a:solidFill>
                <a:latin typeface="+mn-lt"/>
              </a:rPr>
              <a:t>Bedingung </a:t>
            </a:r>
            <a:r>
              <a:rPr lang="de-DE" sz="2800" dirty="0">
                <a:latin typeface="+mn-lt"/>
              </a:rPr>
              <a:t>+</a:t>
            </a:r>
            <a:r>
              <a:rPr lang="de-DE" sz="2800" dirty="0">
                <a:solidFill>
                  <a:schemeClr val="accent6"/>
                </a:solidFill>
                <a:latin typeface="+mn-lt"/>
              </a:rPr>
              <a:t> </a:t>
            </a:r>
            <a:r>
              <a:rPr lang="de-DE" sz="2800" dirty="0">
                <a:solidFill>
                  <a:srgbClr val="51822F"/>
                </a:solidFill>
                <a:latin typeface="+mn-lt"/>
              </a:rPr>
              <a:t>Sozialform</a:t>
            </a:r>
            <a:r>
              <a:rPr lang="de-DE" sz="2800" dirty="0">
                <a:solidFill>
                  <a:schemeClr val="accent3"/>
                </a:solidFill>
                <a:latin typeface="+mn-lt"/>
              </a:rPr>
              <a:t> </a:t>
            </a:r>
            <a:r>
              <a:rPr lang="de-DE" sz="2800" dirty="0">
                <a:latin typeface="+mn-lt"/>
              </a:rPr>
              <a:t>+</a:t>
            </a:r>
            <a:r>
              <a:rPr lang="de-DE" sz="2800" dirty="0">
                <a:solidFill>
                  <a:schemeClr val="accent3"/>
                </a:solidFill>
                <a:latin typeface="+mn-lt"/>
              </a:rPr>
              <a:t> </a:t>
            </a:r>
            <a:r>
              <a:rPr lang="de-DE" sz="2800" dirty="0">
                <a:solidFill>
                  <a:schemeClr val="accent4"/>
                </a:solidFill>
                <a:latin typeface="+mn-lt"/>
              </a:rPr>
              <a:t>Präsentationsform</a:t>
            </a:r>
          </a:p>
          <a:p>
            <a:pPr marL="0" indent="0" algn="just"/>
            <a:endParaRPr lang="de-DE" sz="2800" dirty="0">
              <a:solidFill>
                <a:schemeClr val="accent2"/>
              </a:solidFill>
              <a:latin typeface="+mn-lt"/>
            </a:endParaRPr>
          </a:p>
          <a:p>
            <a:pPr marL="0" indent="0" algn="just"/>
            <a:r>
              <a:rPr lang="de-DE" sz="2800" dirty="0">
                <a:solidFill>
                  <a:schemeClr val="accent2"/>
                </a:solidFill>
                <a:latin typeface="+mn-lt"/>
              </a:rPr>
              <a:t>Beschreibt</a:t>
            </a:r>
            <a:r>
              <a:rPr lang="de-DE" sz="2800" dirty="0">
                <a:solidFill>
                  <a:schemeClr val="accent4"/>
                </a:solidFill>
                <a:latin typeface="+mn-lt"/>
              </a:rPr>
              <a:t> </a:t>
            </a:r>
            <a:r>
              <a:rPr lang="de-DE" sz="2800" dirty="0">
                <a:solidFill>
                  <a:srgbClr val="51822F"/>
                </a:solidFill>
                <a:latin typeface="+mn-lt"/>
              </a:rPr>
              <a:t>in Gruppenarbeit </a:t>
            </a:r>
            <a:r>
              <a:rPr lang="de-DE" sz="2800" dirty="0">
                <a:solidFill>
                  <a:schemeClr val="accent6"/>
                </a:solidFill>
                <a:latin typeface="+mn-lt"/>
              </a:rPr>
              <a:t>mit Hilfe der zur Verfügung stehenden Abbildungen</a:t>
            </a:r>
            <a:r>
              <a:rPr lang="de-DE" sz="2800" dirty="0">
                <a:latin typeface="+mn-lt"/>
              </a:rPr>
              <a:t>,</a:t>
            </a:r>
            <a:r>
              <a:rPr lang="de-DE" sz="2800" dirty="0">
                <a:solidFill>
                  <a:schemeClr val="accent4"/>
                </a:solidFill>
                <a:latin typeface="+mn-lt"/>
              </a:rPr>
              <a:t> </a:t>
            </a:r>
            <a:r>
              <a:rPr lang="de-DE" sz="2800" dirty="0">
                <a:solidFill>
                  <a:schemeClr val="accent1"/>
                </a:solidFill>
                <a:latin typeface="+mn-lt"/>
              </a:rPr>
              <a:t>wie man sich im Wald verhalten sollte,</a:t>
            </a:r>
            <a:r>
              <a:rPr lang="de-DE" sz="2800" dirty="0">
                <a:solidFill>
                  <a:schemeClr val="accent4"/>
                </a:solidFill>
                <a:latin typeface="+mn-lt"/>
              </a:rPr>
              <a:t> sodass ihr die Erklärung im Anschluss euren Mitlernenden </a:t>
            </a:r>
            <a:r>
              <a:rPr lang="de-DE" sz="2800" dirty="0">
                <a:solidFill>
                  <a:schemeClr val="accent2"/>
                </a:solidFill>
                <a:latin typeface="+mn-lt"/>
              </a:rPr>
              <a:t>vortragen</a:t>
            </a:r>
            <a:r>
              <a:rPr lang="de-DE" sz="2800" dirty="0">
                <a:solidFill>
                  <a:schemeClr val="accent4"/>
                </a:solidFill>
                <a:latin typeface="+mn-lt"/>
              </a:rPr>
              <a:t> könnt.</a:t>
            </a:r>
          </a:p>
          <a:p>
            <a:pPr marL="0" indent="0" algn="just"/>
            <a:endParaRPr lang="de-DE" sz="2800" dirty="0">
              <a:solidFill>
                <a:schemeClr val="accent4"/>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44</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Titel 1">
            <a:extLst>
              <a:ext uri="{FF2B5EF4-FFF2-40B4-BE49-F238E27FC236}">
                <a16:creationId xmlns:a16="http://schemas.microsoft.com/office/drawing/2014/main" id="{4F526BBA-7086-4A1A-9985-43DA0DC8355E}"/>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Aufgaben</a:t>
            </a:r>
          </a:p>
        </p:txBody>
      </p:sp>
    </p:spTree>
    <p:extLst>
      <p:ext uri="{BB962C8B-B14F-4D97-AF65-F5344CB8AC3E}">
        <p14:creationId xmlns:p14="http://schemas.microsoft.com/office/powerpoint/2010/main" val="3796297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45</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AD12823E-0A1E-471C-9F1D-A9A67B28A923}"/>
              </a:ext>
            </a:extLst>
          </p:cNvPr>
          <p:cNvSpPr txBox="1"/>
          <p:nvPr/>
        </p:nvSpPr>
        <p:spPr>
          <a:xfrm>
            <a:off x="611560" y="1844824"/>
            <a:ext cx="7886700" cy="4093428"/>
          </a:xfrm>
          <a:prstGeom prst="rect">
            <a:avLst/>
          </a:prstGeom>
          <a:noFill/>
        </p:spPr>
        <p:txBody>
          <a:bodyPr wrap="square" rtlCol="0">
            <a:spAutoFit/>
          </a:bodyPr>
          <a:lstStyle/>
          <a:p>
            <a:pPr>
              <a:spcAft>
                <a:spcPts val="600"/>
              </a:spcAft>
            </a:pPr>
            <a:r>
              <a:rPr lang="de-DE" sz="2400" u="sng" dirty="0">
                <a:solidFill>
                  <a:srgbClr val="0D2C5A"/>
                </a:solidFill>
              </a:rPr>
              <a:t>Probleme</a:t>
            </a:r>
            <a:r>
              <a:rPr lang="de-DE" sz="2000" dirty="0">
                <a:solidFill>
                  <a:schemeClr val="accent3"/>
                </a:solidFill>
                <a:sym typeface="Wingdings" panose="05000000000000000000" pitchFamily="2" charset="2"/>
              </a:rPr>
              <a:t></a:t>
            </a:r>
            <a:r>
              <a:rPr lang="de-DE" sz="2000" dirty="0">
                <a:solidFill>
                  <a:schemeClr val="accent3"/>
                </a:solidFill>
              </a:rPr>
              <a:t> Relevanz auch für Ihr Feld der Pädagogik</a:t>
            </a:r>
            <a:endParaRPr lang="de-DE" sz="2400" dirty="0">
              <a:solidFill>
                <a:schemeClr val="accent3"/>
              </a:solidFill>
            </a:endParaRPr>
          </a:p>
          <a:p>
            <a:pPr marL="285750" indent="-285750">
              <a:spcAft>
                <a:spcPts val="600"/>
              </a:spcAft>
              <a:buFont typeface="Arial" panose="020B0604020202020204" pitchFamily="34" charset="0"/>
              <a:buChar char="•"/>
            </a:pPr>
            <a:r>
              <a:rPr lang="de-DE" sz="2400" dirty="0">
                <a:solidFill>
                  <a:srgbClr val="0D2C5A"/>
                </a:solidFill>
              </a:rPr>
              <a:t>Flut von Arbeitsblättern</a:t>
            </a:r>
          </a:p>
          <a:p>
            <a:pPr marL="285750" indent="-285750">
              <a:spcAft>
                <a:spcPts val="600"/>
              </a:spcAft>
              <a:buFont typeface="Arial" panose="020B0604020202020204" pitchFamily="34" charset="0"/>
              <a:buChar char="•"/>
            </a:pPr>
            <a:r>
              <a:rPr lang="de-DE" sz="2400" dirty="0">
                <a:solidFill>
                  <a:srgbClr val="0D2C5A"/>
                </a:solidFill>
              </a:rPr>
              <a:t>Im Schnitt 200 Arbeitsblätter pro Schüler und Schülerin je Schuljahr</a:t>
            </a:r>
          </a:p>
          <a:p>
            <a:pPr marL="285750" indent="-285750">
              <a:spcAft>
                <a:spcPts val="600"/>
              </a:spcAft>
              <a:buFont typeface="Arial" panose="020B0604020202020204" pitchFamily="34" charset="0"/>
              <a:buChar char="•"/>
            </a:pPr>
            <a:r>
              <a:rPr lang="de-DE" sz="2400" dirty="0">
                <a:solidFill>
                  <a:srgbClr val="0D2C5A"/>
                </a:solidFill>
              </a:rPr>
              <a:t>Arbeitsblätter sind als Medium per se </a:t>
            </a:r>
            <a:r>
              <a:rPr lang="de-DE" sz="2400" u="sng" dirty="0">
                <a:solidFill>
                  <a:srgbClr val="0D2C5A"/>
                </a:solidFill>
              </a:rPr>
              <a:t>nicht</a:t>
            </a:r>
            <a:r>
              <a:rPr lang="de-DE" sz="2400" dirty="0">
                <a:solidFill>
                  <a:srgbClr val="0D2C5A"/>
                </a:solidFill>
              </a:rPr>
              <a:t> schlecht, jedoch können sie:</a:t>
            </a:r>
          </a:p>
          <a:p>
            <a:pPr marL="800100" lvl="1" indent="-342900">
              <a:buFont typeface="Wingdings" panose="05000000000000000000" pitchFamily="2" charset="2"/>
              <a:buChar char="ü"/>
            </a:pPr>
            <a:r>
              <a:rPr lang="de-DE" sz="2400" dirty="0">
                <a:solidFill>
                  <a:srgbClr val="0D2C5A"/>
                </a:solidFill>
              </a:rPr>
              <a:t>den Unterrichtsverlauf gängeln</a:t>
            </a:r>
          </a:p>
          <a:p>
            <a:pPr marL="800100" lvl="1" indent="-342900">
              <a:buFont typeface="Wingdings" panose="05000000000000000000" pitchFamily="2" charset="2"/>
              <a:buChar char="ü"/>
            </a:pPr>
            <a:r>
              <a:rPr lang="de-DE" sz="2400" dirty="0">
                <a:solidFill>
                  <a:srgbClr val="0D2C5A"/>
                </a:solidFill>
              </a:rPr>
              <a:t>zu rein rezeptiven Arbeiten führen</a:t>
            </a:r>
          </a:p>
          <a:p>
            <a:pPr marL="800100" lvl="1" indent="-342900">
              <a:buFont typeface="Wingdings" panose="05000000000000000000" pitchFamily="2" charset="2"/>
              <a:buChar char="ü"/>
            </a:pPr>
            <a:r>
              <a:rPr lang="de-DE" sz="2400" dirty="0">
                <a:solidFill>
                  <a:srgbClr val="0D2C5A"/>
                </a:solidFill>
              </a:rPr>
              <a:t>Lern- und Arbeitsergebnisse vortäuschen</a:t>
            </a:r>
          </a:p>
          <a:p>
            <a:pPr marL="800100" lvl="1" indent="-342900">
              <a:buFont typeface="Wingdings" panose="05000000000000000000" pitchFamily="2" charset="2"/>
              <a:buChar char="ü"/>
            </a:pPr>
            <a:r>
              <a:rPr lang="de-DE" sz="2400" dirty="0">
                <a:solidFill>
                  <a:srgbClr val="0D2C5A"/>
                </a:solidFill>
              </a:rPr>
              <a:t>Schüleraktivität = (oftmals) bloßes Abschreiben</a:t>
            </a:r>
          </a:p>
        </p:txBody>
      </p:sp>
      <p:sp>
        <p:nvSpPr>
          <p:cNvPr id="6" name="Titel 1">
            <a:extLst>
              <a:ext uri="{FF2B5EF4-FFF2-40B4-BE49-F238E27FC236}">
                <a16:creationId xmlns:a16="http://schemas.microsoft.com/office/drawing/2014/main" id="{CC5E42CA-40F3-4C93-AFEF-E58462FB80EC}"/>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2095610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46</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graphicFrame>
        <p:nvGraphicFramePr>
          <p:cNvPr id="2" name="Tabelle 6">
            <a:extLst>
              <a:ext uri="{FF2B5EF4-FFF2-40B4-BE49-F238E27FC236}">
                <a16:creationId xmlns:a16="http://schemas.microsoft.com/office/drawing/2014/main" id="{0D8D33F0-CDB7-4F3C-8775-FFA43131B359}"/>
              </a:ext>
            </a:extLst>
          </p:cNvPr>
          <p:cNvGraphicFramePr>
            <a:graphicFrameLocks noGrp="1"/>
          </p:cNvGraphicFramePr>
          <p:nvPr>
            <p:extLst>
              <p:ext uri="{D42A27DB-BD31-4B8C-83A1-F6EECF244321}">
                <p14:modId xmlns:p14="http://schemas.microsoft.com/office/powerpoint/2010/main" val="1878707586"/>
              </p:ext>
            </p:extLst>
          </p:nvPr>
        </p:nvGraphicFramePr>
        <p:xfrm>
          <a:off x="1007604" y="2204864"/>
          <a:ext cx="7128792" cy="3784600"/>
        </p:xfrm>
        <a:graphic>
          <a:graphicData uri="http://schemas.openxmlformats.org/drawingml/2006/table">
            <a:tbl>
              <a:tblPr firstRow="1" bandRow="1">
                <a:tableStyleId>{F5AB1C69-6EDB-4FF4-983F-18BD219EF322}</a:tableStyleId>
              </a:tblPr>
              <a:tblGrid>
                <a:gridCol w="3564396">
                  <a:extLst>
                    <a:ext uri="{9D8B030D-6E8A-4147-A177-3AD203B41FA5}">
                      <a16:colId xmlns:a16="http://schemas.microsoft.com/office/drawing/2014/main" val="2037365134"/>
                    </a:ext>
                  </a:extLst>
                </a:gridCol>
                <a:gridCol w="3564396">
                  <a:extLst>
                    <a:ext uri="{9D8B030D-6E8A-4147-A177-3AD203B41FA5}">
                      <a16:colId xmlns:a16="http://schemas.microsoft.com/office/drawing/2014/main" val="3967870508"/>
                    </a:ext>
                  </a:extLst>
                </a:gridCol>
              </a:tblGrid>
              <a:tr h="370840">
                <a:tc>
                  <a:txBody>
                    <a:bodyPr/>
                    <a:lstStyle/>
                    <a:p>
                      <a:pPr algn="ctr"/>
                      <a:r>
                        <a:rPr lang="de-DE" dirty="0"/>
                        <a:t>Vorteile</a:t>
                      </a:r>
                    </a:p>
                  </a:txBody>
                  <a:tcPr/>
                </a:tc>
                <a:tc>
                  <a:txBody>
                    <a:bodyPr/>
                    <a:lstStyle/>
                    <a:p>
                      <a:pPr algn="ctr"/>
                      <a:r>
                        <a:rPr lang="de-DE" dirty="0"/>
                        <a:t>Nachteile</a:t>
                      </a:r>
                    </a:p>
                  </a:txBody>
                  <a:tcPr/>
                </a:tc>
                <a:extLst>
                  <a:ext uri="{0D108BD9-81ED-4DB2-BD59-A6C34878D82A}">
                    <a16:rowId xmlns:a16="http://schemas.microsoft.com/office/drawing/2014/main" val="941879735"/>
                  </a:ext>
                </a:extLst>
              </a:tr>
              <a:tr h="370840">
                <a:tc>
                  <a:txBody>
                    <a:bodyPr/>
                    <a:lstStyle/>
                    <a:p>
                      <a:pPr marL="285750" indent="-285750">
                        <a:buFont typeface="Arial" panose="020B0604020202020204" pitchFamily="34" charset="0"/>
                        <a:buChar char="•"/>
                      </a:pPr>
                      <a:r>
                        <a:rPr lang="de-DE" sz="2000" dirty="0">
                          <a:solidFill>
                            <a:srgbClr val="0D2C5A"/>
                          </a:solidFill>
                        </a:rPr>
                        <a:t>spart Zeit in den Unterrichtseinheiten</a:t>
                      </a:r>
                    </a:p>
                    <a:p>
                      <a:pPr marL="285750" indent="-285750">
                        <a:buFont typeface="Arial" panose="020B0604020202020204" pitchFamily="34" charset="0"/>
                        <a:buChar char="•"/>
                      </a:pPr>
                      <a:r>
                        <a:rPr lang="de-DE" sz="2000" dirty="0">
                          <a:solidFill>
                            <a:srgbClr val="0D2C5A"/>
                          </a:solidFill>
                        </a:rPr>
                        <a:t>erleichtert Korrekturarbeiten</a:t>
                      </a:r>
                    </a:p>
                    <a:p>
                      <a:pPr marL="285750" indent="-285750">
                        <a:buFont typeface="Arial" panose="020B0604020202020204" pitchFamily="34" charset="0"/>
                        <a:buChar char="•"/>
                      </a:pPr>
                      <a:r>
                        <a:rPr lang="de-DE" sz="2000" dirty="0">
                          <a:solidFill>
                            <a:srgbClr val="0D2C5A"/>
                          </a:solidFill>
                        </a:rPr>
                        <a:t>geben Eltern einen Einblick in die Lerninhalte des Fachs</a:t>
                      </a:r>
                    </a:p>
                    <a:p>
                      <a:pPr marL="285750" indent="-285750">
                        <a:buFont typeface="Arial" panose="020B0604020202020204" pitchFamily="34" charset="0"/>
                        <a:buChar char="•"/>
                      </a:pPr>
                      <a:r>
                        <a:rPr lang="de-DE" sz="2000" dirty="0">
                          <a:solidFill>
                            <a:srgbClr val="0D2C5A"/>
                          </a:solidFill>
                        </a:rPr>
                        <a:t>ermöglichen einfache innere Differenzierung</a:t>
                      </a:r>
                    </a:p>
                  </a:txBody>
                  <a:tcPr/>
                </a:tc>
                <a:tc>
                  <a:txBody>
                    <a:bodyPr/>
                    <a:lstStyle/>
                    <a:p>
                      <a:pPr marL="285750" indent="-285750" algn="l">
                        <a:buFont typeface="Arial" panose="020B0604020202020204" pitchFamily="34" charset="0"/>
                        <a:buChar char="•"/>
                      </a:pPr>
                      <a:r>
                        <a:rPr lang="de-DE" sz="2000" dirty="0">
                          <a:solidFill>
                            <a:srgbClr val="0D2C5A"/>
                          </a:solidFill>
                        </a:rPr>
                        <a:t>Nachhaltigkeit: relativ wenig Inhalte vs. viel Papier</a:t>
                      </a:r>
                    </a:p>
                    <a:p>
                      <a:pPr marL="285750" indent="-285750" algn="l">
                        <a:buFont typeface="Arial" panose="020B0604020202020204" pitchFamily="34" charset="0"/>
                        <a:buChar char="•"/>
                      </a:pPr>
                      <a:r>
                        <a:rPr lang="de-DE" sz="2000" dirty="0">
                          <a:solidFill>
                            <a:srgbClr val="0D2C5A"/>
                          </a:solidFill>
                        </a:rPr>
                        <a:t>Methodenvielfalt kommt zu kurz</a:t>
                      </a:r>
                    </a:p>
                    <a:p>
                      <a:pPr marL="285750" indent="-285750" algn="l">
                        <a:buFont typeface="Arial" panose="020B0604020202020204" pitchFamily="34" charset="0"/>
                        <a:buChar char="•"/>
                      </a:pPr>
                      <a:r>
                        <a:rPr lang="de-DE" sz="2000" dirty="0">
                          <a:solidFill>
                            <a:srgbClr val="0D2C5A"/>
                          </a:solidFill>
                        </a:rPr>
                        <a:t>Passivität bei Schülerinnen und Schülern</a:t>
                      </a:r>
                    </a:p>
                    <a:p>
                      <a:pPr marL="285750" indent="-285750" algn="l">
                        <a:buFont typeface="Arial" panose="020B0604020202020204" pitchFamily="34" charset="0"/>
                        <a:buChar char="•"/>
                      </a:pPr>
                      <a:r>
                        <a:rPr lang="de-DE" sz="2000" dirty="0">
                          <a:solidFill>
                            <a:srgbClr val="0D2C5A"/>
                          </a:solidFill>
                        </a:rPr>
                        <a:t>Differenzierung wird mit </a:t>
                      </a:r>
                      <a:r>
                        <a:rPr lang="de-DE" sz="2000" dirty="0" err="1">
                          <a:solidFill>
                            <a:srgbClr val="0D2C5A"/>
                          </a:solidFill>
                        </a:rPr>
                        <a:t>AB‘s</a:t>
                      </a:r>
                      <a:r>
                        <a:rPr lang="de-DE" sz="2000" dirty="0">
                          <a:solidFill>
                            <a:srgbClr val="0D2C5A"/>
                          </a:solidFill>
                        </a:rPr>
                        <a:t> selten realisiert</a:t>
                      </a:r>
                    </a:p>
                    <a:p>
                      <a:pPr marL="285750" indent="-285750" algn="l">
                        <a:buFont typeface="Arial" panose="020B0604020202020204" pitchFamily="34" charset="0"/>
                        <a:buChar char="•"/>
                      </a:pPr>
                      <a:r>
                        <a:rPr lang="de-DE" sz="2000" dirty="0">
                          <a:solidFill>
                            <a:srgbClr val="0D2C5A"/>
                          </a:solidFill>
                        </a:rPr>
                        <a:t>es wird selten wirklich</a:t>
                      </a:r>
                      <a:r>
                        <a:rPr lang="de-DE" sz="2000" baseline="0" dirty="0">
                          <a:solidFill>
                            <a:srgbClr val="0D2C5A"/>
                          </a:solidFill>
                        </a:rPr>
                        <a:t> gearbeitet</a:t>
                      </a:r>
                      <a:endParaRPr lang="de-DE" sz="2000" dirty="0">
                        <a:solidFill>
                          <a:srgbClr val="0D2C5A"/>
                        </a:solidFill>
                      </a:endParaRPr>
                    </a:p>
                    <a:p>
                      <a:pPr marL="285750" indent="-285750" algn="l">
                        <a:buFont typeface="Arial" panose="020B0604020202020204" pitchFamily="34" charset="0"/>
                        <a:buChar char="•"/>
                      </a:pPr>
                      <a:endParaRPr lang="de-DE" dirty="0">
                        <a:solidFill>
                          <a:srgbClr val="0D2C5A"/>
                        </a:solidFill>
                      </a:endParaRPr>
                    </a:p>
                  </a:txBody>
                  <a:tcPr/>
                </a:tc>
                <a:extLst>
                  <a:ext uri="{0D108BD9-81ED-4DB2-BD59-A6C34878D82A}">
                    <a16:rowId xmlns:a16="http://schemas.microsoft.com/office/drawing/2014/main" val="140691473"/>
                  </a:ext>
                </a:extLst>
              </a:tr>
            </a:tbl>
          </a:graphicData>
        </a:graphic>
      </p:graphicFrame>
      <p:sp>
        <p:nvSpPr>
          <p:cNvPr id="6" name="Titel 1">
            <a:extLst>
              <a:ext uri="{FF2B5EF4-FFF2-40B4-BE49-F238E27FC236}">
                <a16:creationId xmlns:a16="http://schemas.microsoft.com/office/drawing/2014/main" id="{90A312A8-7B11-4EAB-8301-7FFB834AF8F2}"/>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
        <p:nvSpPr>
          <p:cNvPr id="9" name="Titel 1">
            <a:extLst>
              <a:ext uri="{FF2B5EF4-FFF2-40B4-BE49-F238E27FC236}">
                <a16:creationId xmlns:a16="http://schemas.microsoft.com/office/drawing/2014/main" id="{C3E62EBF-4D4E-4698-9FF6-B0D29B943051}"/>
              </a:ext>
            </a:extLst>
          </p:cNvPr>
          <p:cNvSpPr>
            <a:spLocks noGrp="1"/>
          </p:cNvSpPr>
          <p:nvPr>
            <p:ph type="title"/>
          </p:nvPr>
        </p:nvSpPr>
        <p:spPr>
          <a:xfrm>
            <a:off x="465212" y="1628602"/>
            <a:ext cx="7886700" cy="576262"/>
          </a:xfrm>
        </p:spPr>
        <p:txBody>
          <a:bodyPr/>
          <a:lstStyle/>
          <a:p>
            <a:r>
              <a:rPr lang="de-DE" b="0" u="sng" dirty="0">
                <a:solidFill>
                  <a:srgbClr val="0D2C5A"/>
                </a:solidFill>
              </a:rPr>
              <a:t>Vor- und Nachteile für die Nutzung von Arbeitsblättern</a:t>
            </a:r>
          </a:p>
        </p:txBody>
      </p:sp>
    </p:spTree>
    <p:extLst>
      <p:ext uri="{BB962C8B-B14F-4D97-AF65-F5344CB8AC3E}">
        <p14:creationId xmlns:p14="http://schemas.microsoft.com/office/powerpoint/2010/main" val="35831594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47</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3073132-4EBF-4B75-9C32-29A0CC0F0E0F}"/>
              </a:ext>
            </a:extLst>
          </p:cNvPr>
          <p:cNvSpPr txBox="1"/>
          <p:nvPr/>
        </p:nvSpPr>
        <p:spPr>
          <a:xfrm>
            <a:off x="465212" y="2204864"/>
            <a:ext cx="8427268" cy="4216539"/>
          </a:xfrm>
          <a:prstGeom prst="rect">
            <a:avLst/>
          </a:prstGeom>
          <a:noFill/>
        </p:spPr>
        <p:txBody>
          <a:bodyPr wrap="square" rtlCol="0">
            <a:spAutoFit/>
          </a:bodyPr>
          <a:lstStyle/>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Brauche ich überhaupt ein Arbeitsblatt?</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Welche Lernziele möchte ich mit Hilfe des Arbeitsblattes erreichen?</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Wie soll das Arbeitsblatt</a:t>
            </a:r>
            <a:r>
              <a:rPr lang="de-DE" sz="1900" b="0" i="0" u="none" strike="noStrike" dirty="0">
                <a:solidFill>
                  <a:srgbClr val="0D2C5A"/>
                </a:solidFill>
              </a:rPr>
              <a:t> </a:t>
            </a:r>
            <a:r>
              <a:rPr lang="de-DE" sz="1900" b="0" i="0" u="none" strike="noStrike" baseline="0" dirty="0">
                <a:solidFill>
                  <a:srgbClr val="0D2C5A"/>
                </a:solidFill>
              </a:rPr>
              <a:t>didaktisch aufgebaut sein?</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Können die Arbeitsblätter selbständig gelöst werden?</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Realisiere ich mit dem Arbeitsblatt eine Binnendifferenzierung in der Lerngruppe?</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Lässt sich das Arbeitsblatt leicht korrigieren?</a:t>
            </a:r>
          </a:p>
          <a:p>
            <a:pPr marL="285750" indent="-285750" algn="l">
              <a:spcAft>
                <a:spcPts val="600"/>
              </a:spcAft>
              <a:buFont typeface="Wingdings" panose="05000000000000000000" pitchFamily="2" charset="2"/>
              <a:buChar char="ü"/>
            </a:pPr>
            <a:r>
              <a:rPr lang="de-DE" sz="1900" b="0" i="0" u="none" strike="noStrike" baseline="0" dirty="0">
                <a:solidFill>
                  <a:srgbClr val="0D2C5A"/>
                </a:solidFill>
              </a:rPr>
              <a:t>Sind der Aufwand beim Erstellen und der Ertrag in einem vernünftigen Verhältnis?</a:t>
            </a:r>
          </a:p>
          <a:p>
            <a:pPr marL="285750" indent="-285750" algn="l">
              <a:spcAft>
                <a:spcPts val="600"/>
              </a:spcAft>
              <a:buFont typeface="Wingdings" panose="05000000000000000000" pitchFamily="2" charset="2"/>
              <a:buChar char="ü"/>
            </a:pPr>
            <a:r>
              <a:rPr lang="de-DE" sz="1900" dirty="0">
                <a:solidFill>
                  <a:srgbClr val="0D2C5A"/>
                </a:solidFill>
              </a:rPr>
              <a:t>G</a:t>
            </a:r>
            <a:r>
              <a:rPr lang="de-DE" sz="1900" b="0" i="0" u="none" strike="noStrike" baseline="0" dirty="0">
                <a:solidFill>
                  <a:srgbClr val="0D2C5A"/>
                </a:solidFill>
              </a:rPr>
              <a:t>ibt es Material, an dem ich mich orientieren kann?</a:t>
            </a:r>
          </a:p>
          <a:p>
            <a:pPr marL="285750" indent="-285750" algn="l">
              <a:buFont typeface="Wingdings" panose="05000000000000000000" pitchFamily="2" charset="2"/>
              <a:buChar char="ü"/>
            </a:pPr>
            <a:r>
              <a:rPr lang="de-DE" sz="1900" dirty="0">
                <a:solidFill>
                  <a:srgbClr val="0D2C5A"/>
                </a:solidFill>
              </a:rPr>
              <a:t>L</a:t>
            </a:r>
            <a:r>
              <a:rPr lang="de-DE" sz="1900" b="0" i="0" u="none" strike="noStrike" baseline="0" dirty="0">
                <a:solidFill>
                  <a:srgbClr val="0D2C5A"/>
                </a:solidFill>
              </a:rPr>
              <a:t>ösen die Schülerinnen und Schüler nur Arbeitsblätter?</a:t>
            </a:r>
          </a:p>
          <a:p>
            <a:pPr marL="800100" lvl="1" indent="-342900">
              <a:buFont typeface="Wingdings" panose="05000000000000000000" pitchFamily="2" charset="2"/>
              <a:buChar char="Ø"/>
            </a:pPr>
            <a:r>
              <a:rPr lang="de-DE" sz="1900" b="0" i="0" u="none" strike="noStrike" baseline="0" dirty="0">
                <a:solidFill>
                  <a:srgbClr val="0D2C5A"/>
                </a:solidFill>
              </a:rPr>
              <a:t>Initiation und ganzheitliches Lernen?</a:t>
            </a:r>
            <a:endParaRPr lang="de-DE" sz="1900" dirty="0">
              <a:solidFill>
                <a:srgbClr val="0D2C5A"/>
              </a:solidFill>
            </a:endParaRPr>
          </a:p>
        </p:txBody>
      </p:sp>
      <p:sp>
        <p:nvSpPr>
          <p:cNvPr id="8" name="Titel 1">
            <a:extLst>
              <a:ext uri="{FF2B5EF4-FFF2-40B4-BE49-F238E27FC236}">
                <a16:creationId xmlns:a16="http://schemas.microsoft.com/office/drawing/2014/main" id="{44984948-8B1E-45BA-AD94-025DED746697}"/>
              </a:ext>
            </a:extLst>
          </p:cNvPr>
          <p:cNvSpPr>
            <a:spLocks noGrp="1"/>
          </p:cNvSpPr>
          <p:nvPr>
            <p:ph type="title"/>
          </p:nvPr>
        </p:nvSpPr>
        <p:spPr>
          <a:xfrm>
            <a:off x="465212" y="1628602"/>
            <a:ext cx="7886700" cy="576262"/>
          </a:xfrm>
        </p:spPr>
        <p:txBody>
          <a:bodyPr/>
          <a:lstStyle/>
          <a:p>
            <a:r>
              <a:rPr lang="de-DE" b="0" u="sng" dirty="0">
                <a:solidFill>
                  <a:srgbClr val="0D2C5A"/>
                </a:solidFill>
              </a:rPr>
              <a:t>Didaktische Fragen zum Arbeitsblatt</a:t>
            </a:r>
          </a:p>
        </p:txBody>
      </p:sp>
      <p:sp>
        <p:nvSpPr>
          <p:cNvPr id="6" name="Titel 1">
            <a:extLst>
              <a:ext uri="{FF2B5EF4-FFF2-40B4-BE49-F238E27FC236}">
                <a16:creationId xmlns:a16="http://schemas.microsoft.com/office/drawing/2014/main" id="{D2B55F8B-59C7-4681-A94F-C28E48AEABAD}"/>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11237340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48</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3073132-4EBF-4B75-9C32-29A0CC0F0E0F}"/>
              </a:ext>
            </a:extLst>
          </p:cNvPr>
          <p:cNvSpPr txBox="1"/>
          <p:nvPr/>
        </p:nvSpPr>
        <p:spPr>
          <a:xfrm>
            <a:off x="285700" y="1844824"/>
            <a:ext cx="8678788" cy="2462213"/>
          </a:xfrm>
          <a:prstGeom prst="rect">
            <a:avLst/>
          </a:prstGeom>
          <a:noFill/>
        </p:spPr>
        <p:txBody>
          <a:bodyPr wrap="square" rtlCol="0">
            <a:spAutoFit/>
          </a:bodyPr>
          <a:lstStyle/>
          <a:p>
            <a:pPr marL="285750" indent="-285750" algn="l">
              <a:buFont typeface="Wingdings" panose="05000000000000000000" pitchFamily="2" charset="2"/>
              <a:buChar char="ü"/>
            </a:pPr>
            <a:r>
              <a:rPr lang="de-DE" sz="2400" b="1" dirty="0">
                <a:solidFill>
                  <a:srgbClr val="0D2C5A"/>
                </a:solidFill>
              </a:rPr>
              <a:t>D</a:t>
            </a:r>
            <a:r>
              <a:rPr lang="de-DE" sz="2400" b="1" i="0" u="none" strike="noStrike" baseline="0" dirty="0">
                <a:solidFill>
                  <a:srgbClr val="0D2C5A"/>
                </a:solidFill>
              </a:rPr>
              <a:t>idaktische Kriterien </a:t>
            </a:r>
            <a:r>
              <a:rPr lang="de-DE" sz="2400" b="0" i="0" u="none" strike="noStrike" baseline="0" dirty="0">
                <a:solidFill>
                  <a:srgbClr val="0D2C5A"/>
                </a:solidFill>
              </a:rPr>
              <a:t>zur Beurteilung von Arbeitsblättern</a:t>
            </a:r>
            <a:r>
              <a:rPr lang="de-DE" sz="2400" b="0" i="0" u="none" strike="noStrike" dirty="0">
                <a:solidFill>
                  <a:srgbClr val="0D2C5A"/>
                </a:solidFill>
              </a:rPr>
              <a:t> (</a:t>
            </a:r>
            <a:r>
              <a:rPr lang="de-DE" sz="2400" b="0" i="0" u="none" strike="noStrike" baseline="0" dirty="0">
                <a:solidFill>
                  <a:srgbClr val="0D2C5A"/>
                </a:solidFill>
              </a:rPr>
              <a:t>Unterrichtsmedien):</a:t>
            </a:r>
          </a:p>
          <a:p>
            <a:pPr algn="l"/>
            <a:endParaRPr lang="de-DE" sz="2400" dirty="0">
              <a:solidFill>
                <a:srgbClr val="0D2C5A"/>
              </a:solidFill>
            </a:endParaRPr>
          </a:p>
          <a:p>
            <a:pPr marL="457200" indent="-457200" algn="l">
              <a:spcAft>
                <a:spcPts val="600"/>
              </a:spcAft>
              <a:buFont typeface="Arial" panose="020B0604020202020204" pitchFamily="34" charset="0"/>
              <a:buChar char="•"/>
            </a:pPr>
            <a:r>
              <a:rPr lang="de-DE" sz="2400" b="0" i="0" u="none" strike="noStrike" baseline="0" dirty="0">
                <a:solidFill>
                  <a:srgbClr val="0D2C5A"/>
                </a:solidFill>
              </a:rPr>
              <a:t>Schaffen des ersten Problembewusstseins</a:t>
            </a:r>
          </a:p>
          <a:p>
            <a:pPr marL="457200" indent="-457200" algn="l">
              <a:spcAft>
                <a:spcPts val="600"/>
              </a:spcAft>
              <a:buFont typeface="Arial" panose="020B0604020202020204" pitchFamily="34" charset="0"/>
              <a:buChar char="•"/>
            </a:pPr>
            <a:r>
              <a:rPr lang="de-DE" sz="2400" dirty="0">
                <a:solidFill>
                  <a:srgbClr val="0D2C5A"/>
                </a:solidFill>
              </a:rPr>
              <a:t>zur Vertiefung und Übung von bekanntem Lernstoff</a:t>
            </a:r>
          </a:p>
          <a:p>
            <a:pPr marL="457200" indent="-457200" algn="l">
              <a:spcAft>
                <a:spcPts val="600"/>
              </a:spcAft>
              <a:buFont typeface="Arial" panose="020B0604020202020204" pitchFamily="34" charset="0"/>
              <a:buChar char="•"/>
            </a:pPr>
            <a:r>
              <a:rPr lang="de-DE" sz="2400" dirty="0">
                <a:solidFill>
                  <a:srgbClr val="0D2C5A"/>
                </a:solidFill>
              </a:rPr>
              <a:t>z</a:t>
            </a:r>
            <a:r>
              <a:rPr lang="de-DE" sz="2400" b="0" i="0" u="none" strike="noStrike" baseline="0" dirty="0">
                <a:solidFill>
                  <a:srgbClr val="0D2C5A"/>
                </a:solidFill>
              </a:rPr>
              <a:t>ur Dokumentation des Unterrichts</a:t>
            </a:r>
          </a:p>
        </p:txBody>
      </p:sp>
      <p:sp>
        <p:nvSpPr>
          <p:cNvPr id="2" name="Textfeld 1">
            <a:extLst>
              <a:ext uri="{FF2B5EF4-FFF2-40B4-BE49-F238E27FC236}">
                <a16:creationId xmlns:a16="http://schemas.microsoft.com/office/drawing/2014/main" id="{964990E1-2DF8-4BDC-A5DB-365B9DCA6D98}"/>
              </a:ext>
            </a:extLst>
          </p:cNvPr>
          <p:cNvSpPr txBox="1"/>
          <p:nvPr/>
        </p:nvSpPr>
        <p:spPr>
          <a:xfrm>
            <a:off x="6917461" y="6093207"/>
            <a:ext cx="2196850" cy="307777"/>
          </a:xfrm>
          <a:prstGeom prst="rect">
            <a:avLst/>
          </a:prstGeom>
          <a:noFill/>
        </p:spPr>
        <p:txBody>
          <a:bodyPr wrap="square" rtlCol="0">
            <a:spAutoFit/>
          </a:bodyPr>
          <a:lstStyle/>
          <a:p>
            <a:pPr algn="ctr"/>
            <a:r>
              <a:rPr lang="de-DE" sz="1400" dirty="0">
                <a:solidFill>
                  <a:srgbClr val="0D2C5A"/>
                </a:solidFill>
              </a:rPr>
              <a:t>(vgl. Neumann 2012)</a:t>
            </a:r>
          </a:p>
        </p:txBody>
      </p:sp>
      <p:sp>
        <p:nvSpPr>
          <p:cNvPr id="7" name="Titel 1">
            <a:extLst>
              <a:ext uri="{FF2B5EF4-FFF2-40B4-BE49-F238E27FC236}">
                <a16:creationId xmlns:a16="http://schemas.microsoft.com/office/drawing/2014/main" id="{59F0D46E-E5C8-4159-8FD6-62B38CC6B268}"/>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17011515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49</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3073132-4EBF-4B75-9C32-29A0CC0F0E0F}"/>
              </a:ext>
            </a:extLst>
          </p:cNvPr>
          <p:cNvSpPr txBox="1"/>
          <p:nvPr/>
        </p:nvSpPr>
        <p:spPr>
          <a:xfrm>
            <a:off x="323528" y="1732713"/>
            <a:ext cx="8496944" cy="3939540"/>
          </a:xfrm>
          <a:prstGeom prst="rect">
            <a:avLst/>
          </a:prstGeom>
          <a:noFill/>
        </p:spPr>
        <p:txBody>
          <a:bodyPr wrap="square" rtlCol="0">
            <a:spAutoFit/>
          </a:bodyPr>
          <a:lstStyle/>
          <a:p>
            <a:pPr marL="285750" indent="-285750">
              <a:buFont typeface="Wingdings" panose="05000000000000000000" pitchFamily="2" charset="2"/>
              <a:buChar char="ü"/>
            </a:pPr>
            <a:r>
              <a:rPr lang="de-DE" sz="2400" b="1" i="0" u="none" strike="noStrike" baseline="0" dirty="0">
                <a:solidFill>
                  <a:srgbClr val="0D2C5A"/>
                </a:solidFill>
              </a:rPr>
              <a:t>Inhaltliche </a:t>
            </a:r>
            <a:r>
              <a:rPr lang="de-DE" sz="2400" b="1" dirty="0">
                <a:solidFill>
                  <a:srgbClr val="0D2C5A"/>
                </a:solidFill>
              </a:rPr>
              <a:t>Kriterien </a:t>
            </a:r>
            <a:r>
              <a:rPr lang="de-DE" sz="2400" dirty="0">
                <a:solidFill>
                  <a:srgbClr val="0D2C5A"/>
                </a:solidFill>
              </a:rPr>
              <a:t>zur Beurteilung von Arbeitsblättern (Unterrichtsmedien):</a:t>
            </a:r>
            <a:endParaRPr lang="de-DE" sz="2400" b="0" i="0" u="none" strike="noStrike" baseline="0" dirty="0">
              <a:solidFill>
                <a:srgbClr val="0D2C5A"/>
              </a:solidFill>
            </a:endParaRPr>
          </a:p>
          <a:p>
            <a:pPr algn="l"/>
            <a:endParaRPr lang="de-DE" sz="2400" dirty="0">
              <a:solidFill>
                <a:srgbClr val="0D2C5A"/>
              </a:solidFill>
            </a:endParaRPr>
          </a:p>
          <a:p>
            <a:pPr marL="457200" indent="-457200" algn="l">
              <a:spcAft>
                <a:spcPts val="600"/>
              </a:spcAft>
              <a:buFont typeface="Arial" panose="020B0604020202020204" pitchFamily="34" charset="0"/>
              <a:buChar char="•"/>
            </a:pPr>
            <a:r>
              <a:rPr lang="de-DE" sz="2400" dirty="0">
                <a:solidFill>
                  <a:srgbClr val="0D2C5A"/>
                </a:solidFill>
              </a:rPr>
              <a:t>Ansprechen von möglichst vielen Sinnen (Bilder, Fotos, Rätsel etc.) und in klarer Beziehung zum Unterrichtsinhalt stehend </a:t>
            </a:r>
          </a:p>
          <a:p>
            <a:pPr marL="457200" indent="-457200" algn="l">
              <a:spcAft>
                <a:spcPts val="600"/>
              </a:spcAft>
              <a:buFont typeface="Arial" panose="020B0604020202020204" pitchFamily="34" charset="0"/>
              <a:buChar char="•"/>
            </a:pPr>
            <a:r>
              <a:rPr lang="de-DE" sz="2400" dirty="0">
                <a:solidFill>
                  <a:srgbClr val="0D2C5A"/>
                </a:solidFill>
              </a:rPr>
              <a:t>das Arbeitsblatt muss kurze, konkrete unverständliche Formulierungen beinhalten, in sich gegliedert sein und begrenzte Arbeitsschritte aufweisen </a:t>
            </a:r>
          </a:p>
          <a:p>
            <a:pPr marL="457200" indent="-457200" algn="l">
              <a:spcAft>
                <a:spcPts val="600"/>
              </a:spcAft>
              <a:buFont typeface="Arial" panose="020B0604020202020204" pitchFamily="34" charset="0"/>
              <a:buChar char="•"/>
            </a:pPr>
            <a:r>
              <a:rPr lang="de-DE" sz="2400" dirty="0">
                <a:solidFill>
                  <a:srgbClr val="0D2C5A"/>
                </a:solidFill>
              </a:rPr>
              <a:t>fördern der Selbstständigkeit der Lernenden, zulassen von eigenständigen Lösungen in Einzel- oder Partnerarbeit </a:t>
            </a:r>
          </a:p>
        </p:txBody>
      </p:sp>
      <p:sp>
        <p:nvSpPr>
          <p:cNvPr id="2" name="Textfeld 1">
            <a:extLst>
              <a:ext uri="{FF2B5EF4-FFF2-40B4-BE49-F238E27FC236}">
                <a16:creationId xmlns:a16="http://schemas.microsoft.com/office/drawing/2014/main" id="{964990E1-2DF8-4BDC-A5DB-365B9DCA6D98}"/>
              </a:ext>
            </a:extLst>
          </p:cNvPr>
          <p:cNvSpPr txBox="1"/>
          <p:nvPr/>
        </p:nvSpPr>
        <p:spPr>
          <a:xfrm>
            <a:off x="6917461" y="6093207"/>
            <a:ext cx="2196850" cy="307777"/>
          </a:xfrm>
          <a:prstGeom prst="rect">
            <a:avLst/>
          </a:prstGeom>
          <a:noFill/>
        </p:spPr>
        <p:txBody>
          <a:bodyPr wrap="square" rtlCol="0">
            <a:spAutoFit/>
          </a:bodyPr>
          <a:lstStyle/>
          <a:p>
            <a:pPr algn="ctr"/>
            <a:r>
              <a:rPr lang="de-DE" sz="1400" dirty="0">
                <a:solidFill>
                  <a:srgbClr val="0D2C5A"/>
                </a:solidFill>
              </a:rPr>
              <a:t>(vgl. Neumann 2012)</a:t>
            </a:r>
          </a:p>
        </p:txBody>
      </p:sp>
      <p:sp>
        <p:nvSpPr>
          <p:cNvPr id="7" name="Titel 1">
            <a:extLst>
              <a:ext uri="{FF2B5EF4-FFF2-40B4-BE49-F238E27FC236}">
                <a16:creationId xmlns:a16="http://schemas.microsoft.com/office/drawing/2014/main" id="{75F48CE4-C776-4B1F-8AB6-5D89327F8732}"/>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2967676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37F72F2-158F-4164-8056-5DA294EC6733}"/>
              </a:ext>
            </a:extLst>
          </p:cNvPr>
          <p:cNvSpPr>
            <a:spLocks noGrp="1"/>
          </p:cNvSpPr>
          <p:nvPr>
            <p:ph idx="1"/>
          </p:nvPr>
        </p:nvSpPr>
        <p:spPr>
          <a:xfrm>
            <a:off x="539552" y="1844824"/>
            <a:ext cx="7975798" cy="4536504"/>
          </a:xfrm>
        </p:spPr>
        <p:txBody>
          <a:bodyPr>
            <a:normAutofit/>
          </a:bodyPr>
          <a:lstStyle/>
          <a:p>
            <a:pPr>
              <a:buFont typeface="Arial" panose="020B0604020202020204" pitchFamily="34" charset="0"/>
              <a:buChar char="•"/>
            </a:pPr>
            <a:r>
              <a:rPr lang="de-DE" sz="2200" dirty="0">
                <a:solidFill>
                  <a:srgbClr val="0D2C5A"/>
                </a:solidFill>
                <a:latin typeface="+mn-lt"/>
              </a:rPr>
              <a:t>Vergegenwärtigung der Lernvoraussetzungen der Kinder, Jugendlichen und jungen Erwachsenen </a:t>
            </a:r>
          </a:p>
          <a:p>
            <a:pPr>
              <a:buFont typeface="Arial" panose="020B0604020202020204" pitchFamily="34" charset="0"/>
              <a:buChar char="•"/>
            </a:pPr>
            <a:r>
              <a:rPr lang="de-DE" sz="2200" dirty="0">
                <a:solidFill>
                  <a:srgbClr val="0D2C5A"/>
                </a:solidFill>
                <a:latin typeface="+mn-lt"/>
              </a:rPr>
              <a:t>Curriculare Rahmenbedingungen einsehen</a:t>
            </a:r>
          </a:p>
          <a:p>
            <a:pPr>
              <a:buFont typeface="Arial" panose="020B0604020202020204" pitchFamily="34" charset="0"/>
              <a:buChar char="•"/>
            </a:pPr>
            <a:r>
              <a:rPr lang="de-DE" sz="2200" dirty="0">
                <a:solidFill>
                  <a:srgbClr val="0D2C5A"/>
                </a:solidFill>
                <a:latin typeface="+mn-lt"/>
              </a:rPr>
              <a:t>Sachanalyse und didaktische Reduktion</a:t>
            </a:r>
          </a:p>
          <a:p>
            <a:pPr>
              <a:buFont typeface="Arial" panose="020B0604020202020204" pitchFamily="34" charset="0"/>
              <a:buChar char="•"/>
            </a:pPr>
            <a:r>
              <a:rPr lang="de-DE" sz="2200" dirty="0">
                <a:solidFill>
                  <a:srgbClr val="0D2C5A"/>
                </a:solidFill>
                <a:latin typeface="+mn-lt"/>
              </a:rPr>
              <a:t>Kompetenzorientierung und inhaltliche Auswahl treffen</a:t>
            </a:r>
          </a:p>
          <a:p>
            <a:pPr>
              <a:buFont typeface="Arial" panose="020B0604020202020204" pitchFamily="34" charset="0"/>
              <a:buChar char="•"/>
            </a:pPr>
            <a:r>
              <a:rPr lang="de-DE" sz="2200" dirty="0">
                <a:solidFill>
                  <a:srgbClr val="0D2C5A"/>
                </a:solidFill>
                <a:latin typeface="+mn-lt"/>
              </a:rPr>
              <a:t>Lernziele und Teilziele für die Veranstaltung formulieren</a:t>
            </a:r>
          </a:p>
          <a:p>
            <a:pPr>
              <a:buFont typeface="Arial" panose="020B0604020202020204" pitchFamily="34" charset="0"/>
              <a:buChar char="•"/>
            </a:pPr>
            <a:r>
              <a:rPr lang="de-DE" sz="2200" dirty="0">
                <a:solidFill>
                  <a:srgbClr val="0D2C5A"/>
                </a:solidFill>
                <a:latin typeface="+mn-lt"/>
              </a:rPr>
              <a:t>Veranstaltungsthemen und -schwerpunkte formulieren</a:t>
            </a:r>
          </a:p>
          <a:p>
            <a:pPr>
              <a:buFont typeface="Arial" panose="020B0604020202020204" pitchFamily="34" charset="0"/>
              <a:buChar char="•"/>
            </a:pPr>
            <a:r>
              <a:rPr lang="de-DE" sz="2200" dirty="0">
                <a:solidFill>
                  <a:srgbClr val="0D2C5A"/>
                </a:solidFill>
                <a:latin typeface="+mn-lt"/>
              </a:rPr>
              <a:t>Veranstaltungen planen </a:t>
            </a:r>
            <a:r>
              <a:rPr lang="de-DE" sz="2200">
                <a:solidFill>
                  <a:srgbClr val="0D2C5A"/>
                </a:solidFill>
                <a:latin typeface="+mn-lt"/>
              </a:rPr>
              <a:t>und </a:t>
            </a:r>
            <a:r>
              <a:rPr lang="de-DE" sz="2200" smtClean="0">
                <a:solidFill>
                  <a:srgbClr val="0D2C5A"/>
                </a:solidFill>
                <a:latin typeface="+mn-lt"/>
              </a:rPr>
              <a:t>strukturieren </a:t>
            </a:r>
            <a:endParaRPr lang="de-DE" sz="2200" dirty="0">
              <a:solidFill>
                <a:srgbClr val="0D2C5A"/>
              </a:solidFill>
              <a:latin typeface="+mn-lt"/>
            </a:endParaRPr>
          </a:p>
          <a:p>
            <a:pPr>
              <a:buFont typeface="Arial" panose="020B0604020202020204" pitchFamily="34" charset="0"/>
              <a:buChar char="•"/>
            </a:pPr>
            <a:r>
              <a:rPr lang="de-DE" sz="2200" dirty="0">
                <a:solidFill>
                  <a:srgbClr val="0D2C5A"/>
                </a:solidFill>
                <a:latin typeface="+mn-lt"/>
              </a:rPr>
              <a:t>Überlegungen zur methodischen Umsetzung treffen</a:t>
            </a:r>
          </a:p>
          <a:p>
            <a:pPr>
              <a:buFont typeface="Arial" panose="020B0604020202020204" pitchFamily="34" charset="0"/>
              <a:buChar char="•"/>
            </a:pPr>
            <a:r>
              <a:rPr lang="de-DE" sz="2200" dirty="0">
                <a:solidFill>
                  <a:srgbClr val="0D2C5A"/>
                </a:solidFill>
                <a:latin typeface="+mn-lt"/>
              </a:rPr>
              <a:t>Lernaufgaben/Arbeitsblätter entwickeln </a:t>
            </a:r>
          </a:p>
          <a:p>
            <a:pPr>
              <a:buFont typeface="Arial" panose="020B0604020202020204" pitchFamily="34" charset="0"/>
              <a:buChar char="•"/>
            </a:pPr>
            <a:r>
              <a:rPr lang="de-DE" sz="2200" dirty="0">
                <a:solidFill>
                  <a:srgbClr val="0D2C5A"/>
                </a:solidFill>
                <a:latin typeface="+mn-lt"/>
              </a:rPr>
              <a:t>Überlegungen zur Mediennutzung treffen</a:t>
            </a:r>
          </a:p>
          <a:p>
            <a:pPr>
              <a:buFont typeface="Arial" panose="020B0604020202020204" pitchFamily="34" charset="0"/>
              <a:buChar char="•"/>
            </a:pPr>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4274B74D-ADD1-4191-8787-11015ED34F3A}"/>
              </a:ext>
            </a:extLst>
          </p:cNvPr>
          <p:cNvSpPr>
            <a:spLocks noGrp="1"/>
          </p:cNvSpPr>
          <p:nvPr>
            <p:ph type="sldNum" sz="quarter" idx="4"/>
          </p:nvPr>
        </p:nvSpPr>
        <p:spPr/>
        <p:txBody>
          <a:bodyPr/>
          <a:lstStyle/>
          <a:p>
            <a:fld id="{80820C91-F7CE-483F-AA17-44F7CB82C640}" type="slidenum">
              <a:rPr lang="de-DE" smtClean="0"/>
              <a:pPr/>
              <a:t>5</a:t>
            </a:fld>
            <a:endParaRPr lang="de-DE" dirty="0"/>
          </a:p>
        </p:txBody>
      </p:sp>
      <p:sp>
        <p:nvSpPr>
          <p:cNvPr id="5" name="Fußzeilenplatzhalter 4">
            <a:extLst>
              <a:ext uri="{FF2B5EF4-FFF2-40B4-BE49-F238E27FC236}">
                <a16:creationId xmlns:a16="http://schemas.microsoft.com/office/drawing/2014/main" id="{DD69A6AD-C05A-4B8C-B17E-0C35C25366BD}"/>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6764498-743E-4071-A379-0EB0AFAB8C50}"/>
              </a:ext>
            </a:extLst>
          </p:cNvPr>
          <p:cNvSpPr>
            <a:spLocks noGrp="1"/>
          </p:cNvSpPr>
          <p:nvPr>
            <p:ph type="title"/>
          </p:nvPr>
        </p:nvSpPr>
        <p:spPr>
          <a:xfrm>
            <a:off x="1187624" y="1052538"/>
            <a:ext cx="7886700" cy="576262"/>
          </a:xfrm>
        </p:spPr>
        <p:txBody>
          <a:bodyPr/>
          <a:lstStyle/>
          <a:p>
            <a:pPr algn="r"/>
            <a:r>
              <a:rPr lang="de-DE" b="0" dirty="0">
                <a:solidFill>
                  <a:srgbClr val="0D2C5A"/>
                </a:solidFill>
              </a:rPr>
              <a:t>Veranstaltungen planen – Überblick</a:t>
            </a:r>
          </a:p>
        </p:txBody>
      </p:sp>
      <p:sp>
        <p:nvSpPr>
          <p:cNvPr id="2" name="Rechteck 1">
            <a:extLst>
              <a:ext uri="{FF2B5EF4-FFF2-40B4-BE49-F238E27FC236}">
                <a16:creationId xmlns:a16="http://schemas.microsoft.com/office/drawing/2014/main" id="{BB73AEEC-D983-11A2-857F-D20E33233E9D}"/>
              </a:ext>
            </a:extLst>
          </p:cNvPr>
          <p:cNvSpPr/>
          <p:nvPr/>
        </p:nvSpPr>
        <p:spPr>
          <a:xfrm>
            <a:off x="539552" y="4581128"/>
            <a:ext cx="7560840" cy="432048"/>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936599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50</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3073132-4EBF-4B75-9C32-29A0CC0F0E0F}"/>
              </a:ext>
            </a:extLst>
          </p:cNvPr>
          <p:cNvSpPr txBox="1"/>
          <p:nvPr/>
        </p:nvSpPr>
        <p:spPr>
          <a:xfrm>
            <a:off x="359532" y="1709192"/>
            <a:ext cx="8424936" cy="3939540"/>
          </a:xfrm>
          <a:prstGeom prst="rect">
            <a:avLst/>
          </a:prstGeom>
          <a:noFill/>
        </p:spPr>
        <p:txBody>
          <a:bodyPr wrap="square" rtlCol="0">
            <a:spAutoFit/>
          </a:bodyPr>
          <a:lstStyle/>
          <a:p>
            <a:pPr marL="285750" indent="-285750">
              <a:buFont typeface="Wingdings" panose="05000000000000000000" pitchFamily="2" charset="2"/>
              <a:buChar char="ü"/>
            </a:pPr>
            <a:r>
              <a:rPr lang="de-DE" sz="2400" b="1" i="0" u="none" strike="noStrike" baseline="0" dirty="0">
                <a:solidFill>
                  <a:srgbClr val="0D2C5A"/>
                </a:solidFill>
              </a:rPr>
              <a:t>Formale </a:t>
            </a:r>
            <a:r>
              <a:rPr lang="de-DE" sz="2400" b="1" dirty="0">
                <a:solidFill>
                  <a:srgbClr val="0D2C5A"/>
                </a:solidFill>
              </a:rPr>
              <a:t>Kriterien </a:t>
            </a:r>
            <a:r>
              <a:rPr lang="de-DE" sz="2400" dirty="0">
                <a:solidFill>
                  <a:srgbClr val="0D2C5A"/>
                </a:solidFill>
              </a:rPr>
              <a:t>zur Beurteilung von Arbeitsblättern (Unterrichtsmedien):</a:t>
            </a:r>
          </a:p>
          <a:p>
            <a:pPr algn="l"/>
            <a:endParaRPr lang="de-DE" sz="2400" dirty="0">
              <a:solidFill>
                <a:srgbClr val="0D2C5A"/>
              </a:solidFill>
            </a:endParaRPr>
          </a:p>
          <a:p>
            <a:pPr marL="457200" indent="-457200" algn="l">
              <a:spcAft>
                <a:spcPts val="600"/>
              </a:spcAft>
              <a:buFont typeface="Arial" panose="020B0604020202020204" pitchFamily="34" charset="0"/>
              <a:buChar char="•"/>
            </a:pPr>
            <a:r>
              <a:rPr lang="de-DE" sz="2400" dirty="0">
                <a:solidFill>
                  <a:srgbClr val="0D2C5A"/>
                </a:solidFill>
              </a:rPr>
              <a:t>Das Arbeitsblatt muss eindeutig identifizierbar sein (Datum, Nummer, Fach, Lehrkraft etc.) </a:t>
            </a:r>
          </a:p>
          <a:p>
            <a:pPr marL="457200" indent="-457200" algn="l">
              <a:spcAft>
                <a:spcPts val="600"/>
              </a:spcAft>
              <a:buFont typeface="Arial" panose="020B0604020202020204" pitchFamily="34" charset="0"/>
              <a:buChar char="•"/>
            </a:pPr>
            <a:r>
              <a:rPr lang="de-DE" sz="2400" dirty="0">
                <a:solidFill>
                  <a:srgbClr val="0D2C5A"/>
                </a:solidFill>
              </a:rPr>
              <a:t>das Arbeitsblatt muss ansprechend gestaltet sein (Schrift, räumliche Aufteilung, wörtliche Ansprache der Schülerin bzw. des Schülers)</a:t>
            </a:r>
          </a:p>
          <a:p>
            <a:pPr marL="457200" indent="-457200" algn="l">
              <a:spcAft>
                <a:spcPts val="600"/>
              </a:spcAft>
              <a:buFont typeface="Arial" panose="020B0604020202020204" pitchFamily="34" charset="0"/>
              <a:buChar char="•"/>
            </a:pPr>
            <a:r>
              <a:rPr lang="de-DE" sz="2400" dirty="0">
                <a:solidFill>
                  <a:srgbClr val="0D2C5A"/>
                </a:solidFill>
              </a:rPr>
              <a:t>das Arbeitsblatt muss einen Rand für die Korrekturen der Lehrkraft berücksichtigen </a:t>
            </a:r>
          </a:p>
        </p:txBody>
      </p:sp>
      <p:sp>
        <p:nvSpPr>
          <p:cNvPr id="2" name="Textfeld 1">
            <a:extLst>
              <a:ext uri="{FF2B5EF4-FFF2-40B4-BE49-F238E27FC236}">
                <a16:creationId xmlns:a16="http://schemas.microsoft.com/office/drawing/2014/main" id="{964990E1-2DF8-4BDC-A5DB-365B9DCA6D98}"/>
              </a:ext>
            </a:extLst>
          </p:cNvPr>
          <p:cNvSpPr txBox="1"/>
          <p:nvPr/>
        </p:nvSpPr>
        <p:spPr>
          <a:xfrm>
            <a:off x="6917461" y="6093207"/>
            <a:ext cx="2196850" cy="307777"/>
          </a:xfrm>
          <a:prstGeom prst="rect">
            <a:avLst/>
          </a:prstGeom>
          <a:noFill/>
        </p:spPr>
        <p:txBody>
          <a:bodyPr wrap="square" rtlCol="0">
            <a:spAutoFit/>
          </a:bodyPr>
          <a:lstStyle/>
          <a:p>
            <a:pPr algn="ctr"/>
            <a:r>
              <a:rPr lang="de-DE" sz="1400" dirty="0">
                <a:solidFill>
                  <a:srgbClr val="0D2C5A"/>
                </a:solidFill>
              </a:rPr>
              <a:t>(vgl. Neumann 2012)</a:t>
            </a:r>
          </a:p>
        </p:txBody>
      </p:sp>
      <p:sp>
        <p:nvSpPr>
          <p:cNvPr id="7" name="Titel 1">
            <a:extLst>
              <a:ext uri="{FF2B5EF4-FFF2-40B4-BE49-F238E27FC236}">
                <a16:creationId xmlns:a16="http://schemas.microsoft.com/office/drawing/2014/main" id="{BF4D9E61-A081-4073-B196-28E8372947BF}"/>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2077186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51</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3" name="Textfeld 2">
            <a:extLst>
              <a:ext uri="{FF2B5EF4-FFF2-40B4-BE49-F238E27FC236}">
                <a16:creationId xmlns:a16="http://schemas.microsoft.com/office/drawing/2014/main" id="{F3073132-4EBF-4B75-9C32-29A0CC0F0E0F}"/>
              </a:ext>
            </a:extLst>
          </p:cNvPr>
          <p:cNvSpPr txBox="1"/>
          <p:nvPr/>
        </p:nvSpPr>
        <p:spPr>
          <a:xfrm>
            <a:off x="374558" y="1772816"/>
            <a:ext cx="8678788" cy="4247317"/>
          </a:xfrm>
          <a:prstGeom prst="rect">
            <a:avLst/>
          </a:prstGeom>
          <a:noFill/>
        </p:spPr>
        <p:txBody>
          <a:bodyPr wrap="square" rtlCol="0">
            <a:spAutoFit/>
          </a:bodyPr>
          <a:lstStyle/>
          <a:p>
            <a:pPr marL="342900" indent="-342900" algn="l">
              <a:buFont typeface="+mj-lt"/>
              <a:buAutoNum type="arabicPeriod"/>
            </a:pPr>
            <a:r>
              <a:rPr lang="de-DE" sz="1800" b="0" i="0" u="none" strike="noStrike" baseline="0" dirty="0">
                <a:solidFill>
                  <a:srgbClr val="0D2C5A"/>
                </a:solidFill>
              </a:rPr>
              <a:t>Das AB gibt den Lernenden Gelegenheit zu Aktivität und Selbsttätigkeit.</a:t>
            </a:r>
          </a:p>
          <a:p>
            <a:pPr marL="342900" indent="-342900" algn="l">
              <a:buFont typeface="+mj-lt"/>
              <a:buAutoNum type="arabicPeriod"/>
            </a:pPr>
            <a:r>
              <a:rPr lang="de-DE" sz="1800" b="0" i="0" u="none" strike="noStrike" baseline="0" dirty="0">
                <a:solidFill>
                  <a:srgbClr val="0D2C5A"/>
                </a:solidFill>
              </a:rPr>
              <a:t>Der Arbeitsauftrag ist verständlich formuliert. (Die Lernenden wissen genau und ohne weitere Erklärungen, was sie machen müssen </a:t>
            </a:r>
            <a:r>
              <a:rPr lang="de-DE" sz="1800" b="0" i="0" u="none" strike="noStrike" baseline="0" dirty="0">
                <a:solidFill>
                  <a:srgbClr val="0D2C5A"/>
                </a:solidFill>
                <a:sym typeface="Wingdings" panose="05000000000000000000" pitchFamily="2" charset="2"/>
              </a:rPr>
              <a:t></a:t>
            </a:r>
            <a:r>
              <a:rPr lang="de-DE" sz="1800" b="0" i="0" u="none" strike="noStrike" baseline="0" dirty="0">
                <a:solidFill>
                  <a:srgbClr val="0D2C5A"/>
                </a:solidFill>
              </a:rPr>
              <a:t> Aufgabestellungen)</a:t>
            </a:r>
          </a:p>
          <a:p>
            <a:pPr marL="342900" indent="-342900" algn="l">
              <a:buFont typeface="+mj-lt"/>
              <a:buAutoNum type="arabicPeriod"/>
            </a:pPr>
            <a:r>
              <a:rPr lang="de-DE" sz="1800" b="0" i="0" u="none" strike="noStrike" baseline="0" dirty="0">
                <a:solidFill>
                  <a:srgbClr val="0D2C5A"/>
                </a:solidFill>
              </a:rPr>
              <a:t>Der Arbeitsauftrag ist stufengemäß und ggf. binnendifferenziert gestaltet (d.h. die Lernenden werden weder über- noch unterfordert).</a:t>
            </a:r>
          </a:p>
          <a:p>
            <a:pPr marL="342900" indent="-342900" algn="l">
              <a:buFont typeface="+mj-lt"/>
              <a:buAutoNum type="arabicPeriod"/>
            </a:pPr>
            <a:r>
              <a:rPr lang="de-DE" sz="1800" b="0" i="0" u="none" strike="noStrike" baseline="0" dirty="0">
                <a:solidFill>
                  <a:srgbClr val="0D2C5A"/>
                </a:solidFill>
              </a:rPr>
              <a:t>Der Arbeitsaufwand ist ergiebig. Es besteht ein gutes Verhältnis zwischen Aufwand und Ertrag.</a:t>
            </a:r>
          </a:p>
          <a:p>
            <a:pPr marL="342900" indent="-342900" algn="l">
              <a:buFont typeface="+mj-lt"/>
              <a:buAutoNum type="arabicPeriod"/>
            </a:pPr>
            <a:r>
              <a:rPr lang="de-DE" sz="1800" b="0" i="0" u="none" strike="noStrike" baseline="0" dirty="0">
                <a:solidFill>
                  <a:srgbClr val="0D2C5A"/>
                </a:solidFill>
              </a:rPr>
              <a:t>Die Aufgaben sind lösbar.</a:t>
            </a:r>
          </a:p>
          <a:p>
            <a:pPr marL="342900" indent="-342900" algn="l">
              <a:buFont typeface="+mj-lt"/>
              <a:buAutoNum type="arabicPeriod"/>
            </a:pPr>
            <a:r>
              <a:rPr lang="de-DE" sz="1800" b="0" i="0" u="none" strike="noStrike" baseline="0" dirty="0">
                <a:solidFill>
                  <a:srgbClr val="0D2C5A"/>
                </a:solidFill>
              </a:rPr>
              <a:t>Das AB enthält stimulierende Beispiele und beispielhafte Lösungen.</a:t>
            </a:r>
          </a:p>
          <a:p>
            <a:pPr marL="342900" indent="-342900" algn="l">
              <a:buFont typeface="+mj-lt"/>
              <a:buAutoNum type="arabicPeriod"/>
            </a:pPr>
            <a:r>
              <a:rPr lang="de-DE" sz="1800" b="0" i="0" u="none" strike="noStrike" baseline="0" dirty="0">
                <a:solidFill>
                  <a:srgbClr val="0D2C5A"/>
                </a:solidFill>
              </a:rPr>
              <a:t>Der Arbeitsauftrag ermöglicht kooperative Arbeitsweisen.</a:t>
            </a:r>
          </a:p>
          <a:p>
            <a:pPr marL="342900" indent="-342900" algn="l">
              <a:buFont typeface="+mj-lt"/>
              <a:buAutoNum type="arabicPeriod"/>
            </a:pPr>
            <a:r>
              <a:rPr lang="de-DE" sz="1800" b="0" i="0" u="none" strike="noStrike" baseline="0" dirty="0">
                <a:solidFill>
                  <a:srgbClr val="0D2C5A"/>
                </a:solidFill>
              </a:rPr>
              <a:t>Das AB ist mit passenden Bildern, Grafiken, Schemata usw. illustriert, die den Text oder die Aufgabe verständlicher machen oder die Arbeit auflockern.</a:t>
            </a:r>
          </a:p>
          <a:p>
            <a:pPr marL="342900" indent="-342900" algn="l">
              <a:buFont typeface="+mj-lt"/>
              <a:buAutoNum type="arabicPeriod"/>
            </a:pPr>
            <a:r>
              <a:rPr lang="de-DE" sz="1800" b="0" i="0" u="none" strike="noStrike" baseline="0" dirty="0">
                <a:solidFill>
                  <a:srgbClr val="0D2C5A"/>
                </a:solidFill>
              </a:rPr>
              <a:t>Das AB ist sachlich richtig.</a:t>
            </a:r>
          </a:p>
          <a:p>
            <a:pPr marL="342900" indent="-342900" algn="l">
              <a:buFont typeface="+mj-lt"/>
              <a:buAutoNum type="arabicPeriod"/>
            </a:pPr>
            <a:r>
              <a:rPr lang="de-DE" sz="1800" b="0" i="0" u="none" strike="noStrike" baseline="0" dirty="0">
                <a:solidFill>
                  <a:srgbClr val="0D2C5A"/>
                </a:solidFill>
              </a:rPr>
              <a:t>Das AB enthält einen sinnvollen und wichtigen Inhalt.</a:t>
            </a:r>
          </a:p>
          <a:p>
            <a:pPr marL="342900" indent="-342900" algn="l">
              <a:buFont typeface="+mj-lt"/>
              <a:buAutoNum type="arabicPeriod"/>
            </a:pPr>
            <a:r>
              <a:rPr lang="de-DE" sz="1800" b="0" i="0" u="none" strike="noStrike" baseline="0" dirty="0">
                <a:solidFill>
                  <a:srgbClr val="0D2C5A"/>
                </a:solidFill>
              </a:rPr>
              <a:t>Das AB gibt die Quellen der Texte und Abbildungen an (sofern dies nötig ist).</a:t>
            </a:r>
            <a:endParaRPr lang="de-DE" sz="2800" dirty="0">
              <a:solidFill>
                <a:srgbClr val="0D2C5A"/>
              </a:solidFill>
            </a:endParaRPr>
          </a:p>
        </p:txBody>
      </p:sp>
      <p:sp>
        <p:nvSpPr>
          <p:cNvPr id="7" name="Textfeld 6">
            <a:extLst>
              <a:ext uri="{FF2B5EF4-FFF2-40B4-BE49-F238E27FC236}">
                <a16:creationId xmlns:a16="http://schemas.microsoft.com/office/drawing/2014/main" id="{1F132E7C-74B2-4294-BCE8-776FD797DB16}"/>
              </a:ext>
            </a:extLst>
          </p:cNvPr>
          <p:cNvSpPr txBox="1"/>
          <p:nvPr/>
        </p:nvSpPr>
        <p:spPr>
          <a:xfrm>
            <a:off x="5148064" y="6093207"/>
            <a:ext cx="3966247" cy="307777"/>
          </a:xfrm>
          <a:prstGeom prst="rect">
            <a:avLst/>
          </a:prstGeom>
          <a:noFill/>
        </p:spPr>
        <p:txBody>
          <a:bodyPr wrap="square" rtlCol="0">
            <a:spAutoFit/>
          </a:bodyPr>
          <a:lstStyle/>
          <a:p>
            <a:pPr algn="ctr"/>
            <a:r>
              <a:rPr lang="de-DE" sz="1400" dirty="0">
                <a:solidFill>
                  <a:srgbClr val="0D2C5A"/>
                </a:solidFill>
              </a:rPr>
              <a:t>(vgl. Martial/</a:t>
            </a:r>
            <a:r>
              <a:rPr lang="de-DE" sz="1400" dirty="0" err="1">
                <a:solidFill>
                  <a:srgbClr val="0D2C5A"/>
                </a:solidFill>
              </a:rPr>
              <a:t>Ladentin</a:t>
            </a:r>
            <a:r>
              <a:rPr lang="de-DE" sz="1400" dirty="0">
                <a:solidFill>
                  <a:srgbClr val="0D2C5A"/>
                </a:solidFill>
              </a:rPr>
              <a:t> 2012, S. 181 f.)</a:t>
            </a:r>
          </a:p>
        </p:txBody>
      </p:sp>
      <p:sp>
        <p:nvSpPr>
          <p:cNvPr id="8" name="Titel 1">
            <a:extLst>
              <a:ext uri="{FF2B5EF4-FFF2-40B4-BE49-F238E27FC236}">
                <a16:creationId xmlns:a16="http://schemas.microsoft.com/office/drawing/2014/main" id="{150BEF24-BE4C-4775-95EB-29E95022C4FE}"/>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9"/>
            </a:pPr>
            <a:r>
              <a:rPr lang="de-DE" b="0" dirty="0">
                <a:solidFill>
                  <a:srgbClr val="0D2C5A"/>
                </a:solidFill>
              </a:rPr>
              <a:t>Arbeitsblatt</a:t>
            </a:r>
          </a:p>
        </p:txBody>
      </p:sp>
    </p:spTree>
    <p:extLst>
      <p:ext uri="{BB962C8B-B14F-4D97-AF65-F5344CB8AC3E}">
        <p14:creationId xmlns:p14="http://schemas.microsoft.com/office/powerpoint/2010/main" val="3068671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908720"/>
            <a:ext cx="6768752" cy="576064"/>
          </a:xfrm>
        </p:spPr>
        <p:txBody>
          <a:bodyPr/>
          <a:lstStyle/>
          <a:p>
            <a:pPr algn="r"/>
            <a:r>
              <a:rPr lang="de-DE" altLang="de-DE" dirty="0">
                <a:solidFill>
                  <a:srgbClr val="0D2C5A"/>
                </a:solidFill>
              </a:rPr>
              <a:t>Gruppenarbeit</a:t>
            </a:r>
            <a:endParaRPr lang="de-DE" dirty="0">
              <a:solidFill>
                <a:srgbClr val="0D2C5A"/>
              </a:solidFill>
            </a:endParaRPr>
          </a:p>
        </p:txBody>
      </p:sp>
      <p:sp>
        <p:nvSpPr>
          <p:cNvPr id="5" name="Inhaltsplatzhalter 4">
            <a:extLst>
              <a:ext uri="{FF2B5EF4-FFF2-40B4-BE49-F238E27FC236}">
                <a16:creationId xmlns:a16="http://schemas.microsoft.com/office/drawing/2014/main" id="{D6172C00-2687-48B5-B946-7E104EF10250}"/>
              </a:ext>
            </a:extLst>
          </p:cNvPr>
          <p:cNvSpPr>
            <a:spLocks noGrp="1"/>
          </p:cNvSpPr>
          <p:nvPr>
            <p:ph idx="1"/>
          </p:nvPr>
        </p:nvSpPr>
        <p:spPr>
          <a:solidFill>
            <a:schemeClr val="bg2"/>
          </a:solidFill>
          <a:ln>
            <a:solidFill>
              <a:schemeClr val="tx2"/>
            </a:solidFill>
          </a:ln>
        </p:spPr>
        <p:txBody>
          <a:bodyPr/>
          <a:lstStyle/>
          <a:p>
            <a:r>
              <a:rPr lang="de-DE" dirty="0">
                <a:solidFill>
                  <a:schemeClr val="bg1"/>
                </a:solidFill>
              </a:rPr>
              <a:t>hallo</a:t>
            </a:r>
          </a:p>
        </p:txBody>
      </p:sp>
      <p:sp>
        <p:nvSpPr>
          <p:cNvPr id="8" name="Rechteck 7">
            <a:extLst>
              <a:ext uri="{FF2B5EF4-FFF2-40B4-BE49-F238E27FC236}">
                <a16:creationId xmlns:a16="http://schemas.microsoft.com/office/drawing/2014/main" id="{CDA7F003-68C9-47D5-B82D-DDFCA67BBE5F}"/>
              </a:ext>
            </a:extLst>
          </p:cNvPr>
          <p:cNvSpPr/>
          <p:nvPr/>
        </p:nvSpPr>
        <p:spPr>
          <a:xfrm>
            <a:off x="525363" y="1700808"/>
            <a:ext cx="6926953" cy="3647152"/>
          </a:xfrm>
          <a:prstGeom prst="rect">
            <a:avLst/>
          </a:prstGeom>
        </p:spPr>
        <p:txBody>
          <a:bodyPr wrap="square">
            <a:spAutoFit/>
          </a:bodyPr>
          <a:lstStyle/>
          <a:p>
            <a:pPr>
              <a:spcAft>
                <a:spcPts val="600"/>
              </a:spcAft>
            </a:pPr>
            <a:r>
              <a:rPr lang="de-DE" sz="2400" b="1" u="sng" dirty="0">
                <a:solidFill>
                  <a:srgbClr val="0D2C5A"/>
                </a:solidFill>
                <a:latin typeface="+mj-lt"/>
              </a:rPr>
              <a:t>Arbeitsauftrag </a:t>
            </a:r>
          </a:p>
          <a:p>
            <a:pPr marL="457200" indent="-457200">
              <a:spcAft>
                <a:spcPts val="1200"/>
              </a:spcAft>
              <a:buFont typeface="+mj-lt"/>
              <a:buAutoNum type="arabicPeriod"/>
            </a:pPr>
            <a:r>
              <a:rPr lang="de-DE" sz="2400" dirty="0">
                <a:solidFill>
                  <a:srgbClr val="0D2C5A"/>
                </a:solidFill>
                <a:latin typeface="+mj-lt"/>
              </a:rPr>
              <a:t>Erarbeiten Sie in Ihrer Kleingruppe geeignete Aufgabenstellungen für Ihre Veranstaltung.           Orientieren Sie sich dabei an den von Ihnen formulierten Veranstaltungszielen.</a:t>
            </a:r>
          </a:p>
          <a:p>
            <a:pPr marL="457200" indent="-457200">
              <a:buFont typeface="+mj-lt"/>
              <a:buAutoNum type="arabicPeriod"/>
            </a:pPr>
            <a:r>
              <a:rPr lang="de-DE" sz="2400" dirty="0">
                <a:solidFill>
                  <a:schemeClr val="bg1">
                    <a:lumMod val="75000"/>
                  </a:schemeClr>
                </a:solidFill>
                <a:latin typeface="+mj-lt"/>
              </a:rPr>
              <a:t>Erstellen Sie ein geeignetes Arbeitsblatt für Ihr Veranstaltungsthema. Beachten Sie die benannten Kriterien bei der Erstellung Ihres Arbeitsmaterials. </a:t>
            </a:r>
          </a:p>
          <a:p>
            <a:endParaRPr lang="de-DE" sz="2400" dirty="0">
              <a:solidFill>
                <a:srgbClr val="0D2C5A"/>
              </a:solidFill>
            </a:endParaRPr>
          </a:p>
        </p:txBody>
      </p:sp>
      <p:sp>
        <p:nvSpPr>
          <p:cNvPr id="12" name="Textfeld 11">
            <a:extLst>
              <a:ext uri="{FF2B5EF4-FFF2-40B4-BE49-F238E27FC236}">
                <a16:creationId xmlns:a16="http://schemas.microsoft.com/office/drawing/2014/main" id="{FF4EAFF2-9C6B-4D0E-B9E3-F020EAF12593}"/>
              </a:ext>
            </a:extLst>
          </p:cNvPr>
          <p:cNvSpPr txBox="1"/>
          <p:nvPr/>
        </p:nvSpPr>
        <p:spPr>
          <a:xfrm>
            <a:off x="3775948" y="6454942"/>
            <a:ext cx="1592103" cy="430887"/>
          </a:xfrm>
          <a:prstGeom prst="rect">
            <a:avLst/>
          </a:prstGeom>
          <a:noFill/>
        </p:spPr>
        <p:txBody>
          <a:bodyPr wrap="none" rtlCol="0">
            <a:spAutoFit/>
          </a:bodyPr>
          <a:lstStyle/>
          <a:p>
            <a:pPr algn="ctr"/>
            <a:r>
              <a:rPr lang="de-DE" sz="1100" dirty="0">
                <a:solidFill>
                  <a:srgbClr val="0D2C5A"/>
                </a:solidFill>
              </a:rPr>
              <a:t>Prof. Dr. Björn Egbert</a:t>
            </a:r>
            <a:br>
              <a:rPr lang="de-DE" sz="1100" dirty="0">
                <a:solidFill>
                  <a:srgbClr val="0D2C5A"/>
                </a:solidFill>
              </a:rPr>
            </a:br>
            <a:r>
              <a:rPr lang="de-DE" sz="1100" dirty="0">
                <a:solidFill>
                  <a:srgbClr val="0D2C5A"/>
                </a:solidFill>
              </a:rPr>
              <a:t>egbert@uni-potsdam.de</a:t>
            </a:r>
          </a:p>
        </p:txBody>
      </p:sp>
      <p:sp>
        <p:nvSpPr>
          <p:cNvPr id="9" name="Foliennummernplatzhalter 1">
            <a:extLst>
              <a:ext uri="{FF2B5EF4-FFF2-40B4-BE49-F238E27FC236}">
                <a16:creationId xmlns:a16="http://schemas.microsoft.com/office/drawing/2014/main" id="{E61506DD-E029-4101-9406-26C4167C631D}"/>
              </a:ext>
            </a:extLst>
          </p:cNvPr>
          <p:cNvSpPr txBox="1">
            <a:spLocks/>
          </p:cNvSpPr>
          <p:nvPr/>
        </p:nvSpPr>
        <p:spPr>
          <a:xfrm>
            <a:off x="7086600" y="6487822"/>
            <a:ext cx="20574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3"/>
            <a:fld id="{80820C91-F7CE-483F-AA17-44F7CB82C640}" type="slidenum">
              <a:rPr lang="de-DE" sz="1600" smtClean="0">
                <a:solidFill>
                  <a:srgbClr val="0D2C5A"/>
                </a:solidFill>
              </a:rPr>
              <a:pPr lvl="3"/>
              <a:t>52</a:t>
            </a:fld>
            <a:endParaRPr lang="de-DE" sz="1600" dirty="0">
              <a:solidFill>
                <a:srgbClr val="0D2C5A"/>
              </a:solidFill>
            </a:endParaRPr>
          </a:p>
        </p:txBody>
      </p:sp>
      <p:pic>
        <p:nvPicPr>
          <p:cNvPr id="11" name="Grafik 10" descr="Uhr Vektorgrafiken und Vektor-Icons zum kostenlosen Download">
            <a:extLst>
              <a:ext uri="{FF2B5EF4-FFF2-40B4-BE49-F238E27FC236}">
                <a16:creationId xmlns:a16="http://schemas.microsoft.com/office/drawing/2014/main" id="{FC8E0BC6-CDA3-4E30-B60A-AEDDF3028123}"/>
              </a:ext>
            </a:extLst>
          </p:cNvPr>
          <p:cNvPicPr/>
          <p:nvPr/>
        </p:nvPicPr>
        <p:blipFill rotWithShape="1">
          <a:blip r:embed="rId3">
            <a:extLst>
              <a:ext uri="{28A0092B-C50C-407E-A947-70E740481C1C}">
                <a14:useLocalDpi xmlns:a14="http://schemas.microsoft.com/office/drawing/2010/main" val="0"/>
              </a:ext>
            </a:extLst>
          </a:blip>
          <a:srcRect l="6655" t="2367" r="6982" b="8914"/>
          <a:stretch/>
        </p:blipFill>
        <p:spPr bwMode="auto">
          <a:xfrm>
            <a:off x="7830550" y="1499873"/>
            <a:ext cx="1115741" cy="1069168"/>
          </a:xfrm>
          <a:prstGeom prst="rect">
            <a:avLst/>
          </a:prstGeom>
          <a:noFill/>
          <a:ln>
            <a:noFill/>
          </a:ln>
        </p:spPr>
      </p:pic>
      <p:sp>
        <p:nvSpPr>
          <p:cNvPr id="10" name="Textfeld 9">
            <a:extLst>
              <a:ext uri="{FF2B5EF4-FFF2-40B4-BE49-F238E27FC236}">
                <a16:creationId xmlns:a16="http://schemas.microsoft.com/office/drawing/2014/main" id="{9A5A88F3-C764-4C30-BA17-0A4E71D3061F}"/>
              </a:ext>
            </a:extLst>
          </p:cNvPr>
          <p:cNvSpPr txBox="1"/>
          <p:nvPr/>
        </p:nvSpPr>
        <p:spPr>
          <a:xfrm>
            <a:off x="7452316" y="2569041"/>
            <a:ext cx="1872208" cy="1631216"/>
          </a:xfrm>
          <a:prstGeom prst="rect">
            <a:avLst/>
          </a:prstGeom>
          <a:noFill/>
        </p:spPr>
        <p:txBody>
          <a:bodyPr wrap="square" rtlCol="0">
            <a:spAutoFit/>
          </a:bodyPr>
          <a:lstStyle/>
          <a:p>
            <a:pPr algn="ctr"/>
            <a:r>
              <a:rPr lang="de-DE" sz="2000" b="1" dirty="0">
                <a:solidFill>
                  <a:srgbClr val="F59C00"/>
                </a:solidFill>
              </a:rPr>
              <a:t>30 min Erarbeitung </a:t>
            </a:r>
          </a:p>
          <a:p>
            <a:pPr algn="ctr"/>
            <a:endParaRPr lang="de-DE" sz="2000" b="1" dirty="0">
              <a:solidFill>
                <a:srgbClr val="F59C00"/>
              </a:solidFill>
            </a:endParaRPr>
          </a:p>
          <a:p>
            <a:pPr algn="ctr"/>
            <a:r>
              <a:rPr lang="de-DE" sz="2000" b="1" dirty="0">
                <a:solidFill>
                  <a:srgbClr val="F59C00"/>
                </a:solidFill>
              </a:rPr>
              <a:t>10 min Diskussion</a:t>
            </a:r>
          </a:p>
        </p:txBody>
      </p:sp>
    </p:spTree>
    <p:extLst>
      <p:ext uri="{BB962C8B-B14F-4D97-AF65-F5344CB8AC3E}">
        <p14:creationId xmlns:p14="http://schemas.microsoft.com/office/powerpoint/2010/main" val="30773181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37F72F2-158F-4164-8056-5DA294EC6733}"/>
              </a:ext>
            </a:extLst>
          </p:cNvPr>
          <p:cNvSpPr>
            <a:spLocks noGrp="1"/>
          </p:cNvSpPr>
          <p:nvPr>
            <p:ph idx="1"/>
          </p:nvPr>
        </p:nvSpPr>
        <p:spPr>
          <a:xfrm>
            <a:off x="539552" y="1844824"/>
            <a:ext cx="7975798" cy="4536504"/>
          </a:xfrm>
        </p:spPr>
        <p:txBody>
          <a:bodyPr>
            <a:normAutofit/>
          </a:bodyPr>
          <a:lstStyle/>
          <a:p>
            <a:pPr>
              <a:buFont typeface="Arial" panose="020B0604020202020204" pitchFamily="34" charset="0"/>
              <a:buChar char="•"/>
            </a:pPr>
            <a:r>
              <a:rPr lang="de-DE" sz="2200" dirty="0">
                <a:solidFill>
                  <a:srgbClr val="0D2C5A"/>
                </a:solidFill>
                <a:latin typeface="+mn-lt"/>
              </a:rPr>
              <a:t>Vergegenwärtigung der Lernvoraussetzungen der Kinder, Jugendlichen und jungen Erwachsenen </a:t>
            </a:r>
          </a:p>
          <a:p>
            <a:pPr>
              <a:buFont typeface="Arial" panose="020B0604020202020204" pitchFamily="34" charset="0"/>
              <a:buChar char="•"/>
            </a:pPr>
            <a:r>
              <a:rPr lang="de-DE" sz="2200" dirty="0">
                <a:solidFill>
                  <a:srgbClr val="0D2C5A"/>
                </a:solidFill>
                <a:latin typeface="+mn-lt"/>
              </a:rPr>
              <a:t>Curriculare Rahmenbedingungen einsehen</a:t>
            </a:r>
          </a:p>
          <a:p>
            <a:pPr>
              <a:buFont typeface="Arial" panose="020B0604020202020204" pitchFamily="34" charset="0"/>
              <a:buChar char="•"/>
            </a:pPr>
            <a:r>
              <a:rPr lang="de-DE" sz="2200" dirty="0">
                <a:solidFill>
                  <a:srgbClr val="0D2C5A"/>
                </a:solidFill>
                <a:latin typeface="+mn-lt"/>
              </a:rPr>
              <a:t>Sachanalyse und didaktische Reduktion</a:t>
            </a:r>
          </a:p>
          <a:p>
            <a:pPr>
              <a:buFont typeface="Arial" panose="020B0604020202020204" pitchFamily="34" charset="0"/>
              <a:buChar char="•"/>
            </a:pPr>
            <a:r>
              <a:rPr lang="de-DE" sz="2200" dirty="0">
                <a:solidFill>
                  <a:srgbClr val="0D2C5A"/>
                </a:solidFill>
                <a:latin typeface="+mn-lt"/>
              </a:rPr>
              <a:t>Kompetenzorientierung und inhaltliche Auswahl treffen</a:t>
            </a:r>
          </a:p>
          <a:p>
            <a:pPr>
              <a:buFont typeface="Arial" panose="020B0604020202020204" pitchFamily="34" charset="0"/>
              <a:buChar char="•"/>
            </a:pPr>
            <a:r>
              <a:rPr lang="de-DE" sz="2200" dirty="0">
                <a:solidFill>
                  <a:srgbClr val="0D2C5A"/>
                </a:solidFill>
                <a:latin typeface="+mn-lt"/>
              </a:rPr>
              <a:t>Lernziele und Teilziele für die Veranstaltung formulieren</a:t>
            </a:r>
          </a:p>
          <a:p>
            <a:pPr>
              <a:buFont typeface="Arial" panose="020B0604020202020204" pitchFamily="34" charset="0"/>
              <a:buChar char="•"/>
            </a:pPr>
            <a:r>
              <a:rPr lang="de-DE" sz="2200" dirty="0">
                <a:solidFill>
                  <a:srgbClr val="0D2C5A"/>
                </a:solidFill>
                <a:latin typeface="+mn-lt"/>
              </a:rPr>
              <a:t>Veranstaltungsthemen und -schwerpunkte formulieren</a:t>
            </a:r>
          </a:p>
          <a:p>
            <a:pPr>
              <a:buFont typeface="Arial" panose="020B0604020202020204" pitchFamily="34" charset="0"/>
              <a:buChar char="•"/>
            </a:pPr>
            <a:r>
              <a:rPr lang="de-DE" sz="2200" dirty="0">
                <a:solidFill>
                  <a:srgbClr val="0D2C5A"/>
                </a:solidFill>
                <a:latin typeface="+mn-lt"/>
              </a:rPr>
              <a:t>Veranstaltungen planen und strukturieren</a:t>
            </a:r>
          </a:p>
          <a:p>
            <a:pPr>
              <a:buFont typeface="Arial" panose="020B0604020202020204" pitchFamily="34" charset="0"/>
              <a:buChar char="•"/>
            </a:pPr>
            <a:r>
              <a:rPr lang="de-DE" sz="2200" dirty="0">
                <a:solidFill>
                  <a:srgbClr val="0D2C5A"/>
                </a:solidFill>
                <a:latin typeface="+mn-lt"/>
              </a:rPr>
              <a:t>Überlegungen zur methodischen Umsetzung treffen</a:t>
            </a:r>
          </a:p>
          <a:p>
            <a:pPr>
              <a:buFont typeface="Arial" panose="020B0604020202020204" pitchFamily="34" charset="0"/>
              <a:buChar char="•"/>
            </a:pPr>
            <a:r>
              <a:rPr lang="de-DE" sz="2200" dirty="0">
                <a:solidFill>
                  <a:srgbClr val="0D2C5A"/>
                </a:solidFill>
                <a:latin typeface="+mn-lt"/>
              </a:rPr>
              <a:t>Lernaufgaben/Arbeitsblätter entwickeln </a:t>
            </a:r>
          </a:p>
          <a:p>
            <a:pPr>
              <a:buFont typeface="Arial" panose="020B0604020202020204" pitchFamily="34" charset="0"/>
              <a:buChar char="•"/>
            </a:pPr>
            <a:r>
              <a:rPr lang="de-DE" sz="2200" dirty="0">
                <a:solidFill>
                  <a:srgbClr val="0D2C5A"/>
                </a:solidFill>
                <a:latin typeface="+mn-lt"/>
              </a:rPr>
              <a:t>Überlegungen zur Mediennutzung treffen</a:t>
            </a:r>
          </a:p>
          <a:p>
            <a:pPr>
              <a:buFont typeface="Arial" panose="020B0604020202020204" pitchFamily="34" charset="0"/>
              <a:buChar char="•"/>
            </a:pPr>
            <a:endParaRPr lang="de-DE" sz="2400" dirty="0">
              <a:solidFill>
                <a:srgbClr val="0D2C5A"/>
              </a:solidFill>
              <a:latin typeface="+mn-lt"/>
            </a:endParaRPr>
          </a:p>
        </p:txBody>
      </p:sp>
      <p:sp>
        <p:nvSpPr>
          <p:cNvPr id="4" name="Foliennummernplatzhalter 3">
            <a:extLst>
              <a:ext uri="{FF2B5EF4-FFF2-40B4-BE49-F238E27FC236}">
                <a16:creationId xmlns:a16="http://schemas.microsoft.com/office/drawing/2014/main" id="{4274B74D-ADD1-4191-8787-11015ED34F3A}"/>
              </a:ext>
            </a:extLst>
          </p:cNvPr>
          <p:cNvSpPr>
            <a:spLocks noGrp="1"/>
          </p:cNvSpPr>
          <p:nvPr>
            <p:ph type="sldNum" sz="quarter" idx="4"/>
          </p:nvPr>
        </p:nvSpPr>
        <p:spPr/>
        <p:txBody>
          <a:bodyPr/>
          <a:lstStyle/>
          <a:p>
            <a:fld id="{80820C91-F7CE-483F-AA17-44F7CB82C640}" type="slidenum">
              <a:rPr lang="de-DE" smtClean="0"/>
              <a:pPr/>
              <a:t>53</a:t>
            </a:fld>
            <a:endParaRPr lang="de-DE" dirty="0"/>
          </a:p>
        </p:txBody>
      </p:sp>
      <p:sp>
        <p:nvSpPr>
          <p:cNvPr id="5" name="Fußzeilenplatzhalter 4">
            <a:extLst>
              <a:ext uri="{FF2B5EF4-FFF2-40B4-BE49-F238E27FC236}">
                <a16:creationId xmlns:a16="http://schemas.microsoft.com/office/drawing/2014/main" id="{DD69A6AD-C05A-4B8C-B17E-0C35C25366BD}"/>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C6764498-743E-4071-A379-0EB0AFAB8C50}"/>
              </a:ext>
            </a:extLst>
          </p:cNvPr>
          <p:cNvSpPr>
            <a:spLocks noGrp="1"/>
          </p:cNvSpPr>
          <p:nvPr>
            <p:ph type="title"/>
          </p:nvPr>
        </p:nvSpPr>
        <p:spPr>
          <a:xfrm>
            <a:off x="1187624" y="1052538"/>
            <a:ext cx="7886700" cy="576262"/>
          </a:xfrm>
        </p:spPr>
        <p:txBody>
          <a:bodyPr/>
          <a:lstStyle/>
          <a:p>
            <a:pPr algn="r"/>
            <a:r>
              <a:rPr lang="de-DE" b="0" dirty="0">
                <a:solidFill>
                  <a:srgbClr val="0D2C5A"/>
                </a:solidFill>
              </a:rPr>
              <a:t>Veranstaltungen planen – Überblick</a:t>
            </a:r>
          </a:p>
        </p:txBody>
      </p:sp>
      <p:sp>
        <p:nvSpPr>
          <p:cNvPr id="2" name="Rechteck 1">
            <a:extLst>
              <a:ext uri="{FF2B5EF4-FFF2-40B4-BE49-F238E27FC236}">
                <a16:creationId xmlns:a16="http://schemas.microsoft.com/office/drawing/2014/main" id="{BB73AEEC-D983-11A2-857F-D20E33233E9D}"/>
              </a:ext>
            </a:extLst>
          </p:cNvPr>
          <p:cNvSpPr/>
          <p:nvPr/>
        </p:nvSpPr>
        <p:spPr>
          <a:xfrm>
            <a:off x="551925" y="5805264"/>
            <a:ext cx="7560840" cy="432048"/>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21832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248832"/>
            <a:ext cx="8020347" cy="4060488"/>
          </a:xfrm>
        </p:spPr>
        <p:txBody>
          <a:bodyPr>
            <a:normAutofit lnSpcReduction="10000"/>
          </a:bodyPr>
          <a:lstStyle/>
          <a:p>
            <a:pPr marL="0" indent="0" algn="just">
              <a:spcAft>
                <a:spcPts val="1200"/>
              </a:spcAft>
            </a:pPr>
            <a:r>
              <a:rPr lang="de-DE" sz="2200" dirty="0">
                <a:solidFill>
                  <a:srgbClr val="0D2C5A"/>
                </a:solidFill>
                <a:latin typeface="+mn-lt"/>
              </a:rPr>
              <a:t>Medien sind </a:t>
            </a:r>
          </a:p>
          <a:p>
            <a:pPr algn="just">
              <a:spcAft>
                <a:spcPts val="1200"/>
              </a:spcAft>
              <a:buFont typeface="Wingdings" panose="05000000000000000000" pitchFamily="2" charset="2"/>
              <a:buChar char="Ø"/>
            </a:pPr>
            <a:r>
              <a:rPr lang="de-DE" sz="2200" dirty="0">
                <a:solidFill>
                  <a:srgbClr val="0D2C5A"/>
                </a:solidFill>
                <a:latin typeface="+mn-lt"/>
              </a:rPr>
              <a:t>„Gegenstände oder technische Geräte </a:t>
            </a:r>
            <a:r>
              <a:rPr lang="de-DE" sz="2200" dirty="0">
                <a:solidFill>
                  <a:srgbClr val="002060"/>
                </a:solidFill>
                <a:latin typeface="+mn-lt"/>
              </a:rPr>
              <a:t>[...], mit denen sich Informationen verarbeiten oder kommunizieren lassen (z.B. Computer, Tablets, Mobiltelefone, Bücher, Zeitungen). Der Begriff umfasst aber oft auch Medienformate (z.B. Online-Zeitungen, Online-Videos), Medieninhalte (z.B. Software, Webseiten, Foren), oder ihre zeichenhaften Grundbausteine (z.B. Text, Bild, Audio, Video).“ </a:t>
            </a:r>
            <a:r>
              <a:rPr lang="de-DE" sz="1400" dirty="0">
                <a:solidFill>
                  <a:srgbClr val="002060"/>
                </a:solidFill>
                <a:latin typeface="+mn-lt"/>
              </a:rPr>
              <a:t>(Petko, 2020, S. 13)</a:t>
            </a:r>
          </a:p>
          <a:p>
            <a:pPr marL="0" indent="0" algn="just"/>
            <a:r>
              <a:rPr lang="de-DE" sz="2200" dirty="0">
                <a:solidFill>
                  <a:srgbClr val="002060"/>
                </a:solidFill>
                <a:latin typeface="+mn-lt"/>
              </a:rPr>
              <a:t>Digitale Medien sind </a:t>
            </a:r>
          </a:p>
          <a:p>
            <a:pPr>
              <a:buFont typeface="Wingdings" panose="05000000000000000000" pitchFamily="2" charset="2"/>
              <a:buChar char="Ø"/>
            </a:pPr>
            <a:r>
              <a:rPr lang="de-DE" sz="2200" dirty="0">
                <a:solidFill>
                  <a:srgbClr val="002060"/>
                </a:solidFill>
                <a:latin typeface="+mn-lt"/>
              </a:rPr>
              <a:t>Technologien, die auf der Verarbeitung digitaler Information beruhen </a:t>
            </a:r>
            <a:r>
              <a:rPr lang="de-DE" sz="1400" dirty="0">
                <a:solidFill>
                  <a:srgbClr val="002060"/>
                </a:solidFill>
                <a:latin typeface="+mn-lt"/>
              </a:rPr>
              <a:t>(ebd.)</a:t>
            </a:r>
            <a:endParaRPr lang="de-DE" sz="2200" dirty="0">
              <a:solidFill>
                <a:srgbClr val="002060"/>
              </a:solidFill>
              <a:latin typeface="+mn-lt"/>
            </a:endParaRP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54</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Titel 1">
            <a:extLst>
              <a:ext uri="{FF2B5EF4-FFF2-40B4-BE49-F238E27FC236}">
                <a16:creationId xmlns:a16="http://schemas.microsoft.com/office/drawing/2014/main" id="{398E3D9E-9346-447B-AD5C-46DE0DD3E7E7}"/>
              </a:ext>
            </a:extLst>
          </p:cNvPr>
          <p:cNvSpPr>
            <a:spLocks noGrp="1"/>
          </p:cNvSpPr>
          <p:nvPr>
            <p:ph type="title"/>
          </p:nvPr>
        </p:nvSpPr>
        <p:spPr>
          <a:xfrm>
            <a:off x="584101" y="1672768"/>
            <a:ext cx="7886700" cy="576064"/>
          </a:xfrm>
        </p:spPr>
        <p:txBody>
          <a:bodyPr/>
          <a:lstStyle/>
          <a:p>
            <a:r>
              <a:rPr lang="de-DE" sz="2200" b="0" u="sng" dirty="0">
                <a:solidFill>
                  <a:srgbClr val="0D2C5A"/>
                </a:solidFill>
              </a:rPr>
              <a:t>Definition: (Digitale) Medien   </a:t>
            </a:r>
          </a:p>
        </p:txBody>
      </p:sp>
      <p:sp>
        <p:nvSpPr>
          <p:cNvPr id="11" name="Titel 1">
            <a:extLst>
              <a:ext uri="{FF2B5EF4-FFF2-40B4-BE49-F238E27FC236}">
                <a16:creationId xmlns:a16="http://schemas.microsoft.com/office/drawing/2014/main" id="{9C9FFD23-E921-499C-99E5-900AFC8BA889}"/>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10"/>
            </a:pPr>
            <a:r>
              <a:rPr lang="de-DE" b="0" dirty="0">
                <a:solidFill>
                  <a:srgbClr val="0D2C5A"/>
                </a:solidFill>
              </a:rPr>
              <a:t>Nutzung (digitaler) Medien</a:t>
            </a:r>
          </a:p>
        </p:txBody>
      </p:sp>
    </p:spTree>
    <p:extLst>
      <p:ext uri="{BB962C8B-B14F-4D97-AF65-F5344CB8AC3E}">
        <p14:creationId xmlns:p14="http://schemas.microsoft.com/office/powerpoint/2010/main" val="27453909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337221"/>
            <a:ext cx="7886700" cy="3828083"/>
          </a:xfrm>
        </p:spPr>
        <p:txBody>
          <a:bodyPr>
            <a:normAutofit/>
          </a:bodyPr>
          <a:lstStyle/>
          <a:p>
            <a:pPr>
              <a:buFont typeface="Arial" panose="020B0604020202020204" pitchFamily="34" charset="0"/>
              <a:buChar char="•"/>
            </a:pPr>
            <a:r>
              <a:rPr lang="de-DE" sz="2200" dirty="0">
                <a:solidFill>
                  <a:srgbClr val="0D2C5A"/>
                </a:solidFill>
                <a:latin typeface="+mn-lt"/>
              </a:rPr>
              <a:t>Erleichterte Aktualisierung und Wiederverwendung von Informationen </a:t>
            </a:r>
          </a:p>
          <a:p>
            <a:pPr>
              <a:buFont typeface="Arial" panose="020B0604020202020204" pitchFamily="34" charset="0"/>
              <a:buChar char="•"/>
            </a:pPr>
            <a:r>
              <a:rPr lang="de-DE" sz="2200" dirty="0">
                <a:solidFill>
                  <a:srgbClr val="0D2C5A"/>
                </a:solidFill>
                <a:latin typeface="+mn-lt"/>
              </a:rPr>
              <a:t>Vielfältigere und flexiblere Organisation von Informationen </a:t>
            </a:r>
          </a:p>
          <a:p>
            <a:pPr>
              <a:buFont typeface="Arial" panose="020B0604020202020204" pitchFamily="34" charset="0"/>
              <a:buChar char="•"/>
            </a:pPr>
            <a:r>
              <a:rPr lang="de-DE" sz="2200" dirty="0">
                <a:solidFill>
                  <a:srgbClr val="0D2C5A"/>
                </a:solidFill>
                <a:latin typeface="+mn-lt"/>
              </a:rPr>
              <a:t>Automatisierte Bearbeitung und Steuerung komplexer Prozesse</a:t>
            </a:r>
          </a:p>
          <a:p>
            <a:pPr>
              <a:buFont typeface="Arial" panose="020B0604020202020204" pitchFamily="34" charset="0"/>
              <a:buChar char="•"/>
            </a:pPr>
            <a:r>
              <a:rPr lang="de-DE" sz="2200" dirty="0">
                <a:solidFill>
                  <a:srgbClr val="0D2C5A"/>
                </a:solidFill>
                <a:latin typeface="+mn-lt"/>
              </a:rPr>
              <a:t>Interaktivität und Adaptivität</a:t>
            </a:r>
          </a:p>
          <a:p>
            <a:pPr>
              <a:buFont typeface="Arial" panose="020B0604020202020204" pitchFamily="34" charset="0"/>
              <a:buChar char="•"/>
            </a:pPr>
            <a:r>
              <a:rPr lang="de-DE" sz="2200" dirty="0">
                <a:solidFill>
                  <a:srgbClr val="0D2C5A"/>
                </a:solidFill>
                <a:latin typeface="+mn-lt"/>
              </a:rPr>
              <a:t>Neue Kommunikationsformen</a:t>
            </a:r>
          </a:p>
          <a:p>
            <a:pPr>
              <a:buFont typeface="Arial" panose="020B0604020202020204" pitchFamily="34" charset="0"/>
              <a:buChar char="•"/>
            </a:pPr>
            <a:r>
              <a:rPr lang="de-DE" sz="2200" dirty="0">
                <a:solidFill>
                  <a:srgbClr val="0D2C5A"/>
                </a:solidFill>
                <a:latin typeface="+mn-lt"/>
              </a:rPr>
              <a:t>Omnipräsenz der Medien</a:t>
            </a:r>
          </a:p>
          <a:p>
            <a:pPr>
              <a:buFont typeface="Arial" panose="020B0604020202020204" pitchFamily="34" charset="0"/>
              <a:buChar char="•"/>
            </a:pPr>
            <a:r>
              <a:rPr lang="de-DE" sz="2200" dirty="0">
                <a:solidFill>
                  <a:srgbClr val="0D2C5A"/>
                </a:solidFill>
                <a:latin typeface="+mn-lt"/>
              </a:rPr>
              <a:t>Mediatisierung der Gesellschaft </a:t>
            </a: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55</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Titel 1">
            <a:extLst>
              <a:ext uri="{FF2B5EF4-FFF2-40B4-BE49-F238E27FC236}">
                <a16:creationId xmlns:a16="http://schemas.microsoft.com/office/drawing/2014/main" id="{398E3D9E-9346-447B-AD5C-46DE0DD3E7E7}"/>
              </a:ext>
            </a:extLst>
          </p:cNvPr>
          <p:cNvSpPr>
            <a:spLocks noGrp="1"/>
          </p:cNvSpPr>
          <p:nvPr>
            <p:ph type="title"/>
          </p:nvPr>
        </p:nvSpPr>
        <p:spPr>
          <a:xfrm>
            <a:off x="584101" y="1672768"/>
            <a:ext cx="7886700" cy="576064"/>
          </a:xfrm>
        </p:spPr>
        <p:txBody>
          <a:bodyPr/>
          <a:lstStyle/>
          <a:p>
            <a:r>
              <a:rPr lang="de-DE" sz="2200" b="0" u="sng" dirty="0">
                <a:solidFill>
                  <a:srgbClr val="0D2C5A"/>
                </a:solidFill>
              </a:rPr>
              <a:t>Kognitive und kommunikative Funktionen von digitalen Medien</a:t>
            </a:r>
          </a:p>
        </p:txBody>
      </p:sp>
      <p:sp>
        <p:nvSpPr>
          <p:cNvPr id="11" name="Titel 1">
            <a:extLst>
              <a:ext uri="{FF2B5EF4-FFF2-40B4-BE49-F238E27FC236}">
                <a16:creationId xmlns:a16="http://schemas.microsoft.com/office/drawing/2014/main" id="{9C9FFD23-E921-499C-99E5-900AFC8BA889}"/>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10"/>
            </a:pPr>
            <a:r>
              <a:rPr lang="de-DE" b="0" dirty="0">
                <a:solidFill>
                  <a:srgbClr val="0D2C5A"/>
                </a:solidFill>
              </a:rPr>
              <a:t>Nutzung (digitaler) Medien</a:t>
            </a:r>
          </a:p>
        </p:txBody>
      </p:sp>
      <p:sp>
        <p:nvSpPr>
          <p:cNvPr id="2" name="Rechteck 1">
            <a:extLst>
              <a:ext uri="{FF2B5EF4-FFF2-40B4-BE49-F238E27FC236}">
                <a16:creationId xmlns:a16="http://schemas.microsoft.com/office/drawing/2014/main" id="{E95CC6D8-0779-4555-81DC-8155129731E9}"/>
              </a:ext>
            </a:extLst>
          </p:cNvPr>
          <p:cNvSpPr/>
          <p:nvPr/>
        </p:nvSpPr>
        <p:spPr>
          <a:xfrm>
            <a:off x="7115321" y="5980638"/>
            <a:ext cx="1399549" cy="307777"/>
          </a:xfrm>
          <a:prstGeom prst="rect">
            <a:avLst/>
          </a:prstGeom>
        </p:spPr>
        <p:txBody>
          <a:bodyPr wrap="none">
            <a:spAutoFit/>
          </a:bodyPr>
          <a:lstStyle/>
          <a:p>
            <a:pPr algn="ctr">
              <a:spcAft>
                <a:spcPts val="1200"/>
              </a:spcAft>
            </a:pPr>
            <a:r>
              <a:rPr lang="de-DE" sz="1400" dirty="0">
                <a:solidFill>
                  <a:srgbClr val="002060"/>
                </a:solidFill>
              </a:rPr>
              <a:t>(vgl. Petko 2020)</a:t>
            </a:r>
          </a:p>
        </p:txBody>
      </p:sp>
    </p:spTree>
    <p:extLst>
      <p:ext uri="{BB962C8B-B14F-4D97-AF65-F5344CB8AC3E}">
        <p14:creationId xmlns:p14="http://schemas.microsoft.com/office/powerpoint/2010/main" val="6442847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337221"/>
            <a:ext cx="3987899" cy="3828083"/>
          </a:xfrm>
        </p:spPr>
        <p:txBody>
          <a:bodyPr>
            <a:normAutofit/>
          </a:bodyPr>
          <a:lstStyle/>
          <a:p>
            <a:pPr>
              <a:buFont typeface="Arial" panose="020B0604020202020204" pitchFamily="34" charset="0"/>
              <a:buChar char="•"/>
            </a:pPr>
            <a:r>
              <a:rPr lang="de-DE" sz="2400" b="1" dirty="0">
                <a:solidFill>
                  <a:srgbClr val="0D2C5A"/>
                </a:solidFill>
                <a:latin typeface="+mn-lt"/>
              </a:rPr>
              <a:t>Nutzungsform</a:t>
            </a:r>
            <a:endParaRPr lang="de-DE" sz="2400" dirty="0">
              <a:solidFill>
                <a:srgbClr val="0D2C5A"/>
              </a:solidFill>
              <a:latin typeface="+mn-lt"/>
            </a:endParaRPr>
          </a:p>
          <a:p>
            <a:pPr lvl="1">
              <a:buFont typeface="Arial" panose="020B0604020202020204" pitchFamily="34" charset="0"/>
              <a:buChar char="•"/>
            </a:pPr>
            <a:r>
              <a:rPr lang="de-DE" sz="2400" dirty="0">
                <a:solidFill>
                  <a:srgbClr val="0D2C5A"/>
                </a:solidFill>
                <a:latin typeface="+mn-lt"/>
              </a:rPr>
              <a:t>Präsentation</a:t>
            </a:r>
          </a:p>
          <a:p>
            <a:pPr lvl="1">
              <a:buFont typeface="Arial" panose="020B0604020202020204" pitchFamily="34" charset="0"/>
              <a:buChar char="•"/>
            </a:pPr>
            <a:r>
              <a:rPr lang="de-DE" sz="2400" dirty="0">
                <a:solidFill>
                  <a:srgbClr val="0D2C5A"/>
                </a:solidFill>
              </a:rPr>
              <a:t>Interaktion </a:t>
            </a:r>
          </a:p>
          <a:p>
            <a:pPr lvl="1">
              <a:buFont typeface="Arial" panose="020B0604020202020204" pitchFamily="34" charset="0"/>
              <a:buChar char="•"/>
            </a:pPr>
            <a:r>
              <a:rPr lang="de-DE" sz="2400" dirty="0">
                <a:solidFill>
                  <a:srgbClr val="0D2C5A"/>
                </a:solidFill>
                <a:latin typeface="+mn-lt"/>
              </a:rPr>
              <a:t>Kommunikation </a:t>
            </a: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56</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Titel 1">
            <a:extLst>
              <a:ext uri="{FF2B5EF4-FFF2-40B4-BE49-F238E27FC236}">
                <a16:creationId xmlns:a16="http://schemas.microsoft.com/office/drawing/2014/main" id="{398E3D9E-9346-447B-AD5C-46DE0DD3E7E7}"/>
              </a:ext>
            </a:extLst>
          </p:cNvPr>
          <p:cNvSpPr>
            <a:spLocks noGrp="1"/>
          </p:cNvSpPr>
          <p:nvPr>
            <p:ph type="title"/>
          </p:nvPr>
        </p:nvSpPr>
        <p:spPr>
          <a:xfrm>
            <a:off x="584101" y="1672768"/>
            <a:ext cx="7886700" cy="576064"/>
          </a:xfrm>
        </p:spPr>
        <p:txBody>
          <a:bodyPr/>
          <a:lstStyle/>
          <a:p>
            <a:r>
              <a:rPr lang="de-DE" sz="2200" b="0" u="sng" dirty="0">
                <a:solidFill>
                  <a:srgbClr val="0D2C5A"/>
                </a:solidFill>
              </a:rPr>
              <a:t>Unterscheidung digitaler Medien nach... </a:t>
            </a:r>
          </a:p>
        </p:txBody>
      </p:sp>
      <p:sp>
        <p:nvSpPr>
          <p:cNvPr id="8" name="Inhaltsplatzhalter 2">
            <a:extLst>
              <a:ext uri="{FF2B5EF4-FFF2-40B4-BE49-F238E27FC236}">
                <a16:creationId xmlns:a16="http://schemas.microsoft.com/office/drawing/2014/main" id="{341508C0-2508-455C-B57C-26420A50A0E2}"/>
              </a:ext>
            </a:extLst>
          </p:cNvPr>
          <p:cNvSpPr txBox="1">
            <a:spLocks/>
          </p:cNvSpPr>
          <p:nvPr/>
        </p:nvSpPr>
        <p:spPr>
          <a:xfrm>
            <a:off x="4716016" y="2337221"/>
            <a:ext cx="3987899" cy="382808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600"/>
              </a:spcAft>
              <a:buFont typeface="Arial" pitchFamily="34" charset="0"/>
              <a:buChar char="•"/>
            </a:pPr>
            <a:r>
              <a:rPr lang="de-DE" sz="2400" b="1" dirty="0">
                <a:solidFill>
                  <a:srgbClr val="0D2C5A"/>
                </a:solidFill>
                <a:latin typeface="+mn-lt"/>
              </a:rPr>
              <a:t>Funktion</a:t>
            </a:r>
          </a:p>
          <a:p>
            <a:pPr lvl="1">
              <a:buFont typeface="Arial" pitchFamily="34" charset="0"/>
              <a:buChar char="•"/>
            </a:pPr>
            <a:r>
              <a:rPr lang="de-DE" sz="2400" dirty="0">
                <a:solidFill>
                  <a:srgbClr val="0D2C5A"/>
                </a:solidFill>
              </a:rPr>
              <a:t>Lernmedien</a:t>
            </a:r>
          </a:p>
          <a:p>
            <a:pPr lvl="1">
              <a:spcAft>
                <a:spcPts val="600"/>
              </a:spcAft>
              <a:buFont typeface="Arial" pitchFamily="34" charset="0"/>
              <a:buChar char="•"/>
            </a:pPr>
            <a:r>
              <a:rPr lang="de-DE" sz="2400" dirty="0">
                <a:solidFill>
                  <a:srgbClr val="0D2C5A"/>
                </a:solidFill>
              </a:rPr>
              <a:t>Unterhaltungsmedien</a:t>
            </a:r>
          </a:p>
          <a:p>
            <a:pPr lvl="1">
              <a:spcAft>
                <a:spcPts val="600"/>
              </a:spcAft>
              <a:buFont typeface="Arial" pitchFamily="34" charset="0"/>
              <a:buChar char="•"/>
            </a:pPr>
            <a:r>
              <a:rPr lang="de-DE" sz="2400" dirty="0">
                <a:solidFill>
                  <a:srgbClr val="0D2C5A"/>
                </a:solidFill>
              </a:rPr>
              <a:t>... </a:t>
            </a:r>
          </a:p>
        </p:txBody>
      </p:sp>
      <p:sp>
        <p:nvSpPr>
          <p:cNvPr id="11" name="Titel 1">
            <a:extLst>
              <a:ext uri="{FF2B5EF4-FFF2-40B4-BE49-F238E27FC236}">
                <a16:creationId xmlns:a16="http://schemas.microsoft.com/office/drawing/2014/main" id="{9C9FFD23-E921-499C-99E5-900AFC8BA889}"/>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10"/>
            </a:pPr>
            <a:r>
              <a:rPr lang="de-DE" b="0">
                <a:solidFill>
                  <a:srgbClr val="0D2C5A"/>
                </a:solidFill>
              </a:rPr>
              <a:t>Nutzung digitaler Medien</a:t>
            </a:r>
            <a:endParaRPr lang="de-DE" b="0" dirty="0">
              <a:solidFill>
                <a:srgbClr val="0D2C5A"/>
              </a:solidFill>
            </a:endParaRPr>
          </a:p>
        </p:txBody>
      </p:sp>
    </p:spTree>
    <p:extLst>
      <p:ext uri="{BB962C8B-B14F-4D97-AF65-F5344CB8AC3E}">
        <p14:creationId xmlns:p14="http://schemas.microsoft.com/office/powerpoint/2010/main" val="27606135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0EF8745-9168-41AF-83FD-AF0595A6898D}"/>
              </a:ext>
            </a:extLst>
          </p:cNvPr>
          <p:cNvSpPr>
            <a:spLocks noGrp="1"/>
          </p:cNvSpPr>
          <p:nvPr>
            <p:ph idx="1"/>
          </p:nvPr>
        </p:nvSpPr>
        <p:spPr>
          <a:xfrm>
            <a:off x="584101" y="2248832"/>
            <a:ext cx="7975798" cy="3828083"/>
          </a:xfrm>
        </p:spPr>
        <p:txBody>
          <a:bodyPr>
            <a:normAutofit/>
          </a:bodyPr>
          <a:lstStyle/>
          <a:p>
            <a:pPr>
              <a:buFont typeface="Arial" panose="020B0604020202020204" pitchFamily="34" charset="0"/>
              <a:buChar char="•"/>
            </a:pPr>
            <a:r>
              <a:rPr lang="de-DE" sz="2200" b="1" dirty="0">
                <a:solidFill>
                  <a:srgbClr val="0D2C5A"/>
                </a:solidFill>
                <a:latin typeface="+mn-lt"/>
              </a:rPr>
              <a:t>Präsentationsmedien</a:t>
            </a:r>
            <a:r>
              <a:rPr lang="de-DE" sz="2200" dirty="0">
                <a:solidFill>
                  <a:srgbClr val="0D2C5A"/>
                </a:solidFill>
                <a:latin typeface="+mn-lt"/>
              </a:rPr>
              <a:t> für die Darbietung von Informationen</a:t>
            </a:r>
          </a:p>
          <a:p>
            <a:pPr lvl="1">
              <a:buFont typeface="Arial" panose="020B0604020202020204" pitchFamily="34" charset="0"/>
              <a:buChar char="•"/>
            </a:pPr>
            <a:r>
              <a:rPr lang="de-DE" sz="2200" dirty="0">
                <a:solidFill>
                  <a:srgbClr val="0D2C5A"/>
                </a:solidFill>
                <a:latin typeface="+mn-lt"/>
              </a:rPr>
              <a:t>adressieren unterschiedliche Sinnesmodalitäten (visuell, auditiv, haptisch) </a:t>
            </a:r>
          </a:p>
          <a:p>
            <a:pPr lvl="1">
              <a:spcAft>
                <a:spcPts val="1200"/>
              </a:spcAft>
              <a:buFont typeface="Arial" panose="020B0604020202020204" pitchFamily="34" charset="0"/>
              <a:buChar char="•"/>
            </a:pPr>
            <a:r>
              <a:rPr lang="de-DE" sz="2200" dirty="0">
                <a:solidFill>
                  <a:srgbClr val="0D2C5A"/>
                </a:solidFill>
                <a:latin typeface="+mn-lt"/>
              </a:rPr>
              <a:t>nutzen unterschiedliche </a:t>
            </a:r>
            <a:r>
              <a:rPr lang="de-DE" sz="2200" dirty="0" err="1">
                <a:solidFill>
                  <a:srgbClr val="0D2C5A"/>
                </a:solidFill>
                <a:latin typeface="+mn-lt"/>
              </a:rPr>
              <a:t>Kodalitäten</a:t>
            </a:r>
            <a:r>
              <a:rPr lang="de-DE" sz="2200" dirty="0">
                <a:solidFill>
                  <a:srgbClr val="0D2C5A"/>
                </a:solidFill>
                <a:latin typeface="+mn-lt"/>
              </a:rPr>
              <a:t> (verbal, bildhaft)</a:t>
            </a:r>
          </a:p>
          <a:p>
            <a:pPr>
              <a:spcAft>
                <a:spcPts val="1200"/>
              </a:spcAft>
              <a:buFont typeface="Arial" panose="020B0604020202020204" pitchFamily="34" charset="0"/>
              <a:buChar char="•"/>
            </a:pPr>
            <a:r>
              <a:rPr lang="de-DE" sz="2200" b="1" dirty="0">
                <a:solidFill>
                  <a:srgbClr val="0D2C5A"/>
                </a:solidFill>
                <a:latin typeface="+mn-lt"/>
              </a:rPr>
              <a:t>Interaktionsmedien</a:t>
            </a:r>
            <a:r>
              <a:rPr lang="de-DE" sz="2200" dirty="0">
                <a:solidFill>
                  <a:srgbClr val="0D2C5A"/>
                </a:solidFill>
                <a:latin typeface="+mn-lt"/>
              </a:rPr>
              <a:t>, bei denen Nutzende die Informationsdarbietung beeinflussen können</a:t>
            </a:r>
          </a:p>
          <a:p>
            <a:pPr>
              <a:spcAft>
                <a:spcPts val="1200"/>
              </a:spcAft>
              <a:buFont typeface="Arial" panose="020B0604020202020204" pitchFamily="34" charset="0"/>
              <a:buChar char="•"/>
            </a:pPr>
            <a:r>
              <a:rPr lang="de-DE" sz="2200" b="1" dirty="0">
                <a:solidFill>
                  <a:srgbClr val="0D2C5A"/>
                </a:solidFill>
                <a:latin typeface="+mn-lt"/>
              </a:rPr>
              <a:t>Kommunikationsmedien</a:t>
            </a:r>
            <a:r>
              <a:rPr lang="de-DE" sz="2200" dirty="0">
                <a:solidFill>
                  <a:srgbClr val="0D2C5A"/>
                </a:solidFill>
                <a:latin typeface="+mn-lt"/>
              </a:rPr>
              <a:t>, bei denen Nutzende mit anderen Nutzenden in Austausch treten können</a:t>
            </a:r>
          </a:p>
        </p:txBody>
      </p:sp>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57</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10" name="Titel 1">
            <a:extLst>
              <a:ext uri="{FF2B5EF4-FFF2-40B4-BE49-F238E27FC236}">
                <a16:creationId xmlns:a16="http://schemas.microsoft.com/office/drawing/2014/main" id="{398E3D9E-9346-447B-AD5C-46DE0DD3E7E7}"/>
              </a:ext>
            </a:extLst>
          </p:cNvPr>
          <p:cNvSpPr>
            <a:spLocks noGrp="1"/>
          </p:cNvSpPr>
          <p:nvPr>
            <p:ph type="title"/>
          </p:nvPr>
        </p:nvSpPr>
        <p:spPr>
          <a:xfrm>
            <a:off x="584101" y="1672768"/>
            <a:ext cx="7886700" cy="576064"/>
          </a:xfrm>
        </p:spPr>
        <p:txBody>
          <a:bodyPr/>
          <a:lstStyle/>
          <a:p>
            <a:r>
              <a:rPr lang="de-DE" sz="2200" b="0" u="sng" dirty="0">
                <a:solidFill>
                  <a:srgbClr val="0D2C5A"/>
                </a:solidFill>
              </a:rPr>
              <a:t>Nutzungsformen </a:t>
            </a:r>
          </a:p>
        </p:txBody>
      </p:sp>
      <p:sp>
        <p:nvSpPr>
          <p:cNvPr id="8" name="Titel 1">
            <a:extLst>
              <a:ext uri="{FF2B5EF4-FFF2-40B4-BE49-F238E27FC236}">
                <a16:creationId xmlns:a16="http://schemas.microsoft.com/office/drawing/2014/main" id="{15EFB4F2-D89A-4D5E-B109-9901A079359B}"/>
              </a:ext>
            </a:extLst>
          </p:cNvPr>
          <p:cNvSpPr txBox="1">
            <a:spLocks/>
          </p:cNvSpPr>
          <p:nvPr/>
        </p:nvSpPr>
        <p:spPr>
          <a:xfrm>
            <a:off x="1230791" y="1052736"/>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10"/>
            </a:pPr>
            <a:r>
              <a:rPr lang="de-DE" b="0">
                <a:solidFill>
                  <a:srgbClr val="0D2C5A"/>
                </a:solidFill>
              </a:rPr>
              <a:t>Nutzung digitaler Medien</a:t>
            </a:r>
            <a:endParaRPr lang="de-DE" b="0" dirty="0">
              <a:solidFill>
                <a:srgbClr val="0D2C5A"/>
              </a:solidFill>
            </a:endParaRPr>
          </a:p>
        </p:txBody>
      </p:sp>
    </p:spTree>
    <p:extLst>
      <p:ext uri="{BB962C8B-B14F-4D97-AF65-F5344CB8AC3E}">
        <p14:creationId xmlns:p14="http://schemas.microsoft.com/office/powerpoint/2010/main" val="22234057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1052736"/>
            <a:ext cx="6768752" cy="576064"/>
          </a:xfrm>
        </p:spPr>
        <p:txBody>
          <a:bodyPr/>
          <a:lstStyle/>
          <a:p>
            <a:pPr algn="r"/>
            <a:r>
              <a:rPr lang="de-DE" altLang="de-DE" dirty="0">
                <a:solidFill>
                  <a:srgbClr val="0D2C5A"/>
                </a:solidFill>
              </a:rPr>
              <a:t>Gruppenarbeit</a:t>
            </a:r>
            <a:endParaRPr lang="de-DE" dirty="0">
              <a:solidFill>
                <a:srgbClr val="0D2C5A"/>
              </a:solidFill>
            </a:endParaRPr>
          </a:p>
        </p:txBody>
      </p:sp>
      <p:sp>
        <p:nvSpPr>
          <p:cNvPr id="5" name="Inhaltsplatzhalter 4">
            <a:extLst>
              <a:ext uri="{FF2B5EF4-FFF2-40B4-BE49-F238E27FC236}">
                <a16:creationId xmlns:a16="http://schemas.microsoft.com/office/drawing/2014/main" id="{D6172C00-2687-48B5-B946-7E104EF10250}"/>
              </a:ext>
            </a:extLst>
          </p:cNvPr>
          <p:cNvSpPr>
            <a:spLocks noGrp="1"/>
          </p:cNvSpPr>
          <p:nvPr>
            <p:ph idx="1"/>
          </p:nvPr>
        </p:nvSpPr>
        <p:spPr>
          <a:solidFill>
            <a:schemeClr val="bg2"/>
          </a:solidFill>
          <a:ln>
            <a:solidFill>
              <a:schemeClr val="tx2"/>
            </a:solidFill>
          </a:ln>
        </p:spPr>
        <p:txBody>
          <a:bodyPr/>
          <a:lstStyle/>
          <a:p>
            <a:r>
              <a:rPr lang="de-DE" dirty="0">
                <a:solidFill>
                  <a:schemeClr val="bg1"/>
                </a:solidFill>
              </a:rPr>
              <a:t>hallo</a:t>
            </a:r>
          </a:p>
        </p:txBody>
      </p:sp>
      <p:sp>
        <p:nvSpPr>
          <p:cNvPr id="8" name="Rechteck 7">
            <a:extLst>
              <a:ext uri="{FF2B5EF4-FFF2-40B4-BE49-F238E27FC236}">
                <a16:creationId xmlns:a16="http://schemas.microsoft.com/office/drawing/2014/main" id="{CDA7F003-68C9-47D5-B82D-DDFCA67BBE5F}"/>
              </a:ext>
            </a:extLst>
          </p:cNvPr>
          <p:cNvSpPr/>
          <p:nvPr/>
        </p:nvSpPr>
        <p:spPr>
          <a:xfrm>
            <a:off x="525363" y="1700808"/>
            <a:ext cx="6926953" cy="4909036"/>
          </a:xfrm>
          <a:prstGeom prst="rect">
            <a:avLst/>
          </a:prstGeom>
        </p:spPr>
        <p:txBody>
          <a:bodyPr wrap="square">
            <a:spAutoFit/>
          </a:bodyPr>
          <a:lstStyle/>
          <a:p>
            <a:pPr>
              <a:spcAft>
                <a:spcPts val="600"/>
              </a:spcAft>
            </a:pPr>
            <a:r>
              <a:rPr lang="de-DE" sz="2400" b="1" u="sng" dirty="0">
                <a:solidFill>
                  <a:srgbClr val="0D2C5A"/>
                </a:solidFill>
                <a:latin typeface="+mj-lt"/>
              </a:rPr>
              <a:t>Arbeitsauftrag </a:t>
            </a:r>
          </a:p>
          <a:p>
            <a:pPr marL="457200" indent="-457200">
              <a:spcAft>
                <a:spcPts val="1200"/>
              </a:spcAft>
              <a:buFont typeface="+mj-lt"/>
              <a:buAutoNum type="arabicPeriod"/>
            </a:pPr>
            <a:r>
              <a:rPr lang="de-DE" sz="2400" dirty="0">
                <a:solidFill>
                  <a:srgbClr val="0D2C5A"/>
                </a:solidFill>
                <a:latin typeface="+mj-lt"/>
              </a:rPr>
              <a:t>Welche Möglichkeiten sehen Sie, digitale Medien in waldpädagogischen Veranstaltungen einzusetzen? Beschreiben Sie Situationen, Beispiele, etc. </a:t>
            </a:r>
          </a:p>
          <a:p>
            <a:pPr marL="457200" indent="-457200">
              <a:spcAft>
                <a:spcPts val="1200"/>
              </a:spcAft>
              <a:buFont typeface="+mj-lt"/>
              <a:buAutoNum type="arabicPeriod"/>
            </a:pPr>
            <a:r>
              <a:rPr lang="de-DE" sz="2400" dirty="0">
                <a:solidFill>
                  <a:srgbClr val="0D2C5A"/>
                </a:solidFill>
                <a:latin typeface="+mj-lt"/>
              </a:rPr>
              <a:t>Inwiefern würden Sie digitale Medien in Ihrer geplanten Veranstaltung einsetzen? </a:t>
            </a:r>
            <a:r>
              <a:rPr lang="de-DE" sz="2400" dirty="0">
                <a:solidFill>
                  <a:srgbClr val="0D2C5A"/>
                </a:solidFill>
              </a:rPr>
              <a:t>Welche digitalen Medien würden Sie (nicht) nutzen? </a:t>
            </a:r>
            <a:r>
              <a:rPr lang="de-DE" sz="2400" dirty="0">
                <a:solidFill>
                  <a:srgbClr val="0D2C5A"/>
                </a:solidFill>
                <a:latin typeface="+mj-lt"/>
              </a:rPr>
              <a:t>Diskutieren Sie in Ihren Kleingruppen Pro- und Contra-Argumente und notieren Sie für Ihre Veranstaltung geeignete Medien.</a:t>
            </a:r>
            <a:endParaRPr lang="de-DE" sz="2400" dirty="0">
              <a:solidFill>
                <a:srgbClr val="002060"/>
              </a:solidFill>
              <a:latin typeface="+mj-lt"/>
            </a:endParaRPr>
          </a:p>
          <a:p>
            <a:endParaRPr lang="de-DE" sz="2400" dirty="0">
              <a:solidFill>
                <a:srgbClr val="0D2C5A"/>
              </a:solidFill>
            </a:endParaRPr>
          </a:p>
        </p:txBody>
      </p:sp>
      <p:sp>
        <p:nvSpPr>
          <p:cNvPr id="12" name="Textfeld 11">
            <a:extLst>
              <a:ext uri="{FF2B5EF4-FFF2-40B4-BE49-F238E27FC236}">
                <a16:creationId xmlns:a16="http://schemas.microsoft.com/office/drawing/2014/main" id="{FF4EAFF2-9C6B-4D0E-B9E3-F020EAF12593}"/>
              </a:ext>
            </a:extLst>
          </p:cNvPr>
          <p:cNvSpPr txBox="1"/>
          <p:nvPr/>
        </p:nvSpPr>
        <p:spPr>
          <a:xfrm>
            <a:off x="3775948" y="6454942"/>
            <a:ext cx="1592103" cy="430887"/>
          </a:xfrm>
          <a:prstGeom prst="rect">
            <a:avLst/>
          </a:prstGeom>
          <a:noFill/>
        </p:spPr>
        <p:txBody>
          <a:bodyPr wrap="none" rtlCol="0">
            <a:spAutoFit/>
          </a:bodyPr>
          <a:lstStyle/>
          <a:p>
            <a:pPr algn="ctr"/>
            <a:r>
              <a:rPr lang="de-DE" sz="1100" dirty="0">
                <a:solidFill>
                  <a:srgbClr val="0D2C5A"/>
                </a:solidFill>
              </a:rPr>
              <a:t>Prof. Dr. Björn Egbert</a:t>
            </a:r>
            <a:br>
              <a:rPr lang="de-DE" sz="1100" dirty="0">
                <a:solidFill>
                  <a:srgbClr val="0D2C5A"/>
                </a:solidFill>
              </a:rPr>
            </a:br>
            <a:r>
              <a:rPr lang="de-DE" sz="1100" dirty="0">
                <a:solidFill>
                  <a:srgbClr val="0D2C5A"/>
                </a:solidFill>
              </a:rPr>
              <a:t>egbert@uni-potsdam.de</a:t>
            </a:r>
          </a:p>
        </p:txBody>
      </p:sp>
      <p:sp>
        <p:nvSpPr>
          <p:cNvPr id="9" name="Foliennummernplatzhalter 1">
            <a:extLst>
              <a:ext uri="{FF2B5EF4-FFF2-40B4-BE49-F238E27FC236}">
                <a16:creationId xmlns:a16="http://schemas.microsoft.com/office/drawing/2014/main" id="{E61506DD-E029-4101-9406-26C4167C631D}"/>
              </a:ext>
            </a:extLst>
          </p:cNvPr>
          <p:cNvSpPr txBox="1">
            <a:spLocks/>
          </p:cNvSpPr>
          <p:nvPr/>
        </p:nvSpPr>
        <p:spPr>
          <a:xfrm>
            <a:off x="7086600" y="6487822"/>
            <a:ext cx="2057400" cy="365125"/>
          </a:xfrm>
          <a:prstGeom prst="rect">
            <a:avLst/>
          </a:prstGeom>
        </p:spPr>
        <p:txBody>
          <a:bodyPr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3" algn="r"/>
            <a:fld id="{80820C91-F7CE-483F-AA17-44F7CB82C640}" type="slidenum">
              <a:rPr lang="de-DE" sz="1200" smtClean="0">
                <a:solidFill>
                  <a:srgbClr val="0D2C5A"/>
                </a:solidFill>
              </a:rPr>
              <a:pPr lvl="3" algn="r"/>
              <a:t>58</a:t>
            </a:fld>
            <a:endParaRPr lang="de-DE" sz="1200" dirty="0">
              <a:solidFill>
                <a:srgbClr val="0D2C5A"/>
              </a:solidFill>
            </a:endParaRPr>
          </a:p>
        </p:txBody>
      </p:sp>
      <p:pic>
        <p:nvPicPr>
          <p:cNvPr id="11" name="Grafik 10" descr="Uhr Vektorgrafiken und Vektor-Icons zum kostenlosen Download">
            <a:extLst>
              <a:ext uri="{FF2B5EF4-FFF2-40B4-BE49-F238E27FC236}">
                <a16:creationId xmlns:a16="http://schemas.microsoft.com/office/drawing/2014/main" id="{FC8E0BC6-CDA3-4E30-B60A-AEDDF3028123}"/>
              </a:ext>
            </a:extLst>
          </p:cNvPr>
          <p:cNvPicPr/>
          <p:nvPr/>
        </p:nvPicPr>
        <p:blipFill rotWithShape="1">
          <a:blip r:embed="rId3">
            <a:extLst>
              <a:ext uri="{28A0092B-C50C-407E-A947-70E740481C1C}">
                <a14:useLocalDpi xmlns:a14="http://schemas.microsoft.com/office/drawing/2010/main" val="0"/>
              </a:ext>
            </a:extLst>
          </a:blip>
          <a:srcRect l="6655" t="2367" r="6982" b="8914"/>
          <a:stretch/>
        </p:blipFill>
        <p:spPr bwMode="auto">
          <a:xfrm>
            <a:off x="7830550" y="1499873"/>
            <a:ext cx="1115741" cy="1069168"/>
          </a:xfrm>
          <a:prstGeom prst="rect">
            <a:avLst/>
          </a:prstGeom>
          <a:noFill/>
          <a:ln>
            <a:noFill/>
          </a:ln>
        </p:spPr>
      </p:pic>
      <p:sp>
        <p:nvSpPr>
          <p:cNvPr id="10" name="Textfeld 9">
            <a:extLst>
              <a:ext uri="{FF2B5EF4-FFF2-40B4-BE49-F238E27FC236}">
                <a16:creationId xmlns:a16="http://schemas.microsoft.com/office/drawing/2014/main" id="{9A5A88F3-C764-4C30-BA17-0A4E71D3061F}"/>
              </a:ext>
            </a:extLst>
          </p:cNvPr>
          <p:cNvSpPr txBox="1"/>
          <p:nvPr/>
        </p:nvSpPr>
        <p:spPr>
          <a:xfrm>
            <a:off x="7452316" y="2569041"/>
            <a:ext cx="1872208" cy="1631216"/>
          </a:xfrm>
          <a:prstGeom prst="rect">
            <a:avLst/>
          </a:prstGeom>
          <a:noFill/>
        </p:spPr>
        <p:txBody>
          <a:bodyPr wrap="square" rtlCol="0">
            <a:spAutoFit/>
          </a:bodyPr>
          <a:lstStyle/>
          <a:p>
            <a:pPr algn="ctr"/>
            <a:r>
              <a:rPr lang="de-DE" sz="2000" b="1" dirty="0">
                <a:solidFill>
                  <a:srgbClr val="F59C00"/>
                </a:solidFill>
              </a:rPr>
              <a:t>15 min Erarbeitung </a:t>
            </a:r>
          </a:p>
          <a:p>
            <a:pPr algn="ctr"/>
            <a:endParaRPr lang="de-DE" sz="2000" b="1" dirty="0">
              <a:solidFill>
                <a:srgbClr val="F59C00"/>
              </a:solidFill>
            </a:endParaRPr>
          </a:p>
          <a:p>
            <a:pPr algn="ctr"/>
            <a:r>
              <a:rPr lang="de-DE" sz="2000" b="1" dirty="0">
                <a:solidFill>
                  <a:srgbClr val="F59C00"/>
                </a:solidFill>
              </a:rPr>
              <a:t>10 min Diskussion</a:t>
            </a:r>
          </a:p>
        </p:txBody>
      </p:sp>
    </p:spTree>
    <p:extLst>
      <p:ext uri="{BB962C8B-B14F-4D97-AF65-F5344CB8AC3E}">
        <p14:creationId xmlns:p14="http://schemas.microsoft.com/office/powerpoint/2010/main" val="17707012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2194F5A-3726-4150-99D9-608C44ECEE62}"/>
              </a:ext>
            </a:extLst>
          </p:cNvPr>
          <p:cNvSpPr>
            <a:spLocks noGrp="1"/>
          </p:cNvSpPr>
          <p:nvPr>
            <p:ph type="sldNum" sz="quarter" idx="4"/>
          </p:nvPr>
        </p:nvSpPr>
        <p:spPr/>
        <p:txBody>
          <a:bodyPr/>
          <a:lstStyle/>
          <a:p>
            <a:fld id="{80820C91-F7CE-483F-AA17-44F7CB82C640}" type="slidenum">
              <a:rPr lang="de-DE" smtClean="0"/>
              <a:pPr/>
              <a:t>59</a:t>
            </a:fld>
            <a:endParaRPr lang="de-DE" dirty="0"/>
          </a:p>
        </p:txBody>
      </p:sp>
      <p:sp>
        <p:nvSpPr>
          <p:cNvPr id="5" name="Fußzeilenplatzhalter 4">
            <a:extLst>
              <a:ext uri="{FF2B5EF4-FFF2-40B4-BE49-F238E27FC236}">
                <a16:creationId xmlns:a16="http://schemas.microsoft.com/office/drawing/2014/main" id="{0CD2A92A-C648-4138-B9F9-33B63854C052}"/>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2" name="Rechteck 1">
            <a:extLst>
              <a:ext uri="{FF2B5EF4-FFF2-40B4-BE49-F238E27FC236}">
                <a16:creationId xmlns:a16="http://schemas.microsoft.com/office/drawing/2014/main" id="{72BBF74E-C115-42D9-A3E3-70C33584AECB}"/>
              </a:ext>
            </a:extLst>
          </p:cNvPr>
          <p:cNvSpPr/>
          <p:nvPr/>
        </p:nvSpPr>
        <p:spPr>
          <a:xfrm>
            <a:off x="242476" y="2492896"/>
            <a:ext cx="8659047" cy="1938992"/>
          </a:xfrm>
          <a:prstGeom prst="rect">
            <a:avLst/>
          </a:prstGeom>
          <a:noFill/>
        </p:spPr>
        <p:txBody>
          <a:bodyPr wrap="square" lIns="91440" tIns="45720" rIns="91440" bIns="45720">
            <a:spAutoFit/>
          </a:bodyPr>
          <a:lstStyle/>
          <a:p>
            <a:pPr algn="ctr"/>
            <a:r>
              <a:rPr lang="de-DE"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Hinweise für die Durchführung </a:t>
            </a:r>
          </a:p>
          <a:p>
            <a:pPr algn="ctr"/>
            <a:r>
              <a:rPr lang="de-DE"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Ihrer waldpädagogischen Veranstaltungen</a:t>
            </a:r>
          </a:p>
        </p:txBody>
      </p:sp>
      <p:sp>
        <p:nvSpPr>
          <p:cNvPr id="8" name="Titel 1">
            <a:extLst>
              <a:ext uri="{FF2B5EF4-FFF2-40B4-BE49-F238E27FC236}">
                <a16:creationId xmlns:a16="http://schemas.microsoft.com/office/drawing/2014/main" id="{BB0A26D6-E62F-4EB1-99C8-B5DF5259850D}"/>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20093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948547A-241C-4678-B242-97CD8B9828C3}"/>
              </a:ext>
            </a:extLst>
          </p:cNvPr>
          <p:cNvSpPr>
            <a:spLocks noGrp="1"/>
          </p:cNvSpPr>
          <p:nvPr>
            <p:ph idx="1"/>
          </p:nvPr>
        </p:nvSpPr>
        <p:spPr>
          <a:xfrm>
            <a:off x="346394" y="2401676"/>
            <a:ext cx="8451212" cy="2971540"/>
          </a:xfrm>
        </p:spPr>
        <p:txBody>
          <a:bodyPr>
            <a:normAutofit/>
          </a:bodyPr>
          <a:lstStyle/>
          <a:p>
            <a:pPr marL="0" indent="0"/>
            <a:r>
              <a:rPr lang="de-DE" sz="2400" dirty="0">
                <a:solidFill>
                  <a:srgbClr val="0D2C5A"/>
                </a:solidFill>
                <a:latin typeface="+mn-lt"/>
              </a:rPr>
              <a:t>„Unterricht ist klar strukturiert, wenn das Unterrichtsmanagement funktioniert und wenn sich ein ‚roter Faden‘ durch die Stunde zieht, der für Lehrkräfte und Schülerinnen und Schüler gleichermaßen gut zu erkennen ist.“ </a:t>
            </a:r>
            <a:r>
              <a:rPr lang="de-DE" sz="1400" dirty="0">
                <a:solidFill>
                  <a:srgbClr val="0D2C5A"/>
                </a:solidFill>
                <a:latin typeface="+mn-lt"/>
              </a:rPr>
              <a:t>(nach Meyer 2011, S. 62)</a:t>
            </a:r>
          </a:p>
          <a:p>
            <a:pPr marL="0" indent="0"/>
            <a:endParaRPr lang="de-DE" sz="2400" dirty="0">
              <a:solidFill>
                <a:srgbClr val="0D2C5A"/>
              </a:solidFill>
              <a:latin typeface="+mn-lt"/>
            </a:endParaRPr>
          </a:p>
          <a:p>
            <a:pPr marL="0" indent="0" algn="ctr"/>
            <a:r>
              <a:rPr lang="de-DE" sz="2400" dirty="0">
                <a:solidFill>
                  <a:schemeClr val="accent3"/>
                </a:solidFill>
                <a:latin typeface="+mn-lt"/>
                <a:sym typeface="Wingdings" panose="05000000000000000000" pitchFamily="2" charset="2"/>
              </a:rPr>
              <a:t> ist auch auf die Planung und Strukturierung waldpädagogischer Veranstaltungen anwendbar </a:t>
            </a:r>
            <a:endParaRPr lang="de-DE" sz="4000" dirty="0">
              <a:solidFill>
                <a:schemeClr val="accent3"/>
              </a:solidFill>
              <a:latin typeface="+mn-lt"/>
            </a:endParaRPr>
          </a:p>
        </p:txBody>
      </p:sp>
      <p:sp>
        <p:nvSpPr>
          <p:cNvPr id="4" name="Foliennummernplatzhalter 3">
            <a:extLst>
              <a:ext uri="{FF2B5EF4-FFF2-40B4-BE49-F238E27FC236}">
                <a16:creationId xmlns:a16="http://schemas.microsoft.com/office/drawing/2014/main" id="{4A152532-FDD7-4644-8171-4BA19A690BAA}"/>
              </a:ext>
            </a:extLst>
          </p:cNvPr>
          <p:cNvSpPr>
            <a:spLocks noGrp="1"/>
          </p:cNvSpPr>
          <p:nvPr>
            <p:ph type="sldNum" sz="quarter" idx="4"/>
          </p:nvPr>
        </p:nvSpPr>
        <p:spPr/>
        <p:txBody>
          <a:bodyPr/>
          <a:lstStyle/>
          <a:p>
            <a:fld id="{80820C91-F7CE-483F-AA17-44F7CB82C640}" type="slidenum">
              <a:rPr lang="de-DE" smtClean="0"/>
              <a:pPr/>
              <a:t>6</a:t>
            </a:fld>
            <a:endParaRPr lang="de-DE" dirty="0"/>
          </a:p>
        </p:txBody>
      </p:sp>
      <p:sp>
        <p:nvSpPr>
          <p:cNvPr id="5" name="Fußzeilenplatzhalter 4">
            <a:extLst>
              <a:ext uri="{FF2B5EF4-FFF2-40B4-BE49-F238E27FC236}">
                <a16:creationId xmlns:a16="http://schemas.microsoft.com/office/drawing/2014/main" id="{13A34A21-9359-4980-B8D0-4F2281F539D0}"/>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8" name="Titel 1">
            <a:extLst>
              <a:ext uri="{FF2B5EF4-FFF2-40B4-BE49-F238E27FC236}">
                <a16:creationId xmlns:a16="http://schemas.microsoft.com/office/drawing/2014/main" id="{DB442A81-189B-4319-90CA-A74459C51806}"/>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12613636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60</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132856"/>
            <a:ext cx="7886700" cy="4348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800"/>
              </a:spcAft>
              <a:buFont typeface="Arial" panose="020B0604020202020204" pitchFamily="34" charset="0"/>
              <a:buChar char="•"/>
            </a:pPr>
            <a:r>
              <a:rPr lang="de-DE" dirty="0">
                <a:solidFill>
                  <a:srgbClr val="002060"/>
                </a:solidFill>
                <a:latin typeface="+mn-lt"/>
              </a:rPr>
              <a:t>Begrifflichkeiten: Klassenführung, Klassenmanagement oder Classroom Management </a:t>
            </a:r>
            <a:r>
              <a:rPr lang="de-DE" sz="1050" dirty="0">
                <a:solidFill>
                  <a:srgbClr val="002060"/>
                </a:solidFill>
                <a:latin typeface="+mn-lt"/>
              </a:rPr>
              <a:t>(Kiel, Frey &amp; Weiß, 2013)</a:t>
            </a:r>
          </a:p>
          <a:p>
            <a:pPr>
              <a:spcBef>
                <a:spcPts val="0"/>
              </a:spcBef>
              <a:spcAft>
                <a:spcPts val="1800"/>
              </a:spcAft>
              <a:buFont typeface="Arial" panose="020B0604020202020204" pitchFamily="34" charset="0"/>
              <a:buChar char="•"/>
            </a:pPr>
            <a:r>
              <a:rPr lang="de-DE" dirty="0">
                <a:solidFill>
                  <a:srgbClr val="002060"/>
                </a:solidFill>
                <a:latin typeface="+mn-lt"/>
                <a:sym typeface="Wingdings" panose="05000000000000000000" pitchFamily="2" charset="2"/>
              </a:rPr>
              <a:t>bezieht sich auf „jene Maßnahmen, mit deren Hilfe Lehrende für Disziplin sorgen, einen reibungslosen Ablauf des Unterrichts gewährleisten, mit störenden Schülern umgehen, Regeln aufstellen, Konflikte lösen.“ </a:t>
            </a:r>
            <a:r>
              <a:rPr lang="de-DE" sz="1050" dirty="0">
                <a:solidFill>
                  <a:srgbClr val="002060"/>
                </a:solidFill>
                <a:latin typeface="+mn-lt"/>
                <a:sym typeface="Wingdings" panose="05000000000000000000" pitchFamily="2" charset="2"/>
              </a:rPr>
              <a:t>(Seidel, 2015, S. 109)</a:t>
            </a:r>
          </a:p>
          <a:p>
            <a:pPr>
              <a:spcBef>
                <a:spcPts val="0"/>
              </a:spcBef>
              <a:spcAft>
                <a:spcPts val="600"/>
              </a:spcAft>
              <a:buFont typeface="Arial" panose="020B0604020202020204" pitchFamily="34" charset="0"/>
              <a:buChar char="•"/>
            </a:pPr>
            <a:r>
              <a:rPr lang="de-DE" dirty="0">
                <a:solidFill>
                  <a:srgbClr val="002060"/>
                </a:solidFill>
                <a:latin typeface="+mn-lt"/>
              </a:rPr>
              <a:t>Ziel von Klassenführung </a:t>
            </a:r>
            <a:r>
              <a:rPr lang="de-DE" dirty="0">
                <a:solidFill>
                  <a:srgbClr val="002060"/>
                </a:solidFill>
                <a:latin typeface="+mn-lt"/>
                <a:sym typeface="Wingdings" panose="05000000000000000000" pitchFamily="2" charset="2"/>
              </a:rPr>
              <a:t> </a:t>
            </a:r>
            <a:r>
              <a:rPr lang="de-DE" dirty="0">
                <a:solidFill>
                  <a:srgbClr val="002060"/>
                </a:solidFill>
                <a:latin typeface="+mn-lt"/>
              </a:rPr>
              <a:t>„ein Klassenklima, welches gute Lehr- und Lernprozesse ermöglicht, die Entfaltung und den Schutz jedes Einzelnen gewährleistet, den Schülern ermöglicht, an gemeinschaftsbildenden Aktivitäten zu lernen und die Motivation der Schüler stärkt, sich zugunsten der Gemeinschaft einzusetzen.“ </a:t>
            </a:r>
            <a:r>
              <a:rPr lang="de-DE" sz="1050" dirty="0">
                <a:solidFill>
                  <a:srgbClr val="002060"/>
                </a:solidFill>
                <a:latin typeface="+mn-lt"/>
              </a:rPr>
              <a:t>(Bildungsdirektion Kanton Zürich, 2011, S. 1)</a:t>
            </a:r>
            <a:endParaRPr lang="de-DE"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556792"/>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Klassenführung – Definition und Ziel</a:t>
            </a:r>
          </a:p>
        </p:txBody>
      </p:sp>
      <p:sp>
        <p:nvSpPr>
          <p:cNvPr id="9" name="Titel 1">
            <a:extLst>
              <a:ext uri="{FF2B5EF4-FFF2-40B4-BE49-F238E27FC236}">
                <a16:creationId xmlns:a16="http://schemas.microsoft.com/office/drawing/2014/main" id="{9D093C17-A3E1-49DF-9D2D-3A27CE681F00}"/>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24839196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61</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20400"/>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Merkmalsbereiche der Klassenführung nach Kounin (1976)</a:t>
            </a:r>
          </a:p>
        </p:txBody>
      </p:sp>
      <p:graphicFrame>
        <p:nvGraphicFramePr>
          <p:cNvPr id="2" name="Tabelle 2">
            <a:extLst>
              <a:ext uri="{FF2B5EF4-FFF2-40B4-BE49-F238E27FC236}">
                <a16:creationId xmlns:a16="http://schemas.microsoft.com/office/drawing/2014/main" id="{DDEEE184-FE76-F85D-75C6-9662A68EC162}"/>
              </a:ext>
            </a:extLst>
          </p:cNvPr>
          <p:cNvGraphicFramePr>
            <a:graphicFrameLocks noGrp="1"/>
          </p:cNvGraphicFramePr>
          <p:nvPr>
            <p:extLst>
              <p:ext uri="{D42A27DB-BD31-4B8C-83A1-F6EECF244321}">
                <p14:modId xmlns:p14="http://schemas.microsoft.com/office/powerpoint/2010/main" val="3192755732"/>
              </p:ext>
            </p:extLst>
          </p:nvPr>
        </p:nvGraphicFramePr>
        <p:xfrm>
          <a:off x="628650" y="2332080"/>
          <a:ext cx="7886700" cy="3302000"/>
        </p:xfrm>
        <a:graphic>
          <a:graphicData uri="http://schemas.openxmlformats.org/drawingml/2006/table">
            <a:tbl>
              <a:tblPr firstRow="1" bandRow="1">
                <a:tableStyleId>{F5AB1C69-6EDB-4FF4-983F-18BD219EF322}</a:tableStyleId>
              </a:tblPr>
              <a:tblGrid>
                <a:gridCol w="270942">
                  <a:extLst>
                    <a:ext uri="{9D8B030D-6E8A-4147-A177-3AD203B41FA5}">
                      <a16:colId xmlns:a16="http://schemas.microsoft.com/office/drawing/2014/main" val="716632856"/>
                    </a:ext>
                  </a:extLst>
                </a:gridCol>
                <a:gridCol w="1728192">
                  <a:extLst>
                    <a:ext uri="{9D8B030D-6E8A-4147-A177-3AD203B41FA5}">
                      <a16:colId xmlns:a16="http://schemas.microsoft.com/office/drawing/2014/main" val="362366687"/>
                    </a:ext>
                  </a:extLst>
                </a:gridCol>
                <a:gridCol w="5887566">
                  <a:extLst>
                    <a:ext uri="{9D8B030D-6E8A-4147-A177-3AD203B41FA5}">
                      <a16:colId xmlns:a16="http://schemas.microsoft.com/office/drawing/2014/main" val="2206491005"/>
                    </a:ext>
                  </a:extLst>
                </a:gridCol>
              </a:tblGrid>
              <a:tr h="370840">
                <a:tc>
                  <a:txBody>
                    <a:bodyPr/>
                    <a:lstStyle/>
                    <a:p>
                      <a:endParaRPr lang="de-DE" sz="1600" dirty="0"/>
                    </a:p>
                  </a:txBody>
                  <a:tcPr/>
                </a:tc>
                <a:tc>
                  <a:txBody>
                    <a:bodyPr/>
                    <a:lstStyle/>
                    <a:p>
                      <a:r>
                        <a:rPr lang="de-DE" sz="1600" dirty="0"/>
                        <a:t>Merkmal</a:t>
                      </a:r>
                    </a:p>
                  </a:txBody>
                  <a:tcPr/>
                </a:tc>
                <a:tc>
                  <a:txBody>
                    <a:bodyPr/>
                    <a:lstStyle/>
                    <a:p>
                      <a:r>
                        <a:rPr lang="de-DE" sz="1600" dirty="0"/>
                        <a:t>Erläuterung </a:t>
                      </a:r>
                    </a:p>
                  </a:txBody>
                  <a:tcPr/>
                </a:tc>
                <a:extLst>
                  <a:ext uri="{0D108BD9-81ED-4DB2-BD59-A6C34878D82A}">
                    <a16:rowId xmlns:a16="http://schemas.microsoft.com/office/drawing/2014/main" val="3822535159"/>
                  </a:ext>
                </a:extLst>
              </a:tr>
              <a:tr h="370840">
                <a:tc>
                  <a:txBody>
                    <a:bodyPr/>
                    <a:lstStyle/>
                    <a:p>
                      <a:pPr algn="ctr"/>
                      <a:r>
                        <a:rPr lang="de-DE" sz="1600" dirty="0">
                          <a:solidFill>
                            <a:srgbClr val="002060"/>
                          </a:solidFill>
                        </a:rPr>
                        <a:t>1</a:t>
                      </a:r>
                    </a:p>
                  </a:txBody>
                  <a:tcPr/>
                </a:tc>
                <a:tc>
                  <a:txBody>
                    <a:bodyPr/>
                    <a:lstStyle/>
                    <a:p>
                      <a:r>
                        <a:rPr lang="de-DE" sz="1600" dirty="0">
                          <a:solidFill>
                            <a:srgbClr val="002060"/>
                          </a:solidFill>
                        </a:rPr>
                        <a:t>Disziplin</a:t>
                      </a:r>
                    </a:p>
                  </a:txBody>
                  <a:tcPr/>
                </a:tc>
                <a:tc>
                  <a:txBody>
                    <a:bodyPr/>
                    <a:lstStyle/>
                    <a:p>
                      <a:r>
                        <a:rPr lang="de-DE" sz="1600" dirty="0">
                          <a:solidFill>
                            <a:srgbClr val="002060"/>
                          </a:solidFill>
                        </a:rPr>
                        <a:t>Bei Störungen reagieren: klar, aber faire Maßnahmen</a:t>
                      </a:r>
                    </a:p>
                  </a:txBody>
                  <a:tcPr/>
                </a:tc>
                <a:extLst>
                  <a:ext uri="{0D108BD9-81ED-4DB2-BD59-A6C34878D82A}">
                    <a16:rowId xmlns:a16="http://schemas.microsoft.com/office/drawing/2014/main" val="978325711"/>
                  </a:ext>
                </a:extLst>
              </a:tr>
              <a:tr h="370840">
                <a:tc>
                  <a:txBody>
                    <a:bodyPr/>
                    <a:lstStyle/>
                    <a:p>
                      <a:pPr algn="ctr"/>
                      <a:r>
                        <a:rPr lang="de-DE" sz="1600" dirty="0">
                          <a:solidFill>
                            <a:srgbClr val="002060"/>
                          </a:solidFill>
                        </a:rPr>
                        <a:t>2</a:t>
                      </a:r>
                    </a:p>
                  </a:txBody>
                  <a:tcPr/>
                </a:tc>
                <a:tc>
                  <a:txBody>
                    <a:bodyPr/>
                    <a:lstStyle/>
                    <a:p>
                      <a:r>
                        <a:rPr lang="de-DE" sz="1600" dirty="0">
                          <a:solidFill>
                            <a:srgbClr val="002060"/>
                          </a:solidFill>
                        </a:rPr>
                        <a:t>Allgegenwärtigkeit</a:t>
                      </a:r>
                    </a:p>
                  </a:txBody>
                  <a:tcPr/>
                </a:tc>
                <a:tc>
                  <a:txBody>
                    <a:bodyPr/>
                    <a:lstStyle/>
                    <a:p>
                      <a:pPr algn="l"/>
                      <a:r>
                        <a:rPr lang="de-DE" sz="1600" b="0" u="none" strike="noStrike" baseline="0" dirty="0">
                          <a:solidFill>
                            <a:srgbClr val="002060"/>
                          </a:solidFill>
                        </a:rPr>
                        <a:t>„</a:t>
                      </a:r>
                      <a:r>
                        <a:rPr lang="de-DE" sz="1600" b="0" u="none" strike="noStrike" baseline="0" dirty="0" err="1">
                          <a:solidFill>
                            <a:srgbClr val="002060"/>
                          </a:solidFill>
                        </a:rPr>
                        <a:t>Withitness</a:t>
                      </a:r>
                      <a:r>
                        <a:rPr lang="de-DE" sz="1600" b="0" u="none" strike="noStrike" baseline="0" dirty="0">
                          <a:solidFill>
                            <a:srgbClr val="002060"/>
                          </a:solidFill>
                        </a:rPr>
                        <a:t>“; „Augen im Hinterkopf“, d. h. Überblick</a:t>
                      </a:r>
                    </a:p>
                    <a:p>
                      <a:pPr algn="l"/>
                      <a:r>
                        <a:rPr lang="de-DE" sz="1600" b="0" u="none" strike="noStrike" baseline="0" dirty="0">
                          <a:solidFill>
                            <a:srgbClr val="002060"/>
                          </a:solidFill>
                        </a:rPr>
                        <a:t>über die parallelen Geschehnisse im Klassenraum behalten</a:t>
                      </a:r>
                      <a:endParaRPr lang="de-DE" sz="1600" dirty="0">
                        <a:solidFill>
                          <a:srgbClr val="002060"/>
                        </a:solidFill>
                      </a:endParaRPr>
                    </a:p>
                  </a:txBody>
                  <a:tcPr/>
                </a:tc>
                <a:extLst>
                  <a:ext uri="{0D108BD9-81ED-4DB2-BD59-A6C34878D82A}">
                    <a16:rowId xmlns:a16="http://schemas.microsoft.com/office/drawing/2014/main" val="2876710591"/>
                  </a:ext>
                </a:extLst>
              </a:tr>
              <a:tr h="370840">
                <a:tc>
                  <a:txBody>
                    <a:bodyPr/>
                    <a:lstStyle/>
                    <a:p>
                      <a:pPr algn="ctr"/>
                      <a:r>
                        <a:rPr lang="de-DE" sz="1600" dirty="0">
                          <a:solidFill>
                            <a:srgbClr val="002060"/>
                          </a:solidFill>
                        </a:rPr>
                        <a:t>3</a:t>
                      </a:r>
                    </a:p>
                  </a:txBody>
                  <a:tcPr/>
                </a:tc>
                <a:tc>
                  <a:txBody>
                    <a:bodyPr/>
                    <a:lstStyle/>
                    <a:p>
                      <a:r>
                        <a:rPr lang="de-DE" sz="1600" dirty="0">
                          <a:solidFill>
                            <a:srgbClr val="002060"/>
                          </a:solidFill>
                        </a:rPr>
                        <a:t>Schwung und Reibungslosigkeit</a:t>
                      </a:r>
                    </a:p>
                  </a:txBody>
                  <a:tcPr/>
                </a:tc>
                <a:tc>
                  <a:txBody>
                    <a:bodyPr/>
                    <a:lstStyle/>
                    <a:p>
                      <a:r>
                        <a:rPr lang="de-DE" sz="1600" dirty="0">
                          <a:solidFill>
                            <a:srgbClr val="002060"/>
                          </a:solidFill>
                        </a:rPr>
                        <a:t>„Momentum“; Ablauf so organisieren, dass keine</a:t>
                      </a:r>
                    </a:p>
                    <a:p>
                      <a:r>
                        <a:rPr lang="de-DE" sz="1600" dirty="0">
                          <a:solidFill>
                            <a:srgbClr val="002060"/>
                          </a:solidFill>
                        </a:rPr>
                        <a:t>Pausen/Unterbrechungen entstehen (inhaltlich und organisatorisch)</a:t>
                      </a:r>
                    </a:p>
                  </a:txBody>
                  <a:tcPr/>
                </a:tc>
                <a:extLst>
                  <a:ext uri="{0D108BD9-81ED-4DB2-BD59-A6C34878D82A}">
                    <a16:rowId xmlns:a16="http://schemas.microsoft.com/office/drawing/2014/main" val="1317740755"/>
                  </a:ext>
                </a:extLst>
              </a:tr>
              <a:tr h="370840">
                <a:tc>
                  <a:txBody>
                    <a:bodyPr/>
                    <a:lstStyle/>
                    <a:p>
                      <a:pPr algn="ctr"/>
                      <a:r>
                        <a:rPr lang="de-DE" sz="1600" dirty="0">
                          <a:solidFill>
                            <a:srgbClr val="002060"/>
                          </a:solidFill>
                        </a:rPr>
                        <a:t>4</a:t>
                      </a:r>
                    </a:p>
                  </a:txBody>
                  <a:tcPr/>
                </a:tc>
                <a:tc>
                  <a:txBody>
                    <a:bodyPr/>
                    <a:lstStyle/>
                    <a:p>
                      <a:r>
                        <a:rPr lang="de-DE" sz="1600" dirty="0">
                          <a:solidFill>
                            <a:srgbClr val="002060"/>
                          </a:solidFill>
                        </a:rPr>
                        <a:t>Gruppenfokus</a:t>
                      </a:r>
                    </a:p>
                  </a:txBody>
                  <a:tcPr/>
                </a:tc>
                <a:tc>
                  <a:txBody>
                    <a:bodyPr/>
                    <a:lstStyle/>
                    <a:p>
                      <a:r>
                        <a:rPr lang="de-DE" sz="1600" dirty="0">
                          <a:solidFill>
                            <a:srgbClr val="002060"/>
                          </a:solidFill>
                        </a:rPr>
                        <a:t>Alle Kinder fühlen sich angesprochen. </a:t>
                      </a:r>
                    </a:p>
                    <a:p>
                      <a:r>
                        <a:rPr lang="de-DE" sz="1600" dirty="0">
                          <a:solidFill>
                            <a:srgbClr val="002060"/>
                          </a:solidFill>
                        </a:rPr>
                        <a:t>Kein Abtauchen in der Masse erlauben</a:t>
                      </a:r>
                    </a:p>
                  </a:txBody>
                  <a:tcPr/>
                </a:tc>
                <a:extLst>
                  <a:ext uri="{0D108BD9-81ED-4DB2-BD59-A6C34878D82A}">
                    <a16:rowId xmlns:a16="http://schemas.microsoft.com/office/drawing/2014/main" val="770086635"/>
                  </a:ext>
                </a:extLst>
              </a:tr>
              <a:tr h="370840">
                <a:tc>
                  <a:txBody>
                    <a:bodyPr/>
                    <a:lstStyle/>
                    <a:p>
                      <a:pPr algn="ctr"/>
                      <a:r>
                        <a:rPr lang="de-DE" sz="1600" dirty="0">
                          <a:solidFill>
                            <a:srgbClr val="002060"/>
                          </a:solidFill>
                        </a:rPr>
                        <a:t>5</a:t>
                      </a:r>
                    </a:p>
                  </a:txBody>
                  <a:tcPr/>
                </a:tc>
                <a:tc>
                  <a:txBody>
                    <a:bodyPr/>
                    <a:lstStyle/>
                    <a:p>
                      <a:r>
                        <a:rPr lang="de-DE" sz="1600" dirty="0">
                          <a:solidFill>
                            <a:srgbClr val="002060"/>
                          </a:solidFill>
                        </a:rPr>
                        <a:t>Abwechslung und intellektuelle Herausforderung</a:t>
                      </a:r>
                    </a:p>
                  </a:txBody>
                  <a:tcPr/>
                </a:tc>
                <a:tc>
                  <a:txBody>
                    <a:bodyPr/>
                    <a:lstStyle/>
                    <a:p>
                      <a:r>
                        <a:rPr lang="de-DE" sz="1600" dirty="0">
                          <a:solidFill>
                            <a:srgbClr val="002060"/>
                          </a:solidFill>
                        </a:rPr>
                        <a:t>Bedeutsamkeit von Inhalten vermitteln. </a:t>
                      </a:r>
                    </a:p>
                    <a:p>
                      <a:r>
                        <a:rPr lang="de-DE" sz="1600" dirty="0">
                          <a:solidFill>
                            <a:srgbClr val="002060"/>
                          </a:solidFill>
                        </a:rPr>
                        <a:t>Anregendes Lernniveau wählen</a:t>
                      </a:r>
                    </a:p>
                  </a:txBody>
                  <a:tcPr/>
                </a:tc>
                <a:extLst>
                  <a:ext uri="{0D108BD9-81ED-4DB2-BD59-A6C34878D82A}">
                    <a16:rowId xmlns:a16="http://schemas.microsoft.com/office/drawing/2014/main" val="3133275817"/>
                  </a:ext>
                </a:extLst>
              </a:tr>
            </a:tbl>
          </a:graphicData>
        </a:graphic>
      </p:graphicFrame>
      <p:sp>
        <p:nvSpPr>
          <p:cNvPr id="8" name="Titel 1">
            <a:extLst>
              <a:ext uri="{FF2B5EF4-FFF2-40B4-BE49-F238E27FC236}">
                <a16:creationId xmlns:a16="http://schemas.microsoft.com/office/drawing/2014/main" id="{8D0C3611-18F2-428A-9EB9-3965076EE855}"/>
              </a:ext>
            </a:extLst>
          </p:cNvPr>
          <p:cNvSpPr txBox="1">
            <a:spLocks/>
          </p:cNvSpPr>
          <p:nvPr/>
        </p:nvSpPr>
        <p:spPr>
          <a:xfrm>
            <a:off x="539552" y="5797688"/>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b="0" dirty="0">
                <a:solidFill>
                  <a:schemeClr val="accent3"/>
                </a:solidFill>
                <a:sym typeface="Wingdings" panose="05000000000000000000" pitchFamily="2" charset="2"/>
              </a:rPr>
              <a:t> Transfer auf Ihre Veranstaltungen möglich!</a:t>
            </a:r>
            <a:endParaRPr lang="de-DE" b="0" dirty="0">
              <a:solidFill>
                <a:schemeClr val="accent3"/>
              </a:solidFill>
            </a:endParaRPr>
          </a:p>
        </p:txBody>
      </p:sp>
      <p:sp>
        <p:nvSpPr>
          <p:cNvPr id="11" name="Titel 1">
            <a:extLst>
              <a:ext uri="{FF2B5EF4-FFF2-40B4-BE49-F238E27FC236}">
                <a16:creationId xmlns:a16="http://schemas.microsoft.com/office/drawing/2014/main" id="{73BEB145-2E44-48D4-8037-61D05EC12037}"/>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382979684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62</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312980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800"/>
              </a:spcAft>
              <a:buFont typeface="Arial" panose="020B0604020202020204" pitchFamily="34" charset="0"/>
              <a:buChar char="•"/>
            </a:pPr>
            <a:r>
              <a:rPr lang="de-DE" sz="2200" dirty="0">
                <a:solidFill>
                  <a:srgbClr val="002060"/>
                </a:solidFill>
                <a:latin typeface="+mn-lt"/>
              </a:rPr>
              <a:t>Gelungene Klassenführung hat Auswirkungen auf die Leistungen und die Motivation von Kindern und Jugendlichen </a:t>
            </a:r>
            <a:r>
              <a:rPr lang="de-DE" sz="1050" dirty="0">
                <a:solidFill>
                  <a:srgbClr val="002060"/>
                </a:solidFill>
                <a:latin typeface="+mn-lt"/>
              </a:rPr>
              <a:t>(Neuschwander, 2006)</a:t>
            </a:r>
          </a:p>
          <a:p>
            <a:pPr>
              <a:spcBef>
                <a:spcPts val="0"/>
              </a:spcBef>
              <a:spcAft>
                <a:spcPts val="1800"/>
              </a:spcAft>
              <a:buFont typeface="Arial" panose="020B0604020202020204" pitchFamily="34" charset="0"/>
              <a:buChar char="•"/>
            </a:pPr>
            <a:r>
              <a:rPr lang="de-DE" sz="2200" dirty="0">
                <a:solidFill>
                  <a:srgbClr val="002060"/>
                </a:solidFill>
                <a:latin typeface="+mn-lt"/>
              </a:rPr>
              <a:t>Lehrkräfte, Lernende und externe Beobachtende nehmen Klassenführung teilweise unterschiedlich wahr </a:t>
            </a:r>
            <a:r>
              <a:rPr lang="de-DE" sz="1050" dirty="0">
                <a:solidFill>
                  <a:srgbClr val="002060"/>
                </a:solidFill>
                <a:latin typeface="+mn-lt"/>
              </a:rPr>
              <a:t>(z. B. Wettstein, Scherzinger &amp; </a:t>
            </a:r>
            <a:r>
              <a:rPr lang="de-DE" sz="1050" dirty="0" err="1">
                <a:solidFill>
                  <a:srgbClr val="002060"/>
                </a:solidFill>
                <a:latin typeface="+mn-lt"/>
              </a:rPr>
              <a:t>Ramseier</a:t>
            </a:r>
            <a:r>
              <a:rPr lang="de-DE" sz="1050" dirty="0">
                <a:solidFill>
                  <a:srgbClr val="002060"/>
                </a:solidFill>
                <a:latin typeface="+mn-lt"/>
              </a:rPr>
              <a:t>, 2018)</a:t>
            </a:r>
            <a:endParaRPr lang="de-DE" sz="2200" dirty="0">
              <a:solidFill>
                <a:srgbClr val="002060"/>
              </a:solidFill>
              <a:latin typeface="+mn-lt"/>
            </a:endParaRPr>
          </a:p>
          <a:p>
            <a:pPr>
              <a:spcBef>
                <a:spcPts val="0"/>
              </a:spcBef>
              <a:spcAft>
                <a:spcPts val="1800"/>
              </a:spcAft>
              <a:buFont typeface="Arial" panose="020B0604020202020204" pitchFamily="34" charset="0"/>
              <a:buChar char="•"/>
            </a:pPr>
            <a:r>
              <a:rPr lang="de-DE" sz="2200" dirty="0">
                <a:solidFill>
                  <a:srgbClr val="002060"/>
                </a:solidFill>
                <a:latin typeface="+mn-lt"/>
              </a:rPr>
              <a:t>(Indirekte) Zusammenhänge zum Belastungserleben von Lehrkräften </a:t>
            </a:r>
            <a:r>
              <a:rPr lang="de-DE" sz="1050" dirty="0">
                <a:solidFill>
                  <a:srgbClr val="002060"/>
                </a:solidFill>
                <a:latin typeface="+mn-lt"/>
              </a:rPr>
              <a:t>(König &amp; Rothland, 2016; Schaarschmidt, 2005)</a:t>
            </a:r>
          </a:p>
          <a:p>
            <a:pPr>
              <a:spcBef>
                <a:spcPts val="0"/>
              </a:spcBef>
              <a:spcAft>
                <a:spcPts val="1200"/>
              </a:spcAft>
              <a:buFont typeface="Arial" panose="020B0604020202020204" pitchFamily="34" charset="0"/>
              <a:buChar char="•"/>
            </a:pP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Klassenführung – Empirische Befunde </a:t>
            </a:r>
          </a:p>
        </p:txBody>
      </p:sp>
      <p:sp>
        <p:nvSpPr>
          <p:cNvPr id="12" name="Titel 1">
            <a:extLst>
              <a:ext uri="{FF2B5EF4-FFF2-40B4-BE49-F238E27FC236}">
                <a16:creationId xmlns:a16="http://schemas.microsoft.com/office/drawing/2014/main" id="{A3FF6BC2-D740-4FE3-A73C-39C896092F69}"/>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25004574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63</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40659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Wissen</a:t>
            </a:r>
            <a:r>
              <a:rPr lang="de-DE" sz="2200" dirty="0">
                <a:solidFill>
                  <a:srgbClr val="002060"/>
                </a:solidFill>
                <a:latin typeface="+mn-lt"/>
              </a:rPr>
              <a:t>: über Lehren und Lernen, Diagnostik, Klassenführung</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Regeln</a:t>
            </a:r>
            <a:r>
              <a:rPr lang="de-DE" sz="2200" dirty="0">
                <a:solidFill>
                  <a:srgbClr val="002060"/>
                </a:solidFill>
                <a:latin typeface="+mn-lt"/>
              </a:rPr>
              <a:t>: frühzeitig etablieren, konsequentes Einhalten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Routinen und Rituale</a:t>
            </a:r>
            <a:r>
              <a:rPr lang="de-DE" sz="2200" dirty="0">
                <a:solidFill>
                  <a:srgbClr val="002060"/>
                </a:solidFill>
                <a:latin typeface="+mn-lt"/>
              </a:rPr>
              <a:t>: Einübung von Verhaltensmustern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Zeitnutzung</a:t>
            </a:r>
            <a:r>
              <a:rPr lang="de-DE" sz="2200" dirty="0">
                <a:solidFill>
                  <a:srgbClr val="002060"/>
                </a:solidFill>
                <a:latin typeface="+mn-lt"/>
              </a:rPr>
              <a:t>: Unterrichtszeit effektiv nutzen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Umgang mit Störungen</a:t>
            </a:r>
            <a:r>
              <a:rPr lang="de-DE" sz="2200" dirty="0">
                <a:solidFill>
                  <a:srgbClr val="002060"/>
                </a:solidFill>
                <a:latin typeface="+mn-lt"/>
              </a:rPr>
              <a:t>: präventiv, proaktiv, reaktiv</a:t>
            </a:r>
            <a:endParaRPr lang="de-DE" sz="1050" dirty="0">
              <a:solidFill>
                <a:srgbClr val="002060"/>
              </a:solidFill>
              <a:latin typeface="+mn-lt"/>
            </a:endParaRPr>
          </a:p>
          <a:p>
            <a:pPr>
              <a:spcBef>
                <a:spcPts val="0"/>
              </a:spcBef>
              <a:spcAft>
                <a:spcPts val="1200"/>
              </a:spcAft>
              <a:buFont typeface="Arial" panose="020B0604020202020204" pitchFamily="34" charset="0"/>
              <a:buChar char="•"/>
            </a:pP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Wie kann ich eine Lerngruppe gut führen? </a:t>
            </a:r>
            <a:r>
              <a:rPr lang="de-DE" sz="1050" b="0" dirty="0">
                <a:solidFill>
                  <a:srgbClr val="0D2C5A"/>
                </a:solidFill>
              </a:rPr>
              <a:t>(Kiel &amp; Weiß 2017)</a:t>
            </a:r>
            <a:endParaRPr lang="de-DE" dirty="0">
              <a:solidFill>
                <a:srgbClr val="0D2C5A"/>
              </a:solidFill>
            </a:endParaRPr>
          </a:p>
        </p:txBody>
      </p:sp>
      <p:sp>
        <p:nvSpPr>
          <p:cNvPr id="9" name="Titel 1">
            <a:extLst>
              <a:ext uri="{FF2B5EF4-FFF2-40B4-BE49-F238E27FC236}">
                <a16:creationId xmlns:a16="http://schemas.microsoft.com/office/drawing/2014/main" id="{3C45F91C-4DC2-49A7-8EE1-8F76C843BCFB}"/>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16001687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64</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40659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Wissen</a:t>
            </a:r>
            <a:r>
              <a:rPr lang="de-DE" sz="2200" dirty="0">
                <a:solidFill>
                  <a:srgbClr val="002060"/>
                </a:solidFill>
                <a:latin typeface="+mn-lt"/>
              </a:rPr>
              <a:t>: über Lehren und Lernen, Diagnostik, Klassenführung</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Regeln</a:t>
            </a:r>
            <a:r>
              <a:rPr lang="de-DE" sz="2200" dirty="0">
                <a:solidFill>
                  <a:srgbClr val="002060"/>
                </a:solidFill>
                <a:latin typeface="+mn-lt"/>
              </a:rPr>
              <a:t>: frühzeitig etablieren, konsequentes Einhalten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Routinen und Rituale</a:t>
            </a:r>
            <a:r>
              <a:rPr lang="de-DE" sz="2200" dirty="0">
                <a:solidFill>
                  <a:srgbClr val="002060"/>
                </a:solidFill>
                <a:latin typeface="+mn-lt"/>
              </a:rPr>
              <a:t>: Einübung von Verhaltensmustern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Zeitnutzung</a:t>
            </a:r>
            <a:r>
              <a:rPr lang="de-DE" sz="2200" dirty="0">
                <a:solidFill>
                  <a:srgbClr val="002060"/>
                </a:solidFill>
                <a:latin typeface="+mn-lt"/>
              </a:rPr>
              <a:t>: Unterrichtszeit effektiv nutzen</a:t>
            </a:r>
          </a:p>
          <a:p>
            <a:pPr>
              <a:lnSpc>
                <a:spcPct val="160000"/>
              </a:lnSpc>
              <a:spcBef>
                <a:spcPts val="0"/>
              </a:spcBef>
              <a:spcAft>
                <a:spcPts val="600"/>
              </a:spcAft>
              <a:buFont typeface="Arial" panose="020B0604020202020204" pitchFamily="34" charset="0"/>
              <a:buChar char="•"/>
            </a:pPr>
            <a:r>
              <a:rPr lang="de-DE" sz="2200" b="1" dirty="0">
                <a:solidFill>
                  <a:srgbClr val="002060"/>
                </a:solidFill>
                <a:latin typeface="+mn-lt"/>
              </a:rPr>
              <a:t>Umgang mit Störungen</a:t>
            </a:r>
            <a:r>
              <a:rPr lang="de-DE" sz="2200" dirty="0">
                <a:solidFill>
                  <a:srgbClr val="002060"/>
                </a:solidFill>
                <a:latin typeface="+mn-lt"/>
              </a:rPr>
              <a:t>: präventiv, proaktiv, reaktiv</a:t>
            </a:r>
            <a:endParaRPr lang="de-DE" sz="1050" dirty="0">
              <a:solidFill>
                <a:srgbClr val="002060"/>
              </a:solidFill>
              <a:latin typeface="+mn-lt"/>
            </a:endParaRPr>
          </a:p>
          <a:p>
            <a:pPr>
              <a:spcBef>
                <a:spcPts val="0"/>
              </a:spcBef>
              <a:spcAft>
                <a:spcPts val="1200"/>
              </a:spcAft>
              <a:buFont typeface="Arial" panose="020B0604020202020204" pitchFamily="34" charset="0"/>
              <a:buChar char="•"/>
            </a:pPr>
            <a:endParaRPr lang="de-DE" sz="2200" dirty="0">
              <a:solidFill>
                <a:srgbClr val="002060"/>
              </a:solidFill>
              <a:latin typeface="+mn-lt"/>
            </a:endParaRPr>
          </a:p>
        </p:txBody>
      </p:sp>
      <p:sp>
        <p:nvSpPr>
          <p:cNvPr id="2" name="Rechteck 1">
            <a:extLst>
              <a:ext uri="{FF2B5EF4-FFF2-40B4-BE49-F238E27FC236}">
                <a16:creationId xmlns:a16="http://schemas.microsoft.com/office/drawing/2014/main" id="{93E45809-E273-5B93-1820-383F7F11DFBF}"/>
              </a:ext>
            </a:extLst>
          </p:cNvPr>
          <p:cNvSpPr/>
          <p:nvPr/>
        </p:nvSpPr>
        <p:spPr>
          <a:xfrm>
            <a:off x="539552" y="3068960"/>
            <a:ext cx="7560840" cy="1080120"/>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F59C00"/>
              </a:solidFill>
            </a:endParaRPr>
          </a:p>
        </p:txBody>
      </p:sp>
      <p:sp>
        <p:nvSpPr>
          <p:cNvPr id="3" name="Rechteck 2">
            <a:extLst>
              <a:ext uri="{FF2B5EF4-FFF2-40B4-BE49-F238E27FC236}">
                <a16:creationId xmlns:a16="http://schemas.microsoft.com/office/drawing/2014/main" id="{E9FD09C7-3D9D-C368-7EFB-E4DAFB0F51E7}"/>
              </a:ext>
            </a:extLst>
          </p:cNvPr>
          <p:cNvSpPr/>
          <p:nvPr/>
        </p:nvSpPr>
        <p:spPr>
          <a:xfrm>
            <a:off x="539552" y="4922603"/>
            <a:ext cx="7560840" cy="432048"/>
          </a:xfrm>
          <a:prstGeom prst="rect">
            <a:avLst/>
          </a:prstGeom>
          <a:noFill/>
          <a:ln>
            <a:solidFill>
              <a:srgbClr val="F59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itel 1">
            <a:extLst>
              <a:ext uri="{FF2B5EF4-FFF2-40B4-BE49-F238E27FC236}">
                <a16:creationId xmlns:a16="http://schemas.microsoft.com/office/drawing/2014/main" id="{EEA140B4-964D-296F-AC50-CA3EC96AFC17}"/>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Wie kann ich eine Lerngruppe gut führen? </a:t>
            </a:r>
            <a:r>
              <a:rPr lang="de-DE" sz="1050" b="0" dirty="0">
                <a:solidFill>
                  <a:srgbClr val="0D2C5A"/>
                </a:solidFill>
              </a:rPr>
              <a:t>(Kiel &amp; Weiß 2017)</a:t>
            </a:r>
            <a:endParaRPr lang="de-DE" dirty="0">
              <a:solidFill>
                <a:srgbClr val="0D2C5A"/>
              </a:solidFill>
            </a:endParaRPr>
          </a:p>
        </p:txBody>
      </p:sp>
      <p:sp>
        <p:nvSpPr>
          <p:cNvPr id="11" name="Titel 1">
            <a:extLst>
              <a:ext uri="{FF2B5EF4-FFF2-40B4-BE49-F238E27FC236}">
                <a16:creationId xmlns:a16="http://schemas.microsoft.com/office/drawing/2014/main" id="{30E068DD-97B1-4DEF-AD9B-0242931F6B67}"/>
              </a:ext>
            </a:extLst>
          </p:cNvPr>
          <p:cNvSpPr txBox="1">
            <a:spLocks/>
          </p:cNvSpPr>
          <p:nvPr/>
        </p:nvSpPr>
        <p:spPr>
          <a:xfrm>
            <a:off x="2555776" y="692696"/>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2"/>
            </a:pPr>
            <a:r>
              <a:rPr lang="de-DE" b="0" dirty="0">
                <a:solidFill>
                  <a:srgbClr val="0D2C5A"/>
                </a:solidFill>
              </a:rPr>
              <a:t>Durchführung waldpädagogischer  Veranstaltungen – Hinweise</a:t>
            </a:r>
          </a:p>
        </p:txBody>
      </p:sp>
    </p:spTree>
    <p:extLst>
      <p:ext uri="{BB962C8B-B14F-4D97-AF65-F5344CB8AC3E}">
        <p14:creationId xmlns:p14="http://schemas.microsoft.com/office/powerpoint/2010/main" val="29914450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65</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334583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200"/>
              </a:spcAft>
              <a:buFont typeface="Arial" panose="020B0604020202020204" pitchFamily="34" charset="0"/>
              <a:buChar char="•"/>
            </a:pPr>
            <a:r>
              <a:rPr lang="de-DE" sz="2200" dirty="0">
                <a:solidFill>
                  <a:srgbClr val="002060"/>
                </a:solidFill>
                <a:latin typeface="+mn-lt"/>
              </a:rPr>
              <a:t>erfolgreiche Klassenführung zeichnet sich durch die Etablierung von verbindlichen Regeln aus</a:t>
            </a:r>
          </a:p>
          <a:p>
            <a:pPr lvl="1">
              <a:spcBef>
                <a:spcPts val="0"/>
              </a:spcBef>
              <a:spcAft>
                <a:spcPts val="1200"/>
              </a:spcAft>
              <a:buFont typeface="Symbol" panose="05050102010706020507" pitchFamily="18" charset="2"/>
              <a:buChar char="-"/>
            </a:pPr>
            <a:r>
              <a:rPr lang="de-DE" sz="2200" dirty="0">
                <a:solidFill>
                  <a:srgbClr val="002060"/>
                </a:solidFill>
                <a:latin typeface="+mn-lt"/>
              </a:rPr>
              <a:t>Verhaltensregeln und Verfahrensregeln </a:t>
            </a:r>
            <a:r>
              <a:rPr lang="de-DE" sz="1050" dirty="0">
                <a:solidFill>
                  <a:srgbClr val="002060"/>
                </a:solidFill>
                <a:latin typeface="+mn-lt"/>
              </a:rPr>
              <a:t>(Kiel et al., 2013)</a:t>
            </a:r>
          </a:p>
          <a:p>
            <a:pPr marL="0" indent="0">
              <a:spcBef>
                <a:spcPts val="0"/>
              </a:spcBef>
              <a:spcAft>
                <a:spcPts val="1200"/>
              </a:spcAft>
            </a:pP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Maßnahmen zum Etablieren und Befolgen von Regeln </a:t>
            </a:r>
          </a:p>
        </p:txBody>
      </p:sp>
      <p:sp>
        <p:nvSpPr>
          <p:cNvPr id="9" name="Titel 1">
            <a:extLst>
              <a:ext uri="{FF2B5EF4-FFF2-40B4-BE49-F238E27FC236}">
                <a16:creationId xmlns:a16="http://schemas.microsoft.com/office/drawing/2014/main" id="{382FA677-D588-480F-8023-74446A7FB1A3}"/>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a:pPr>
            <a:r>
              <a:rPr lang="de-DE" b="0" dirty="0">
                <a:solidFill>
                  <a:srgbClr val="0D2C5A"/>
                </a:solidFill>
              </a:rPr>
              <a:t>Regeln</a:t>
            </a:r>
          </a:p>
        </p:txBody>
      </p:sp>
    </p:spTree>
    <p:extLst>
      <p:ext uri="{BB962C8B-B14F-4D97-AF65-F5344CB8AC3E}">
        <p14:creationId xmlns:p14="http://schemas.microsoft.com/office/powerpoint/2010/main" val="1701874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66</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399390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200"/>
              </a:spcAft>
              <a:buFont typeface="Wingdings" panose="05000000000000000000" pitchFamily="2" charset="2"/>
              <a:buChar char="ü"/>
            </a:pPr>
            <a:r>
              <a:rPr lang="de-DE" sz="2200" dirty="0">
                <a:solidFill>
                  <a:srgbClr val="002060"/>
                </a:solidFill>
                <a:latin typeface="+mn-lt"/>
              </a:rPr>
              <a:t>frühestmögliche Etablierung </a:t>
            </a:r>
          </a:p>
          <a:p>
            <a:pPr>
              <a:spcBef>
                <a:spcPts val="0"/>
              </a:spcBef>
              <a:spcAft>
                <a:spcPts val="1200"/>
              </a:spcAft>
              <a:buFont typeface="Wingdings" panose="05000000000000000000" pitchFamily="2" charset="2"/>
              <a:buChar char="ü"/>
            </a:pPr>
            <a:r>
              <a:rPr lang="de-DE" sz="2200" dirty="0">
                <a:solidFill>
                  <a:srgbClr val="002060"/>
                </a:solidFill>
                <a:latin typeface="+mn-lt"/>
              </a:rPr>
              <a:t>Einführung gemeinsam mit den Lernenden </a:t>
            </a:r>
          </a:p>
          <a:p>
            <a:pPr>
              <a:spcBef>
                <a:spcPts val="0"/>
              </a:spcBef>
              <a:spcAft>
                <a:spcPts val="1200"/>
              </a:spcAft>
              <a:buFont typeface="Wingdings" panose="05000000000000000000" pitchFamily="2" charset="2"/>
              <a:buChar char="ü"/>
            </a:pPr>
            <a:r>
              <a:rPr lang="de-DE" sz="2200" dirty="0">
                <a:solidFill>
                  <a:srgbClr val="002060"/>
                </a:solidFill>
                <a:latin typeface="+mn-lt"/>
              </a:rPr>
              <a:t>einfach, klar und positiv formuliert</a:t>
            </a:r>
          </a:p>
          <a:p>
            <a:pPr>
              <a:spcBef>
                <a:spcPts val="0"/>
              </a:spcBef>
              <a:spcAft>
                <a:spcPts val="1200"/>
              </a:spcAft>
              <a:buFont typeface="Wingdings" panose="05000000000000000000" pitchFamily="2" charset="2"/>
              <a:buChar char="ü"/>
            </a:pPr>
            <a:r>
              <a:rPr lang="de-DE" sz="2200" dirty="0">
                <a:solidFill>
                  <a:srgbClr val="002060"/>
                </a:solidFill>
                <a:latin typeface="+mn-lt"/>
              </a:rPr>
              <a:t>übersichtliche Anzahl</a:t>
            </a:r>
          </a:p>
          <a:p>
            <a:pPr>
              <a:spcBef>
                <a:spcPts val="0"/>
              </a:spcBef>
              <a:spcAft>
                <a:spcPts val="1200"/>
              </a:spcAft>
              <a:buFont typeface="Wingdings" panose="05000000000000000000" pitchFamily="2" charset="2"/>
              <a:buChar char="ü"/>
            </a:pPr>
            <a:r>
              <a:rPr lang="de-DE" sz="2200" dirty="0">
                <a:solidFill>
                  <a:srgbClr val="002060"/>
                </a:solidFill>
                <a:latin typeface="+mn-lt"/>
              </a:rPr>
              <a:t>Konsequenzen besprechen</a:t>
            </a:r>
          </a:p>
          <a:p>
            <a:pPr>
              <a:spcBef>
                <a:spcPts val="0"/>
              </a:spcBef>
              <a:spcAft>
                <a:spcPts val="1200"/>
              </a:spcAft>
              <a:buFont typeface="Wingdings" panose="05000000000000000000" pitchFamily="2" charset="2"/>
              <a:buChar char="ü"/>
            </a:pPr>
            <a:r>
              <a:rPr lang="de-DE" sz="2200" dirty="0">
                <a:solidFill>
                  <a:srgbClr val="002060"/>
                </a:solidFill>
                <a:latin typeface="+mn-lt"/>
              </a:rPr>
              <a:t>Möglichkeit der Wiedergutmachung einräumen</a:t>
            </a:r>
          </a:p>
          <a:p>
            <a:pPr>
              <a:spcBef>
                <a:spcPts val="0"/>
              </a:spcBef>
              <a:spcAft>
                <a:spcPts val="1200"/>
              </a:spcAft>
              <a:buFont typeface="Wingdings" panose="05000000000000000000" pitchFamily="2" charset="2"/>
              <a:buChar char="Ø"/>
            </a:pPr>
            <a:r>
              <a:rPr lang="de-DE" sz="2200" dirty="0">
                <a:solidFill>
                  <a:srgbClr val="002060"/>
                </a:solidFill>
                <a:latin typeface="+mn-lt"/>
                <a:sym typeface="Wingdings" panose="05000000000000000000" pitchFamily="2" charset="2"/>
              </a:rPr>
              <a:t>Verbindlichkeit durch Sichtbarmachung (z. B. Plakate) und Einbezug der Kinder erhöht   </a:t>
            </a: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Regeln – Was ist zu beachten? </a:t>
            </a:r>
          </a:p>
        </p:txBody>
      </p:sp>
      <p:sp>
        <p:nvSpPr>
          <p:cNvPr id="9" name="Titel 1">
            <a:extLst>
              <a:ext uri="{FF2B5EF4-FFF2-40B4-BE49-F238E27FC236}">
                <a16:creationId xmlns:a16="http://schemas.microsoft.com/office/drawing/2014/main" id="{5A3EF7BA-55DC-4773-B7C8-627BA33E8C42}"/>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a:pPr>
            <a:r>
              <a:rPr lang="de-DE" b="0" dirty="0">
                <a:solidFill>
                  <a:srgbClr val="0D2C5A"/>
                </a:solidFill>
              </a:rPr>
              <a:t>Regeln</a:t>
            </a:r>
          </a:p>
        </p:txBody>
      </p:sp>
    </p:spTree>
    <p:extLst>
      <p:ext uri="{BB962C8B-B14F-4D97-AF65-F5344CB8AC3E}">
        <p14:creationId xmlns:p14="http://schemas.microsoft.com/office/powerpoint/2010/main" val="20006817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67</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548170"/>
            <a:ext cx="7886700" cy="361713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800"/>
              </a:spcAft>
              <a:buFont typeface="Arial" panose="020B0604020202020204" pitchFamily="34" charset="0"/>
              <a:buChar char="•"/>
            </a:pPr>
            <a:r>
              <a:rPr lang="de-DE" sz="2200" dirty="0">
                <a:solidFill>
                  <a:srgbClr val="002060"/>
                </a:solidFill>
                <a:latin typeface="+mn-lt"/>
              </a:rPr>
              <a:t>beinhaltet neben der Auswahl und Vorbereitung von Veranstaltungsinhalten und -aktivitäten insbesondere</a:t>
            </a:r>
          </a:p>
          <a:p>
            <a:pPr lvl="1">
              <a:spcBef>
                <a:spcPts val="0"/>
              </a:spcBef>
              <a:spcAft>
                <a:spcPts val="600"/>
              </a:spcAft>
              <a:buFont typeface="Symbol" panose="05050102010706020507" pitchFamily="18" charset="2"/>
              <a:buChar char="-"/>
            </a:pPr>
            <a:r>
              <a:rPr lang="de-DE" sz="2000" dirty="0">
                <a:solidFill>
                  <a:srgbClr val="002060"/>
                </a:solidFill>
                <a:latin typeface="+mn-lt"/>
              </a:rPr>
              <a:t>die schwungvolle Durchführung der unterschiedlichen Veranstaltungsaktivitäten (z. B. </a:t>
            </a:r>
            <a:r>
              <a:rPr lang="de-DE" sz="2000" dirty="0">
                <a:solidFill>
                  <a:srgbClr val="002060"/>
                </a:solidFill>
              </a:rPr>
              <a:t>V</a:t>
            </a:r>
            <a:r>
              <a:rPr lang="de-DE" sz="2000" dirty="0">
                <a:solidFill>
                  <a:srgbClr val="002060"/>
                </a:solidFill>
                <a:latin typeface="+mn-lt"/>
              </a:rPr>
              <a:t>ortrag des/der Lehrenden, Gespräch mit Lernenden, Gruppenarbeiten)</a:t>
            </a:r>
          </a:p>
          <a:p>
            <a:pPr lvl="1">
              <a:spcBef>
                <a:spcPts val="0"/>
              </a:spcBef>
              <a:spcAft>
                <a:spcPts val="600"/>
              </a:spcAft>
              <a:buFont typeface="Symbol" panose="05050102010706020507" pitchFamily="18" charset="2"/>
              <a:buChar char="-"/>
            </a:pPr>
            <a:r>
              <a:rPr lang="de-DE" sz="2000" dirty="0">
                <a:solidFill>
                  <a:srgbClr val="002060"/>
                </a:solidFill>
                <a:latin typeface="+mn-lt"/>
              </a:rPr>
              <a:t>sowie die Steuerung von reibungslosen Übergängen (z. B. Wechsel der Aktivitäten mittels Signalen, Routinen)</a:t>
            </a:r>
          </a:p>
          <a:p>
            <a:pPr>
              <a:spcBef>
                <a:spcPts val="0"/>
              </a:spcBef>
              <a:spcAft>
                <a:spcPts val="1200"/>
              </a:spcAft>
              <a:buFont typeface="Arial" panose="020B0604020202020204" pitchFamily="34" charset="0"/>
              <a:buChar char="•"/>
            </a:pP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8"/>
            <a:ext cx="7886700" cy="808819"/>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Maßnahmen zum reibungslosen Strukturieren des</a:t>
            </a:r>
          </a:p>
          <a:p>
            <a:r>
              <a:rPr lang="de-DE" dirty="0">
                <a:solidFill>
                  <a:srgbClr val="0D2C5A"/>
                </a:solidFill>
              </a:rPr>
              <a:t>Veranstaltungsverlaufs</a:t>
            </a:r>
          </a:p>
        </p:txBody>
      </p:sp>
      <p:sp>
        <p:nvSpPr>
          <p:cNvPr id="9" name="Titel 1">
            <a:extLst>
              <a:ext uri="{FF2B5EF4-FFF2-40B4-BE49-F238E27FC236}">
                <a16:creationId xmlns:a16="http://schemas.microsoft.com/office/drawing/2014/main" id="{525F37A0-93F8-46FE-B9BE-96C230232126}"/>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2"/>
            </a:pPr>
            <a:r>
              <a:rPr lang="de-DE" b="0" dirty="0">
                <a:solidFill>
                  <a:srgbClr val="0D2C5A"/>
                </a:solidFill>
              </a:rPr>
              <a:t>Routinen und Rituale</a:t>
            </a:r>
          </a:p>
        </p:txBody>
      </p:sp>
    </p:spTree>
    <p:extLst>
      <p:ext uri="{BB962C8B-B14F-4D97-AF65-F5344CB8AC3E}">
        <p14:creationId xmlns:p14="http://schemas.microsoft.com/office/powerpoint/2010/main" val="27884123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68</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39218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600"/>
              </a:spcAft>
              <a:buFont typeface="Arial" panose="020B0604020202020204" pitchFamily="34" charset="0"/>
              <a:buChar char="•"/>
            </a:pPr>
            <a:r>
              <a:rPr lang="de-DE" dirty="0">
                <a:solidFill>
                  <a:srgbClr val="002060"/>
                </a:solidFill>
                <a:latin typeface="+mn-lt"/>
              </a:rPr>
              <a:t>Rituale verdeutlichen und vermitteln</a:t>
            </a:r>
          </a:p>
          <a:p>
            <a:pPr lvl="1">
              <a:spcBef>
                <a:spcPts val="0"/>
              </a:spcBef>
              <a:spcAft>
                <a:spcPts val="600"/>
              </a:spcAft>
              <a:buFont typeface="Symbol" panose="05050102010706020507" pitchFamily="18" charset="2"/>
              <a:buChar char="-"/>
            </a:pPr>
            <a:r>
              <a:rPr lang="de-DE" sz="2000" dirty="0">
                <a:solidFill>
                  <a:srgbClr val="002060"/>
                </a:solidFill>
                <a:latin typeface="+mn-lt"/>
              </a:rPr>
              <a:t>Orientierung</a:t>
            </a:r>
          </a:p>
          <a:p>
            <a:pPr lvl="1">
              <a:spcBef>
                <a:spcPts val="0"/>
              </a:spcBef>
              <a:spcAft>
                <a:spcPts val="600"/>
              </a:spcAft>
              <a:buFont typeface="Symbol" panose="05050102010706020507" pitchFamily="18" charset="2"/>
              <a:buChar char="-"/>
            </a:pPr>
            <a:r>
              <a:rPr lang="de-DE" sz="2000" dirty="0">
                <a:solidFill>
                  <a:srgbClr val="002060"/>
                </a:solidFill>
                <a:latin typeface="+mn-lt"/>
              </a:rPr>
              <a:t>Regelmäßigkeit und Wiederkehr</a:t>
            </a:r>
          </a:p>
          <a:p>
            <a:pPr lvl="1">
              <a:spcBef>
                <a:spcPts val="0"/>
              </a:spcBef>
              <a:spcAft>
                <a:spcPts val="600"/>
              </a:spcAft>
              <a:buFont typeface="Symbol" panose="05050102010706020507" pitchFamily="18" charset="2"/>
              <a:buChar char="-"/>
            </a:pPr>
            <a:r>
              <a:rPr lang="de-DE" sz="2000" dirty="0">
                <a:solidFill>
                  <a:srgbClr val="002060"/>
                </a:solidFill>
                <a:latin typeface="+mn-lt"/>
              </a:rPr>
              <a:t>Zugehörigkeit und Gemeinschaft</a:t>
            </a:r>
          </a:p>
          <a:p>
            <a:pPr lvl="1">
              <a:spcBef>
                <a:spcPts val="0"/>
              </a:spcBef>
              <a:spcAft>
                <a:spcPts val="1200"/>
              </a:spcAft>
              <a:buFont typeface="Symbol" panose="05050102010706020507" pitchFamily="18" charset="2"/>
              <a:buChar char="-"/>
            </a:pPr>
            <a:r>
              <a:rPr lang="de-DE" sz="2000" dirty="0">
                <a:solidFill>
                  <a:srgbClr val="002060"/>
                </a:solidFill>
                <a:latin typeface="+mn-lt"/>
              </a:rPr>
              <a:t>Sicherheit und gemeinsame Werte</a:t>
            </a:r>
          </a:p>
          <a:p>
            <a:pPr>
              <a:spcBef>
                <a:spcPts val="0"/>
              </a:spcBef>
              <a:spcAft>
                <a:spcPts val="600"/>
              </a:spcAft>
              <a:buFont typeface="Arial" panose="020B0604020202020204" pitchFamily="34" charset="0"/>
              <a:buChar char="•"/>
            </a:pPr>
            <a:r>
              <a:rPr lang="de-DE" dirty="0">
                <a:solidFill>
                  <a:srgbClr val="002060"/>
                </a:solidFill>
                <a:latin typeface="+mn-lt"/>
              </a:rPr>
              <a:t>Zudem haben Rituale im (schulischen) Alltag eine entlastende Funktion</a:t>
            </a:r>
          </a:p>
          <a:p>
            <a:pPr lvl="1">
              <a:spcBef>
                <a:spcPts val="0"/>
              </a:spcBef>
              <a:spcAft>
                <a:spcPts val="600"/>
              </a:spcAft>
              <a:buFont typeface="Symbol" panose="05050102010706020507" pitchFamily="18" charset="2"/>
              <a:buChar char="-"/>
            </a:pPr>
            <a:r>
              <a:rPr lang="de-DE" sz="2000" dirty="0">
                <a:solidFill>
                  <a:srgbClr val="002060"/>
                </a:solidFill>
                <a:latin typeface="+mn-lt"/>
              </a:rPr>
              <a:t>es muss nicht immer alles neu erklärt, diskutiert, ausgehandelt, beschlossen und geplant werden</a:t>
            </a:r>
          </a:p>
          <a:p>
            <a:pPr lvl="1">
              <a:spcBef>
                <a:spcPts val="0"/>
              </a:spcBef>
              <a:spcAft>
                <a:spcPts val="600"/>
              </a:spcAft>
              <a:buFont typeface="Symbol" panose="05050102010706020507" pitchFamily="18" charset="2"/>
              <a:buChar char="-"/>
            </a:pPr>
            <a:r>
              <a:rPr lang="de-DE" sz="2000" dirty="0">
                <a:solidFill>
                  <a:srgbClr val="002060"/>
                </a:solidFill>
                <a:latin typeface="+mn-lt"/>
              </a:rPr>
              <a:t>viele Rituale werden einfach übernommen</a:t>
            </a:r>
          </a:p>
          <a:p>
            <a:pPr>
              <a:spcBef>
                <a:spcPts val="0"/>
              </a:spcBef>
              <a:spcAft>
                <a:spcPts val="1200"/>
              </a:spcAft>
              <a:buFont typeface="Arial" panose="020B0604020202020204" pitchFamily="34" charset="0"/>
              <a:buChar char="•"/>
            </a:pPr>
            <a:endParaRPr lang="de-DE"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Routinen und Rituale – Funktionen </a:t>
            </a:r>
            <a:r>
              <a:rPr lang="de-DE" sz="1050" b="0" dirty="0">
                <a:solidFill>
                  <a:srgbClr val="0D2C5A"/>
                </a:solidFill>
              </a:rPr>
              <a:t>(Knauf 2009)</a:t>
            </a:r>
            <a:r>
              <a:rPr lang="de-DE" b="0" dirty="0">
                <a:solidFill>
                  <a:srgbClr val="0D2C5A"/>
                </a:solidFill>
              </a:rPr>
              <a:t>  </a:t>
            </a:r>
          </a:p>
        </p:txBody>
      </p:sp>
      <p:sp>
        <p:nvSpPr>
          <p:cNvPr id="9" name="Titel 1">
            <a:extLst>
              <a:ext uri="{FF2B5EF4-FFF2-40B4-BE49-F238E27FC236}">
                <a16:creationId xmlns:a16="http://schemas.microsoft.com/office/drawing/2014/main" id="{EA298BB2-C4F4-4C95-B683-9466B117F1E6}"/>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2"/>
            </a:pPr>
            <a:r>
              <a:rPr lang="de-DE" b="0" dirty="0">
                <a:solidFill>
                  <a:srgbClr val="0D2C5A"/>
                </a:solidFill>
              </a:rPr>
              <a:t>Routinen und Rituale</a:t>
            </a:r>
          </a:p>
        </p:txBody>
      </p:sp>
    </p:spTree>
    <p:extLst>
      <p:ext uri="{BB962C8B-B14F-4D97-AF65-F5344CB8AC3E}">
        <p14:creationId xmlns:p14="http://schemas.microsoft.com/office/powerpoint/2010/main" val="41814164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009539FE-F206-4854-B7D3-15FFF92F0A42}"/>
              </a:ext>
            </a:extLst>
          </p:cNvPr>
          <p:cNvPicPr>
            <a:picLocks noChangeAspect="1"/>
          </p:cNvPicPr>
          <p:nvPr/>
        </p:nvPicPr>
        <p:blipFill rotWithShape="1">
          <a:blip r:embed="rId2"/>
          <a:srcRect l="12056" t="5901" r="9135" b="9981"/>
          <a:stretch/>
        </p:blipFill>
        <p:spPr>
          <a:xfrm>
            <a:off x="319429" y="4005064"/>
            <a:ext cx="2380363" cy="2476312"/>
          </a:xfrm>
          <a:prstGeom prst="rect">
            <a:avLst/>
          </a:prstGeom>
        </p:spPr>
      </p:pic>
      <p:sp>
        <p:nvSpPr>
          <p:cNvPr id="3" name="Inhaltsplatzhalter 2">
            <a:extLst>
              <a:ext uri="{FF2B5EF4-FFF2-40B4-BE49-F238E27FC236}">
                <a16:creationId xmlns:a16="http://schemas.microsoft.com/office/drawing/2014/main" id="{93E37C82-11FF-4F34-B0E3-6E095D339872}"/>
              </a:ext>
            </a:extLst>
          </p:cNvPr>
          <p:cNvSpPr>
            <a:spLocks noGrp="1"/>
          </p:cNvSpPr>
          <p:nvPr>
            <p:ph idx="1"/>
          </p:nvPr>
        </p:nvSpPr>
        <p:spPr>
          <a:xfrm>
            <a:off x="628650" y="2521770"/>
            <a:ext cx="7886700" cy="1843334"/>
          </a:xfr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anchor="ctr">
            <a:normAutofit/>
          </a:bodyPr>
          <a:lstStyle/>
          <a:p>
            <a:pPr algn="ctr">
              <a:spcBef>
                <a:spcPts val="0"/>
              </a:spcBef>
            </a:pPr>
            <a:r>
              <a:rPr lang="de-DE" altLang="de-DE" sz="2800" kern="0" dirty="0">
                <a:solidFill>
                  <a:srgbClr val="014260"/>
                </a:solidFill>
                <a:latin typeface="+mn-lt"/>
                <a:ea typeface="Roboto Condensed" charset="0"/>
              </a:rPr>
              <a:t>Welche Rituale und Routinen sind Ihnen bekannt? Welche können Sie in Ihren Veranstaltungen nutzen?</a:t>
            </a:r>
          </a:p>
        </p:txBody>
      </p:sp>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69</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7" name="Titel 6">
            <a:extLst>
              <a:ext uri="{FF2B5EF4-FFF2-40B4-BE49-F238E27FC236}">
                <a16:creationId xmlns:a16="http://schemas.microsoft.com/office/drawing/2014/main" id="{40F3667A-7599-4715-8E5F-5099471115C6}"/>
              </a:ext>
            </a:extLst>
          </p:cNvPr>
          <p:cNvSpPr>
            <a:spLocks noGrp="1"/>
          </p:cNvSpPr>
          <p:nvPr>
            <p:ph type="title"/>
          </p:nvPr>
        </p:nvSpPr>
        <p:spPr>
          <a:xfrm>
            <a:off x="1257300" y="1052736"/>
            <a:ext cx="7886700" cy="576064"/>
          </a:xfrm>
        </p:spPr>
        <p:txBody>
          <a:bodyPr/>
          <a:lstStyle/>
          <a:p>
            <a:pPr algn="r"/>
            <a:r>
              <a:rPr lang="de-DE" altLang="de-DE" sz="2400" b="0" kern="0" dirty="0">
                <a:solidFill>
                  <a:srgbClr val="002060"/>
                </a:solidFill>
                <a:latin typeface="Calibri" panose="020F0502020204030204" pitchFamily="34" charset="0"/>
                <a:ea typeface="+mj-ea"/>
                <a:cs typeface="+mj-cs"/>
              </a:rPr>
              <a:t>Überlegen Sie mal!</a:t>
            </a:r>
            <a:endParaRPr lang="de-DE" dirty="0"/>
          </a:p>
        </p:txBody>
      </p:sp>
      <p:sp>
        <p:nvSpPr>
          <p:cNvPr id="8" name="Textfeld 7">
            <a:extLst>
              <a:ext uri="{FF2B5EF4-FFF2-40B4-BE49-F238E27FC236}">
                <a16:creationId xmlns:a16="http://schemas.microsoft.com/office/drawing/2014/main" id="{4903D0B4-9C83-42A8-AD1D-A576AB3EFBDB}"/>
              </a:ext>
            </a:extLst>
          </p:cNvPr>
          <p:cNvSpPr txBox="1"/>
          <p:nvPr/>
        </p:nvSpPr>
        <p:spPr>
          <a:xfrm>
            <a:off x="6479606" y="2204864"/>
            <a:ext cx="2196850" cy="400110"/>
          </a:xfrm>
          <a:prstGeom prst="rect">
            <a:avLst/>
          </a:prstGeom>
          <a:noFill/>
        </p:spPr>
        <p:txBody>
          <a:bodyPr wrap="square" rtlCol="0">
            <a:spAutoFit/>
          </a:bodyPr>
          <a:lstStyle/>
          <a:p>
            <a:pPr algn="ctr"/>
            <a:r>
              <a:rPr lang="de-DE" sz="2000" b="1" dirty="0">
                <a:solidFill>
                  <a:srgbClr val="F59C00"/>
                </a:solidFill>
              </a:rPr>
              <a:t>10 min Diskussion</a:t>
            </a:r>
          </a:p>
        </p:txBody>
      </p:sp>
    </p:spTree>
    <p:extLst>
      <p:ext uri="{BB962C8B-B14F-4D97-AF65-F5344CB8AC3E}">
        <p14:creationId xmlns:p14="http://schemas.microsoft.com/office/powerpoint/2010/main" val="1511012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948547A-241C-4678-B242-97CD8B9828C3}"/>
              </a:ext>
            </a:extLst>
          </p:cNvPr>
          <p:cNvSpPr>
            <a:spLocks noGrp="1"/>
          </p:cNvSpPr>
          <p:nvPr>
            <p:ph idx="1"/>
          </p:nvPr>
        </p:nvSpPr>
        <p:spPr>
          <a:xfrm>
            <a:off x="490410" y="2313513"/>
            <a:ext cx="8163180" cy="3206775"/>
          </a:xfrm>
        </p:spPr>
        <p:txBody>
          <a:bodyPr>
            <a:normAutofit/>
          </a:bodyPr>
          <a:lstStyle/>
          <a:p>
            <a:pPr>
              <a:buFont typeface="Arial" panose="020B0604020202020204" pitchFamily="34" charset="0"/>
              <a:buChar char="•"/>
            </a:pPr>
            <a:r>
              <a:rPr lang="de-DE" sz="2400" dirty="0">
                <a:solidFill>
                  <a:srgbClr val="0D2C5A"/>
                </a:solidFill>
                <a:latin typeface="+mn-lt"/>
              </a:rPr>
              <a:t>Klassisches Phasenmodell </a:t>
            </a:r>
            <a:r>
              <a:rPr lang="de-DE" sz="1200" dirty="0">
                <a:solidFill>
                  <a:srgbClr val="0D2C5A"/>
                </a:solidFill>
                <a:latin typeface="+mn-lt"/>
              </a:rPr>
              <a:t>(Mayer, 1987)</a:t>
            </a:r>
          </a:p>
          <a:p>
            <a:pPr>
              <a:buFont typeface="Arial" panose="020B0604020202020204" pitchFamily="34" charset="0"/>
              <a:buChar char="•"/>
            </a:pPr>
            <a:r>
              <a:rPr lang="de-DE" sz="2400" dirty="0">
                <a:solidFill>
                  <a:srgbClr val="0D2C5A"/>
                </a:solidFill>
                <a:latin typeface="+mn-lt"/>
              </a:rPr>
              <a:t>Grundlegendes Phasenmodell zur Strukturierung von Unterrichtseinheiten/Veranstaltungen</a:t>
            </a:r>
          </a:p>
          <a:p>
            <a:pPr marL="914400" lvl="1" indent="-457200">
              <a:buFont typeface="+mj-lt"/>
              <a:buAutoNum type="arabicPeriod"/>
            </a:pPr>
            <a:r>
              <a:rPr lang="de-DE" sz="2000" dirty="0">
                <a:solidFill>
                  <a:srgbClr val="0D2C5A"/>
                </a:solidFill>
              </a:rPr>
              <a:t>Einstiegsphase</a:t>
            </a:r>
          </a:p>
          <a:p>
            <a:pPr marL="914400" lvl="1" indent="-457200">
              <a:buFont typeface="+mj-lt"/>
              <a:buAutoNum type="arabicPeriod"/>
            </a:pPr>
            <a:r>
              <a:rPr lang="de-DE" sz="2000" dirty="0">
                <a:solidFill>
                  <a:srgbClr val="0D2C5A"/>
                </a:solidFill>
              </a:rPr>
              <a:t>E</a:t>
            </a:r>
            <a:r>
              <a:rPr lang="de-DE" sz="2000" dirty="0">
                <a:solidFill>
                  <a:srgbClr val="0D2C5A"/>
                </a:solidFill>
                <a:latin typeface="+mn-lt"/>
              </a:rPr>
              <a:t>rarbeitungsphase</a:t>
            </a:r>
          </a:p>
          <a:p>
            <a:pPr marL="914400" lvl="1" indent="-457200">
              <a:buFont typeface="+mj-lt"/>
              <a:buAutoNum type="arabicPeriod"/>
            </a:pPr>
            <a:r>
              <a:rPr lang="de-DE" sz="2000" dirty="0">
                <a:solidFill>
                  <a:srgbClr val="0D2C5A"/>
                </a:solidFill>
              </a:rPr>
              <a:t>Auswertungsphase</a:t>
            </a:r>
          </a:p>
          <a:p>
            <a:pPr marL="514350" indent="-457200">
              <a:buFont typeface="Arial" panose="020B0604020202020204" pitchFamily="34" charset="0"/>
              <a:buChar char="•"/>
            </a:pPr>
            <a:r>
              <a:rPr lang="de-DE" sz="2400" dirty="0">
                <a:solidFill>
                  <a:srgbClr val="0D2C5A"/>
                </a:solidFill>
                <a:latin typeface="+mn-lt"/>
              </a:rPr>
              <a:t>viele alternative Phasenmodelle, z. B. Problemlösender Unterricht</a:t>
            </a:r>
          </a:p>
        </p:txBody>
      </p:sp>
      <p:sp>
        <p:nvSpPr>
          <p:cNvPr id="4" name="Foliennummernplatzhalter 3">
            <a:extLst>
              <a:ext uri="{FF2B5EF4-FFF2-40B4-BE49-F238E27FC236}">
                <a16:creationId xmlns:a16="http://schemas.microsoft.com/office/drawing/2014/main" id="{4A152532-FDD7-4644-8171-4BA19A690BAA}"/>
              </a:ext>
            </a:extLst>
          </p:cNvPr>
          <p:cNvSpPr>
            <a:spLocks noGrp="1"/>
          </p:cNvSpPr>
          <p:nvPr>
            <p:ph type="sldNum" sz="quarter" idx="4"/>
          </p:nvPr>
        </p:nvSpPr>
        <p:spPr/>
        <p:txBody>
          <a:bodyPr/>
          <a:lstStyle/>
          <a:p>
            <a:fld id="{80820C91-F7CE-483F-AA17-44F7CB82C640}" type="slidenum">
              <a:rPr lang="de-DE" smtClean="0"/>
              <a:pPr/>
              <a:t>7</a:t>
            </a:fld>
            <a:endParaRPr lang="de-DE" dirty="0"/>
          </a:p>
        </p:txBody>
      </p:sp>
      <p:sp>
        <p:nvSpPr>
          <p:cNvPr id="5" name="Fußzeilenplatzhalter 4">
            <a:extLst>
              <a:ext uri="{FF2B5EF4-FFF2-40B4-BE49-F238E27FC236}">
                <a16:creationId xmlns:a16="http://schemas.microsoft.com/office/drawing/2014/main" id="{13A34A21-9359-4980-B8D0-4F2281F539D0}"/>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6" name="Titel 1">
            <a:extLst>
              <a:ext uri="{FF2B5EF4-FFF2-40B4-BE49-F238E27FC236}">
                <a16:creationId xmlns:a16="http://schemas.microsoft.com/office/drawing/2014/main" id="{66522AE9-DD42-4A7C-9CA1-F7BD1BFB8F25}"/>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19818295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70</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132856"/>
            <a:ext cx="7886700" cy="392189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600"/>
              </a:spcAft>
              <a:buFont typeface="Arial" panose="020B0604020202020204" pitchFamily="34" charset="0"/>
              <a:buChar char="•"/>
            </a:pPr>
            <a:r>
              <a:rPr lang="de-DE" b="1" dirty="0">
                <a:solidFill>
                  <a:srgbClr val="002060"/>
                </a:solidFill>
                <a:latin typeface="+mn-lt"/>
              </a:rPr>
              <a:t>Rituale, die Veranstaltungen gliedern können</a:t>
            </a:r>
          </a:p>
          <a:p>
            <a:pPr lvl="1">
              <a:spcBef>
                <a:spcPts val="0"/>
              </a:spcBef>
              <a:spcAft>
                <a:spcPts val="600"/>
              </a:spcAft>
              <a:buFont typeface="Wingdings" panose="05000000000000000000" pitchFamily="2" charset="2"/>
              <a:buChar char="ü"/>
            </a:pPr>
            <a:r>
              <a:rPr lang="de-DE" sz="2000" dirty="0">
                <a:solidFill>
                  <a:srgbClr val="002060"/>
                </a:solidFill>
                <a:latin typeface="+mn-lt"/>
              </a:rPr>
              <a:t>Begrüßungen (Lied, Tanz, Spruch), Gesprächskreis, Abschlusskreis, Frühstückspausen</a:t>
            </a:r>
            <a:r>
              <a:rPr lang="de-DE" sz="2000" dirty="0">
                <a:solidFill>
                  <a:srgbClr val="002060"/>
                </a:solidFill>
              </a:rPr>
              <a:t>, ...</a:t>
            </a:r>
            <a:endParaRPr lang="de-DE" sz="2000" dirty="0">
              <a:solidFill>
                <a:srgbClr val="002060"/>
              </a:solidFill>
              <a:latin typeface="+mn-lt"/>
            </a:endParaRPr>
          </a:p>
          <a:p>
            <a:pPr>
              <a:spcBef>
                <a:spcPts val="0"/>
              </a:spcBef>
              <a:spcAft>
                <a:spcPts val="600"/>
              </a:spcAft>
              <a:buFont typeface="Arial" panose="020B0604020202020204" pitchFamily="34" charset="0"/>
              <a:buChar char="•"/>
            </a:pPr>
            <a:r>
              <a:rPr lang="de-DE" b="1" dirty="0">
                <a:solidFill>
                  <a:srgbClr val="002060"/>
                </a:solidFill>
                <a:latin typeface="+mn-lt"/>
              </a:rPr>
              <a:t>Kommunikations- und Lernrituale</a:t>
            </a:r>
          </a:p>
          <a:p>
            <a:pPr marL="741600" indent="-284400">
              <a:spcBef>
                <a:spcPts val="0"/>
              </a:spcBef>
              <a:spcAft>
                <a:spcPts val="600"/>
              </a:spcAft>
              <a:buFont typeface="Wingdings" panose="05000000000000000000" pitchFamily="2" charset="2"/>
              <a:buChar char="ü"/>
            </a:pPr>
            <a:r>
              <a:rPr lang="de-DE" dirty="0">
                <a:solidFill>
                  <a:srgbClr val="002060"/>
                </a:solidFill>
                <a:latin typeface="+mn-lt"/>
              </a:rPr>
              <a:t>Sich melden, Meldekette, Vorgehen bei Hilfestellungen, Verstärkersysteme, ...</a:t>
            </a:r>
          </a:p>
          <a:p>
            <a:pPr>
              <a:spcBef>
                <a:spcPts val="0"/>
              </a:spcBef>
              <a:spcAft>
                <a:spcPts val="600"/>
              </a:spcAft>
              <a:buFont typeface="Arial" panose="020B0604020202020204" pitchFamily="34" charset="0"/>
              <a:buChar char="•"/>
            </a:pPr>
            <a:r>
              <a:rPr lang="de-DE" b="1" dirty="0">
                <a:solidFill>
                  <a:srgbClr val="002060"/>
                </a:solidFill>
                <a:latin typeface="+mn-lt"/>
              </a:rPr>
              <a:t>Konfliktrituale</a:t>
            </a:r>
          </a:p>
          <a:p>
            <a:pPr marL="741600" indent="-284400">
              <a:spcBef>
                <a:spcPts val="0"/>
              </a:spcBef>
              <a:spcAft>
                <a:spcPts val="600"/>
              </a:spcAft>
              <a:buFont typeface="Wingdings" panose="05000000000000000000" pitchFamily="2" charset="2"/>
              <a:buChar char="ü"/>
            </a:pPr>
            <a:r>
              <a:rPr lang="de-DE" dirty="0">
                <a:solidFill>
                  <a:srgbClr val="002060"/>
                </a:solidFill>
                <a:latin typeface="+mn-lt"/>
              </a:rPr>
              <a:t>Signale, Ausdrücke oder Zeichen („Stopp“), Schlichtung durch vereinbarte Parteien, Stimmungsbarometer</a:t>
            </a:r>
          </a:p>
          <a:p>
            <a:pPr>
              <a:spcBef>
                <a:spcPts val="0"/>
              </a:spcBef>
              <a:spcAft>
                <a:spcPts val="600"/>
              </a:spcAft>
              <a:buFont typeface="Arial" panose="020B0604020202020204" pitchFamily="34" charset="0"/>
              <a:buChar char="•"/>
            </a:pPr>
            <a:r>
              <a:rPr lang="de-DE" b="1" dirty="0">
                <a:solidFill>
                  <a:srgbClr val="002060"/>
                </a:solidFill>
                <a:latin typeface="+mn-lt"/>
              </a:rPr>
              <a:t>Bewegungs- und Entspannungsrituale</a:t>
            </a:r>
          </a:p>
          <a:p>
            <a:pPr marL="741600" indent="-284400">
              <a:spcBef>
                <a:spcPts val="0"/>
              </a:spcBef>
              <a:spcAft>
                <a:spcPts val="600"/>
              </a:spcAft>
              <a:buFont typeface="Wingdings" panose="05000000000000000000" pitchFamily="2" charset="2"/>
              <a:buChar char="ü"/>
            </a:pPr>
            <a:r>
              <a:rPr lang="de-DE" dirty="0">
                <a:solidFill>
                  <a:srgbClr val="002060"/>
                </a:solidFill>
                <a:latin typeface="+mn-lt"/>
              </a:rPr>
              <a:t>Gemeinsame und individuelle Pausenrituale, Bewegungsspiele, Phantasiereise, ...</a:t>
            </a:r>
          </a:p>
          <a:p>
            <a:pPr marL="0" indent="0">
              <a:spcBef>
                <a:spcPts val="0"/>
              </a:spcBef>
              <a:spcAft>
                <a:spcPts val="600"/>
              </a:spcAft>
            </a:pPr>
            <a:endParaRPr lang="de-DE" dirty="0">
              <a:solidFill>
                <a:srgbClr val="002060"/>
              </a:solidFill>
              <a:latin typeface="+mn-lt"/>
            </a:endParaRPr>
          </a:p>
          <a:p>
            <a:pPr>
              <a:spcBef>
                <a:spcPts val="0"/>
              </a:spcBef>
              <a:spcAft>
                <a:spcPts val="1200"/>
              </a:spcAft>
              <a:buFont typeface="Arial" panose="020B0604020202020204" pitchFamily="34" charset="0"/>
              <a:buChar char="•"/>
            </a:pPr>
            <a:endParaRPr lang="de-DE"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Routinen und Rituale – Formen </a:t>
            </a:r>
            <a:endParaRPr lang="de-DE" b="0" dirty="0">
              <a:solidFill>
                <a:srgbClr val="0D2C5A"/>
              </a:solidFill>
            </a:endParaRPr>
          </a:p>
        </p:txBody>
      </p:sp>
      <p:sp>
        <p:nvSpPr>
          <p:cNvPr id="12" name="Titel 1">
            <a:extLst>
              <a:ext uri="{FF2B5EF4-FFF2-40B4-BE49-F238E27FC236}">
                <a16:creationId xmlns:a16="http://schemas.microsoft.com/office/drawing/2014/main" id="{DF469111-272E-4BE7-AE6B-205DAB6C5CDB}"/>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2"/>
            </a:pPr>
            <a:r>
              <a:rPr lang="de-DE" b="0" dirty="0">
                <a:solidFill>
                  <a:srgbClr val="0D2C5A"/>
                </a:solidFill>
              </a:rPr>
              <a:t>Routinen und Rituale</a:t>
            </a:r>
          </a:p>
        </p:txBody>
      </p:sp>
    </p:spTree>
    <p:extLst>
      <p:ext uri="{BB962C8B-B14F-4D97-AF65-F5344CB8AC3E}">
        <p14:creationId xmlns:p14="http://schemas.microsoft.com/office/powerpoint/2010/main" val="36878954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71</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7"/>
            <a:ext cx="3672408" cy="293051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pPr>
            <a:r>
              <a:rPr lang="de-DE" sz="1800" dirty="0">
                <a:solidFill>
                  <a:srgbClr val="002060"/>
                </a:solidFill>
                <a:latin typeface="+mn-lt"/>
              </a:rPr>
              <a:t>Typische Merkmale von </a:t>
            </a:r>
            <a:r>
              <a:rPr lang="de-DE" sz="1800" b="1" dirty="0">
                <a:solidFill>
                  <a:srgbClr val="F59C00"/>
                </a:solidFill>
                <a:latin typeface="+mn-lt"/>
              </a:rPr>
              <a:t>Ritualen</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Wiederholung</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gleichbleibende Abläufe</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stattfinden in einer Gruppe</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Symbolik, Ästhetik</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performative Eigenschaft</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Emotionalität; rational nicht immer zugänglich</a:t>
            </a: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Verhältnis von Ritualen und Regeln </a:t>
            </a:r>
          </a:p>
        </p:txBody>
      </p:sp>
      <p:sp>
        <p:nvSpPr>
          <p:cNvPr id="2" name="Inhaltsplatzhalter 2">
            <a:extLst>
              <a:ext uri="{FF2B5EF4-FFF2-40B4-BE49-F238E27FC236}">
                <a16:creationId xmlns:a16="http://schemas.microsoft.com/office/drawing/2014/main" id="{B1352443-2C87-6F08-1EF6-3B4C9FCBE085}"/>
              </a:ext>
            </a:extLst>
          </p:cNvPr>
          <p:cNvSpPr txBox="1">
            <a:spLocks/>
          </p:cNvSpPr>
          <p:nvPr/>
        </p:nvSpPr>
        <p:spPr>
          <a:xfrm>
            <a:off x="5076056" y="2309667"/>
            <a:ext cx="3528392" cy="2930512"/>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1200"/>
              </a:spcAft>
            </a:pPr>
            <a:r>
              <a:rPr lang="de-DE" sz="1800" dirty="0">
                <a:solidFill>
                  <a:srgbClr val="002060"/>
                </a:solidFill>
                <a:latin typeface="+mn-lt"/>
              </a:rPr>
              <a:t>Typische Merkmale von </a:t>
            </a:r>
            <a:r>
              <a:rPr lang="de-DE" sz="1800" b="1" dirty="0">
                <a:solidFill>
                  <a:srgbClr val="F59C00"/>
                </a:solidFill>
                <a:latin typeface="+mn-lt"/>
              </a:rPr>
              <a:t>Regeln</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sprachlich ausformuliert und transparent</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verbindliche Normen für gemeinsames Zusammenleben/-arbeiten</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rationalen Kern, der auf Vernunft und Einsicht basiert</a:t>
            </a:r>
          </a:p>
          <a:p>
            <a:pPr marL="285750" indent="-285750">
              <a:spcBef>
                <a:spcPts val="0"/>
              </a:spcBef>
              <a:spcAft>
                <a:spcPts val="1200"/>
              </a:spcAft>
              <a:buFont typeface="Arial" panose="020B0604020202020204" pitchFamily="34" charset="0"/>
              <a:buChar char="•"/>
            </a:pPr>
            <a:r>
              <a:rPr lang="de-DE" sz="1800" dirty="0">
                <a:solidFill>
                  <a:srgbClr val="002060"/>
                </a:solidFill>
                <a:latin typeface="+mn-lt"/>
              </a:rPr>
              <a:t>häufig gemeinsam ausgehandelt</a:t>
            </a:r>
          </a:p>
        </p:txBody>
      </p:sp>
      <p:sp>
        <p:nvSpPr>
          <p:cNvPr id="3" name="Inhaltsplatzhalter 2">
            <a:extLst>
              <a:ext uri="{FF2B5EF4-FFF2-40B4-BE49-F238E27FC236}">
                <a16:creationId xmlns:a16="http://schemas.microsoft.com/office/drawing/2014/main" id="{159BF4A0-9ACE-133F-87C4-9A240A571FD3}"/>
              </a:ext>
            </a:extLst>
          </p:cNvPr>
          <p:cNvSpPr txBox="1">
            <a:spLocks/>
          </p:cNvSpPr>
          <p:nvPr/>
        </p:nvSpPr>
        <p:spPr>
          <a:xfrm>
            <a:off x="1338102" y="5418192"/>
            <a:ext cx="6489494" cy="8923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spcBef>
                <a:spcPts val="0"/>
              </a:spcBef>
              <a:spcAft>
                <a:spcPts val="600"/>
              </a:spcAft>
              <a:buFont typeface="Wingdings" panose="05000000000000000000" pitchFamily="2" charset="2"/>
              <a:buChar char="Ø"/>
            </a:pPr>
            <a:r>
              <a:rPr lang="de-DE" sz="1800" b="1" dirty="0">
                <a:solidFill>
                  <a:srgbClr val="002060"/>
                </a:solidFill>
                <a:latin typeface="+mn-lt"/>
              </a:rPr>
              <a:t>Rituale</a:t>
            </a:r>
            <a:r>
              <a:rPr lang="de-DE" sz="1800" dirty="0">
                <a:solidFill>
                  <a:srgbClr val="002060"/>
                </a:solidFill>
                <a:latin typeface="+mn-lt"/>
              </a:rPr>
              <a:t> betonen die </a:t>
            </a:r>
            <a:r>
              <a:rPr lang="de-DE" sz="1800" b="1" dirty="0">
                <a:solidFill>
                  <a:srgbClr val="002060"/>
                </a:solidFill>
                <a:latin typeface="+mn-lt"/>
              </a:rPr>
              <a:t>Stärken und das Gemeinsame </a:t>
            </a:r>
            <a:r>
              <a:rPr lang="de-DE" sz="1800" dirty="0">
                <a:solidFill>
                  <a:srgbClr val="002060"/>
                </a:solidFill>
                <a:latin typeface="+mn-lt"/>
              </a:rPr>
              <a:t>einer Gruppe </a:t>
            </a:r>
          </a:p>
          <a:p>
            <a:pPr marL="285750" indent="-285750">
              <a:spcBef>
                <a:spcPts val="0"/>
              </a:spcBef>
              <a:spcAft>
                <a:spcPts val="1200"/>
              </a:spcAft>
              <a:buFont typeface="Wingdings" panose="05000000000000000000" pitchFamily="2" charset="2"/>
              <a:buChar char="Ø"/>
            </a:pPr>
            <a:r>
              <a:rPr lang="de-DE" sz="1800" b="1" dirty="0">
                <a:solidFill>
                  <a:srgbClr val="002060"/>
                </a:solidFill>
                <a:latin typeface="+mn-lt"/>
              </a:rPr>
              <a:t>Regeln</a:t>
            </a:r>
            <a:r>
              <a:rPr lang="de-DE" sz="1800" dirty="0">
                <a:solidFill>
                  <a:srgbClr val="002060"/>
                </a:solidFill>
                <a:latin typeface="+mn-lt"/>
              </a:rPr>
              <a:t> fokussieren auf </a:t>
            </a:r>
            <a:r>
              <a:rPr lang="de-DE" sz="1800" b="1" dirty="0">
                <a:solidFill>
                  <a:srgbClr val="002060"/>
                </a:solidFill>
                <a:latin typeface="+mn-lt"/>
              </a:rPr>
              <a:t>Schwierigkeiten</a:t>
            </a:r>
            <a:r>
              <a:rPr lang="de-DE" sz="1800" dirty="0">
                <a:solidFill>
                  <a:srgbClr val="002060"/>
                </a:solidFill>
                <a:latin typeface="+mn-lt"/>
              </a:rPr>
              <a:t> im Umgang miteinander </a:t>
            </a:r>
          </a:p>
        </p:txBody>
      </p:sp>
      <p:pic>
        <p:nvPicPr>
          <p:cNvPr id="10" name="Grafik 9">
            <a:extLst>
              <a:ext uri="{FF2B5EF4-FFF2-40B4-BE49-F238E27FC236}">
                <a16:creationId xmlns:a16="http://schemas.microsoft.com/office/drawing/2014/main" id="{EFB2630F-194A-FA8B-DD83-3A2CE14EED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42689" y="2478707"/>
            <a:ext cx="1440160" cy="1242138"/>
          </a:xfrm>
          <a:prstGeom prst="rect">
            <a:avLst/>
          </a:prstGeom>
        </p:spPr>
      </p:pic>
      <p:pic>
        <p:nvPicPr>
          <p:cNvPr id="12" name="Grafik 11">
            <a:extLst>
              <a:ext uri="{FF2B5EF4-FFF2-40B4-BE49-F238E27FC236}">
                <a16:creationId xmlns:a16="http://schemas.microsoft.com/office/drawing/2014/main" id="{2E3BD3E3-0862-7D7F-7E5A-C8B5B5D75C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8394">
            <a:off x="8037799" y="2291155"/>
            <a:ext cx="905981" cy="1220999"/>
          </a:xfrm>
          <a:prstGeom prst="rect">
            <a:avLst/>
          </a:prstGeom>
        </p:spPr>
      </p:pic>
      <p:sp>
        <p:nvSpPr>
          <p:cNvPr id="13" name="Titel 1">
            <a:extLst>
              <a:ext uri="{FF2B5EF4-FFF2-40B4-BE49-F238E27FC236}">
                <a16:creationId xmlns:a16="http://schemas.microsoft.com/office/drawing/2014/main" id="{8D98E86C-E673-4831-8FB6-8E00E7D661C4}"/>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2"/>
            </a:pPr>
            <a:r>
              <a:rPr lang="de-DE" b="0" dirty="0">
                <a:solidFill>
                  <a:srgbClr val="0D2C5A"/>
                </a:solidFill>
              </a:rPr>
              <a:t>Routinen und Rituale</a:t>
            </a:r>
          </a:p>
        </p:txBody>
      </p:sp>
    </p:spTree>
    <p:extLst>
      <p:ext uri="{BB962C8B-B14F-4D97-AF65-F5344CB8AC3E}">
        <p14:creationId xmlns:p14="http://schemas.microsoft.com/office/powerpoint/2010/main" val="52049873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72</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315418"/>
            <a:ext cx="7886700" cy="406591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200"/>
              </a:spcAft>
              <a:buFont typeface="Arial" panose="020B0604020202020204" pitchFamily="34" charset="0"/>
              <a:buChar char="•"/>
            </a:pPr>
            <a:r>
              <a:rPr lang="de-DE" sz="2300" dirty="0">
                <a:solidFill>
                  <a:srgbClr val="002060"/>
                </a:solidFill>
                <a:latin typeface="+mn-lt"/>
              </a:rPr>
              <a:t>Gute Vorbereitung auf typische, erwartbare Störungen!</a:t>
            </a:r>
          </a:p>
          <a:p>
            <a:pPr>
              <a:spcBef>
                <a:spcPts val="0"/>
              </a:spcBef>
              <a:spcAft>
                <a:spcPts val="1200"/>
              </a:spcAft>
              <a:buFont typeface="Arial" panose="020B0604020202020204" pitchFamily="34" charset="0"/>
              <a:buChar char="•"/>
            </a:pPr>
            <a:r>
              <a:rPr lang="de-DE" sz="2300" dirty="0">
                <a:solidFill>
                  <a:srgbClr val="002060"/>
                </a:solidFill>
                <a:latin typeface="+mn-lt"/>
              </a:rPr>
              <a:t>Motto: „Entspannte Kontrolle“ </a:t>
            </a:r>
            <a:r>
              <a:rPr lang="de-DE" sz="1400" dirty="0">
                <a:solidFill>
                  <a:srgbClr val="002060"/>
                </a:solidFill>
                <a:latin typeface="+mn-lt"/>
              </a:rPr>
              <a:t>(vgl. Rogers 2013, S. 115 ff.)</a:t>
            </a:r>
          </a:p>
          <a:p>
            <a:pPr lvl="1">
              <a:spcBef>
                <a:spcPts val="0"/>
              </a:spcBef>
              <a:spcAft>
                <a:spcPts val="1200"/>
              </a:spcAft>
              <a:buFont typeface="Symbol" panose="05050102010706020507" pitchFamily="18" charset="2"/>
              <a:buChar char="-"/>
            </a:pPr>
            <a:r>
              <a:rPr lang="de-DE" sz="2300" dirty="0">
                <a:solidFill>
                  <a:srgbClr val="002060"/>
                </a:solidFill>
                <a:latin typeface="+mn-lt"/>
              </a:rPr>
              <a:t>minimal‐invasive Handlungen (z. B. Herantreten, Signal, Erinnerung an Regel)</a:t>
            </a:r>
          </a:p>
          <a:p>
            <a:pPr lvl="1">
              <a:spcBef>
                <a:spcPts val="0"/>
              </a:spcBef>
              <a:spcAft>
                <a:spcPts val="1200"/>
              </a:spcAft>
              <a:buFont typeface="Symbol" panose="05050102010706020507" pitchFamily="18" charset="2"/>
              <a:buChar char="-"/>
            </a:pPr>
            <a:r>
              <a:rPr lang="de-DE" sz="2300" dirty="0">
                <a:solidFill>
                  <a:srgbClr val="002060"/>
                </a:solidFill>
                <a:latin typeface="+mn-lt"/>
              </a:rPr>
              <a:t>kurze und möglichst freundliche Eingriffe</a:t>
            </a:r>
          </a:p>
          <a:p>
            <a:pPr lvl="1">
              <a:spcBef>
                <a:spcPts val="0"/>
              </a:spcBef>
              <a:spcAft>
                <a:spcPts val="1200"/>
              </a:spcAft>
              <a:buFont typeface="Symbol" panose="05050102010706020507" pitchFamily="18" charset="2"/>
              <a:buChar char="-"/>
            </a:pPr>
            <a:r>
              <a:rPr lang="de-DE" sz="2300" dirty="0">
                <a:solidFill>
                  <a:srgbClr val="002060"/>
                </a:solidFill>
                <a:latin typeface="+mn-lt"/>
              </a:rPr>
              <a:t>eigene Sprache und Auftreten beachten</a:t>
            </a:r>
          </a:p>
          <a:p>
            <a:pPr lvl="1">
              <a:spcBef>
                <a:spcPts val="0"/>
              </a:spcBef>
              <a:spcAft>
                <a:spcPts val="1200"/>
              </a:spcAft>
              <a:buFont typeface="Symbol" panose="05050102010706020507" pitchFamily="18" charset="2"/>
              <a:buChar char="-"/>
            </a:pPr>
            <a:r>
              <a:rPr lang="de-DE" sz="2300" dirty="0">
                <a:solidFill>
                  <a:srgbClr val="002060"/>
                </a:solidFill>
                <a:latin typeface="+mn-lt"/>
              </a:rPr>
              <a:t>Kritik unter vier Augen üben, nicht „vorführen“</a:t>
            </a:r>
          </a:p>
          <a:p>
            <a:pPr lvl="1">
              <a:spcBef>
                <a:spcPts val="0"/>
              </a:spcBef>
              <a:spcAft>
                <a:spcPts val="1200"/>
              </a:spcAft>
              <a:buFont typeface="Symbol" panose="05050102010706020507" pitchFamily="18" charset="2"/>
              <a:buChar char="-"/>
            </a:pPr>
            <a:r>
              <a:rPr lang="de-DE" sz="2300" dirty="0">
                <a:solidFill>
                  <a:srgbClr val="002060"/>
                </a:solidFill>
                <a:latin typeface="+mn-lt"/>
              </a:rPr>
              <a:t>den SuS „Vorlaufzeit“ geben: kurze Zeit geben, die Ursache der Störung zu beseitigen, ohne das Gesichtsverlust zu provozieren</a:t>
            </a:r>
          </a:p>
          <a:p>
            <a:pPr lvl="1">
              <a:spcBef>
                <a:spcPts val="0"/>
              </a:spcBef>
              <a:spcAft>
                <a:spcPts val="1200"/>
              </a:spcAft>
              <a:buFont typeface="Symbol" panose="05050102010706020507" pitchFamily="18" charset="2"/>
              <a:buChar char="-"/>
            </a:pPr>
            <a:r>
              <a:rPr lang="de-DE" sz="2300" dirty="0">
                <a:solidFill>
                  <a:srgbClr val="002060"/>
                </a:solidFill>
                <a:latin typeface="+mn-lt"/>
              </a:rPr>
              <a:t>enge oder bedingte Wahlmöglichkeiten geben</a:t>
            </a:r>
          </a:p>
          <a:p>
            <a:pPr lvl="1">
              <a:spcBef>
                <a:spcPts val="0"/>
              </a:spcBef>
              <a:spcAft>
                <a:spcPts val="1200"/>
              </a:spcAft>
              <a:buFont typeface="Symbol" panose="05050102010706020507" pitchFamily="18" charset="2"/>
              <a:buChar char="-"/>
            </a:pPr>
            <a:r>
              <a:rPr lang="de-DE" sz="2300" dirty="0">
                <a:solidFill>
                  <a:srgbClr val="002060"/>
                </a:solidFill>
                <a:latin typeface="+mn-lt"/>
              </a:rPr>
              <a:t>alle Maßnahmen nachbesprechen, insbesondere bei Auszeiten</a:t>
            </a:r>
          </a:p>
          <a:p>
            <a:pPr>
              <a:spcBef>
                <a:spcPts val="0"/>
              </a:spcBef>
              <a:spcAft>
                <a:spcPts val="1200"/>
              </a:spcAft>
              <a:buFont typeface="Arial" panose="020B0604020202020204" pitchFamily="34" charset="0"/>
              <a:buChar char="•"/>
            </a:pPr>
            <a:endParaRPr lang="de-DE" sz="2200" dirty="0">
              <a:solidFill>
                <a:srgbClr val="002060"/>
              </a:solidFill>
              <a:latin typeface="+mn-lt"/>
            </a:endParaRPr>
          </a:p>
        </p:txBody>
      </p:sp>
      <p:sp>
        <p:nvSpPr>
          <p:cNvPr id="6" name="Titel 1">
            <a:extLst>
              <a:ext uri="{FF2B5EF4-FFF2-40B4-BE49-F238E27FC236}">
                <a16:creationId xmlns:a16="http://schemas.microsoft.com/office/drawing/2014/main" id="{8FCDA5CA-8BDF-4530-ADB1-718DD82A4779}"/>
              </a:ext>
            </a:extLst>
          </p:cNvPr>
          <p:cNvSpPr txBox="1">
            <a:spLocks/>
          </p:cNvSpPr>
          <p:nvPr/>
        </p:nvSpPr>
        <p:spPr>
          <a:xfrm>
            <a:off x="539552" y="1612069"/>
            <a:ext cx="7886700" cy="576064"/>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r>
              <a:rPr lang="de-DE" dirty="0">
                <a:solidFill>
                  <a:srgbClr val="0D2C5A"/>
                </a:solidFill>
              </a:rPr>
              <a:t>Verhalten im Umgang mit Störungen </a:t>
            </a:r>
          </a:p>
        </p:txBody>
      </p:sp>
      <p:sp>
        <p:nvSpPr>
          <p:cNvPr id="9" name="Titel 1">
            <a:extLst>
              <a:ext uri="{FF2B5EF4-FFF2-40B4-BE49-F238E27FC236}">
                <a16:creationId xmlns:a16="http://schemas.microsoft.com/office/drawing/2014/main" id="{F4D99911-9C5B-42D0-92C1-5280F8C274EB}"/>
              </a:ext>
            </a:extLst>
          </p:cNvPr>
          <p:cNvSpPr txBox="1">
            <a:spLocks/>
          </p:cNvSpPr>
          <p:nvPr/>
        </p:nvSpPr>
        <p:spPr>
          <a:xfrm>
            <a:off x="2555776" y="1052538"/>
            <a:ext cx="6588224" cy="576262"/>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2"/>
            </a:pPr>
            <a:r>
              <a:rPr lang="de-DE" b="0" dirty="0">
                <a:solidFill>
                  <a:srgbClr val="0D2C5A"/>
                </a:solidFill>
              </a:rPr>
              <a:t>Umgang mit Störungen</a:t>
            </a:r>
          </a:p>
        </p:txBody>
      </p:sp>
    </p:spTree>
    <p:extLst>
      <p:ext uri="{BB962C8B-B14F-4D97-AF65-F5344CB8AC3E}">
        <p14:creationId xmlns:p14="http://schemas.microsoft.com/office/powerpoint/2010/main" val="3126559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1052736"/>
            <a:ext cx="6768752" cy="576064"/>
          </a:xfrm>
        </p:spPr>
        <p:txBody>
          <a:bodyPr/>
          <a:lstStyle/>
          <a:p>
            <a:pPr algn="r"/>
            <a:r>
              <a:rPr lang="de-DE" altLang="de-DE" dirty="0">
                <a:solidFill>
                  <a:srgbClr val="0D2C5A"/>
                </a:solidFill>
              </a:rPr>
              <a:t>Gruppenarbeit</a:t>
            </a:r>
            <a:endParaRPr lang="de-DE" dirty="0">
              <a:solidFill>
                <a:srgbClr val="0D2C5A"/>
              </a:solidFill>
            </a:endParaRPr>
          </a:p>
        </p:txBody>
      </p:sp>
      <p:sp>
        <p:nvSpPr>
          <p:cNvPr id="5" name="Inhaltsplatzhalter 4">
            <a:extLst>
              <a:ext uri="{FF2B5EF4-FFF2-40B4-BE49-F238E27FC236}">
                <a16:creationId xmlns:a16="http://schemas.microsoft.com/office/drawing/2014/main" id="{D6172C00-2687-48B5-B946-7E104EF10250}"/>
              </a:ext>
            </a:extLst>
          </p:cNvPr>
          <p:cNvSpPr>
            <a:spLocks noGrp="1"/>
          </p:cNvSpPr>
          <p:nvPr>
            <p:ph idx="1"/>
          </p:nvPr>
        </p:nvSpPr>
        <p:spPr>
          <a:solidFill>
            <a:schemeClr val="bg2"/>
          </a:solidFill>
          <a:ln>
            <a:solidFill>
              <a:schemeClr val="tx2"/>
            </a:solidFill>
          </a:ln>
        </p:spPr>
        <p:txBody>
          <a:bodyPr/>
          <a:lstStyle/>
          <a:p>
            <a:r>
              <a:rPr lang="de-DE" dirty="0">
                <a:solidFill>
                  <a:schemeClr val="bg1"/>
                </a:solidFill>
              </a:rPr>
              <a:t>hallo</a:t>
            </a:r>
          </a:p>
        </p:txBody>
      </p:sp>
      <p:sp>
        <p:nvSpPr>
          <p:cNvPr id="8" name="Rechteck 7">
            <a:extLst>
              <a:ext uri="{FF2B5EF4-FFF2-40B4-BE49-F238E27FC236}">
                <a16:creationId xmlns:a16="http://schemas.microsoft.com/office/drawing/2014/main" id="{CDA7F003-68C9-47D5-B82D-DDFCA67BBE5F}"/>
              </a:ext>
            </a:extLst>
          </p:cNvPr>
          <p:cNvSpPr/>
          <p:nvPr/>
        </p:nvSpPr>
        <p:spPr>
          <a:xfrm>
            <a:off x="525363" y="1700808"/>
            <a:ext cx="6926953" cy="4585871"/>
          </a:xfrm>
          <a:prstGeom prst="rect">
            <a:avLst/>
          </a:prstGeom>
        </p:spPr>
        <p:txBody>
          <a:bodyPr wrap="square">
            <a:spAutoFit/>
          </a:bodyPr>
          <a:lstStyle/>
          <a:p>
            <a:pPr>
              <a:spcAft>
                <a:spcPts val="600"/>
              </a:spcAft>
            </a:pPr>
            <a:r>
              <a:rPr lang="de-DE" sz="2200" b="1" u="sng" dirty="0">
                <a:solidFill>
                  <a:srgbClr val="0D2C5A"/>
                </a:solidFill>
                <a:latin typeface="+mj-lt"/>
              </a:rPr>
              <a:t>Arbeitsauftrag  </a:t>
            </a:r>
          </a:p>
          <a:p>
            <a:pPr>
              <a:spcAft>
                <a:spcPts val="1800"/>
              </a:spcAft>
            </a:pPr>
            <a:r>
              <a:rPr lang="de-DE" sz="2200" dirty="0">
                <a:solidFill>
                  <a:srgbClr val="0D2C5A"/>
                </a:solidFill>
                <a:latin typeface="+mj-lt"/>
              </a:rPr>
              <a:t>Der Umgang mit Störungen ist ein zentraler Bestandteil guter Klassenführung. </a:t>
            </a:r>
          </a:p>
          <a:p>
            <a:pPr marL="457200" indent="-457200">
              <a:spcAft>
                <a:spcPts val="1200"/>
              </a:spcAft>
              <a:buFont typeface="+mj-lt"/>
              <a:buAutoNum type="arabicParenR"/>
            </a:pPr>
            <a:r>
              <a:rPr lang="de-DE" sz="2200" dirty="0">
                <a:solidFill>
                  <a:srgbClr val="0D2C5A"/>
                </a:solidFill>
                <a:latin typeface="+mj-lt"/>
              </a:rPr>
              <a:t>Wählen Sie in der Kleingruppe mind. zwei der drei Situationen aus und denken Sie sich hinein. </a:t>
            </a:r>
          </a:p>
          <a:p>
            <a:pPr marL="457200" indent="-457200">
              <a:spcAft>
                <a:spcPts val="1200"/>
              </a:spcAft>
              <a:buFont typeface="+mj-lt"/>
              <a:buAutoNum type="arabicParenR"/>
            </a:pPr>
            <a:r>
              <a:rPr lang="de-DE" sz="2200" dirty="0">
                <a:solidFill>
                  <a:srgbClr val="0D2C5A"/>
                </a:solidFill>
                <a:latin typeface="+mj-lt"/>
              </a:rPr>
              <a:t>Diskutieren Sie, wie Sie in der jeweiligen Situation reagieren würden. </a:t>
            </a:r>
          </a:p>
          <a:p>
            <a:pPr marL="457200" indent="-457200">
              <a:spcAft>
                <a:spcPts val="1200"/>
              </a:spcAft>
              <a:buFont typeface="+mj-lt"/>
              <a:buAutoNum type="arabicParenR"/>
            </a:pPr>
            <a:r>
              <a:rPr lang="de-DE" sz="2200" dirty="0">
                <a:solidFill>
                  <a:srgbClr val="0D2C5A"/>
                </a:solidFill>
                <a:latin typeface="+mj-lt"/>
              </a:rPr>
              <a:t>Überlegen Sie, welche präventiven Maßnahmen allgemein zur Vermeidung von Störungen getroffen werden können? </a:t>
            </a:r>
          </a:p>
          <a:p>
            <a:r>
              <a:rPr lang="de-DE" dirty="0">
                <a:solidFill>
                  <a:srgbClr val="51822F"/>
                </a:solidFill>
                <a:latin typeface="+mj-lt"/>
                <a:sym typeface="Wingdings" panose="05000000000000000000" pitchFamily="2" charset="2"/>
              </a:rPr>
              <a:t> siehe Dokument</a:t>
            </a:r>
            <a:endParaRPr lang="de-DE" dirty="0">
              <a:solidFill>
                <a:srgbClr val="51822F"/>
              </a:solidFill>
              <a:latin typeface="+mj-lt"/>
            </a:endParaRPr>
          </a:p>
        </p:txBody>
      </p:sp>
      <p:sp>
        <p:nvSpPr>
          <p:cNvPr id="12" name="Textfeld 11">
            <a:extLst>
              <a:ext uri="{FF2B5EF4-FFF2-40B4-BE49-F238E27FC236}">
                <a16:creationId xmlns:a16="http://schemas.microsoft.com/office/drawing/2014/main" id="{FF4EAFF2-9C6B-4D0E-B9E3-F020EAF12593}"/>
              </a:ext>
            </a:extLst>
          </p:cNvPr>
          <p:cNvSpPr txBox="1"/>
          <p:nvPr/>
        </p:nvSpPr>
        <p:spPr>
          <a:xfrm>
            <a:off x="3711027" y="6454942"/>
            <a:ext cx="1721946" cy="461665"/>
          </a:xfrm>
          <a:prstGeom prst="rect">
            <a:avLst/>
          </a:prstGeom>
          <a:noFill/>
        </p:spPr>
        <p:txBody>
          <a:bodyPr wrap="none" rtlCol="0">
            <a:spAutoFit/>
          </a:bodyPr>
          <a:lstStyle/>
          <a:p>
            <a:pPr algn="ctr"/>
            <a:r>
              <a:rPr lang="de-DE" sz="1200" dirty="0">
                <a:solidFill>
                  <a:srgbClr val="0D2C5A"/>
                </a:solidFill>
              </a:rPr>
              <a:t>Prof. Dr. Björn Egbert</a:t>
            </a:r>
            <a:br>
              <a:rPr lang="de-DE" sz="1200" dirty="0">
                <a:solidFill>
                  <a:srgbClr val="0D2C5A"/>
                </a:solidFill>
              </a:rPr>
            </a:br>
            <a:r>
              <a:rPr lang="de-DE" sz="1200" dirty="0">
                <a:solidFill>
                  <a:srgbClr val="0D2C5A"/>
                </a:solidFill>
              </a:rPr>
              <a:t>egbert@uni-potsdam.de</a:t>
            </a:r>
          </a:p>
        </p:txBody>
      </p:sp>
      <p:sp>
        <p:nvSpPr>
          <p:cNvPr id="9" name="Foliennummernplatzhalter 1">
            <a:extLst>
              <a:ext uri="{FF2B5EF4-FFF2-40B4-BE49-F238E27FC236}">
                <a16:creationId xmlns:a16="http://schemas.microsoft.com/office/drawing/2014/main" id="{E61506DD-E029-4101-9406-26C4167C631D}"/>
              </a:ext>
            </a:extLst>
          </p:cNvPr>
          <p:cNvSpPr txBox="1">
            <a:spLocks/>
          </p:cNvSpPr>
          <p:nvPr/>
        </p:nvSpPr>
        <p:spPr>
          <a:xfrm>
            <a:off x="7086600" y="6487822"/>
            <a:ext cx="2057400" cy="365125"/>
          </a:xfrm>
          <a:prstGeom prst="rect">
            <a:avLst/>
          </a:prstGeom>
        </p:spPr>
        <p:txBody>
          <a:bodyPr anchor="ct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3" algn="r"/>
            <a:fld id="{80820C91-F7CE-483F-AA17-44F7CB82C640}" type="slidenum">
              <a:rPr lang="de-DE" sz="1200" smtClean="0">
                <a:solidFill>
                  <a:srgbClr val="0D2C5A"/>
                </a:solidFill>
              </a:rPr>
              <a:pPr lvl="3" algn="r"/>
              <a:t>73</a:t>
            </a:fld>
            <a:endParaRPr lang="de-DE" sz="1200" dirty="0">
              <a:solidFill>
                <a:srgbClr val="0D2C5A"/>
              </a:solidFill>
            </a:endParaRPr>
          </a:p>
        </p:txBody>
      </p:sp>
      <p:pic>
        <p:nvPicPr>
          <p:cNvPr id="11" name="Grafik 10" descr="Uhr Vektorgrafiken und Vektor-Icons zum kostenlosen Download">
            <a:extLst>
              <a:ext uri="{FF2B5EF4-FFF2-40B4-BE49-F238E27FC236}">
                <a16:creationId xmlns:a16="http://schemas.microsoft.com/office/drawing/2014/main" id="{FC8E0BC6-CDA3-4E30-B60A-AEDDF3028123}"/>
              </a:ext>
            </a:extLst>
          </p:cNvPr>
          <p:cNvPicPr/>
          <p:nvPr/>
        </p:nvPicPr>
        <p:blipFill rotWithShape="1">
          <a:blip r:embed="rId3">
            <a:extLst>
              <a:ext uri="{28A0092B-C50C-407E-A947-70E740481C1C}">
                <a14:useLocalDpi xmlns:a14="http://schemas.microsoft.com/office/drawing/2010/main" val="0"/>
              </a:ext>
            </a:extLst>
          </a:blip>
          <a:srcRect l="6655" t="2367" r="6982" b="8914"/>
          <a:stretch/>
        </p:blipFill>
        <p:spPr bwMode="auto">
          <a:xfrm>
            <a:off x="7830550" y="1499873"/>
            <a:ext cx="1115741" cy="1069168"/>
          </a:xfrm>
          <a:prstGeom prst="rect">
            <a:avLst/>
          </a:prstGeom>
          <a:noFill/>
          <a:ln>
            <a:noFill/>
          </a:ln>
        </p:spPr>
      </p:pic>
      <p:sp>
        <p:nvSpPr>
          <p:cNvPr id="10" name="Textfeld 9">
            <a:extLst>
              <a:ext uri="{FF2B5EF4-FFF2-40B4-BE49-F238E27FC236}">
                <a16:creationId xmlns:a16="http://schemas.microsoft.com/office/drawing/2014/main" id="{9A5A88F3-C764-4C30-BA17-0A4E71D3061F}"/>
              </a:ext>
            </a:extLst>
          </p:cNvPr>
          <p:cNvSpPr txBox="1"/>
          <p:nvPr/>
        </p:nvSpPr>
        <p:spPr>
          <a:xfrm>
            <a:off x="7452316" y="2569041"/>
            <a:ext cx="1872208" cy="1631216"/>
          </a:xfrm>
          <a:prstGeom prst="rect">
            <a:avLst/>
          </a:prstGeom>
          <a:noFill/>
        </p:spPr>
        <p:txBody>
          <a:bodyPr wrap="square" rtlCol="0">
            <a:spAutoFit/>
          </a:bodyPr>
          <a:lstStyle/>
          <a:p>
            <a:pPr algn="ctr"/>
            <a:r>
              <a:rPr lang="de-DE" sz="2000" b="1" dirty="0">
                <a:solidFill>
                  <a:srgbClr val="F59C00"/>
                </a:solidFill>
              </a:rPr>
              <a:t>35 min Erarbeitung </a:t>
            </a:r>
          </a:p>
          <a:p>
            <a:pPr algn="ctr"/>
            <a:endParaRPr lang="de-DE" sz="2000" b="1" dirty="0">
              <a:solidFill>
                <a:srgbClr val="F59C00"/>
              </a:solidFill>
            </a:endParaRPr>
          </a:p>
          <a:p>
            <a:pPr algn="ctr"/>
            <a:r>
              <a:rPr lang="de-DE" sz="2000" b="1" dirty="0">
                <a:solidFill>
                  <a:srgbClr val="F59C00"/>
                </a:solidFill>
              </a:rPr>
              <a:t>15 min Diskussion</a:t>
            </a:r>
          </a:p>
        </p:txBody>
      </p:sp>
    </p:spTree>
    <p:extLst>
      <p:ext uri="{BB962C8B-B14F-4D97-AF65-F5344CB8AC3E}">
        <p14:creationId xmlns:p14="http://schemas.microsoft.com/office/powerpoint/2010/main" val="40119587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39D9725-A308-051F-EE67-F7AC1FB526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135" y="4021292"/>
            <a:ext cx="4063727" cy="2376491"/>
          </a:xfrm>
          <a:prstGeom prst="rect">
            <a:avLst/>
          </a:prstGeom>
        </p:spPr>
      </p:pic>
      <p:sp>
        <p:nvSpPr>
          <p:cNvPr id="4" name="Foliennummernplatzhalter 3">
            <a:extLst>
              <a:ext uri="{FF2B5EF4-FFF2-40B4-BE49-F238E27FC236}">
                <a16:creationId xmlns:a16="http://schemas.microsoft.com/office/drawing/2014/main" id="{2CEB6DB2-EB1B-4BFD-9912-BE0FFDB609EA}"/>
              </a:ext>
            </a:extLst>
          </p:cNvPr>
          <p:cNvSpPr>
            <a:spLocks noGrp="1"/>
          </p:cNvSpPr>
          <p:nvPr>
            <p:ph type="sldNum" sz="quarter" idx="4"/>
          </p:nvPr>
        </p:nvSpPr>
        <p:spPr/>
        <p:txBody>
          <a:bodyPr/>
          <a:lstStyle/>
          <a:p>
            <a:fld id="{80820C91-F7CE-483F-AA17-44F7CB82C640}" type="slidenum">
              <a:rPr lang="de-DE" smtClean="0"/>
              <a:pPr/>
              <a:t>74</a:t>
            </a:fld>
            <a:endParaRPr lang="de-DE" dirty="0"/>
          </a:p>
        </p:txBody>
      </p:sp>
      <p:sp>
        <p:nvSpPr>
          <p:cNvPr id="5" name="Fußzeilenplatzhalter 4">
            <a:extLst>
              <a:ext uri="{FF2B5EF4-FFF2-40B4-BE49-F238E27FC236}">
                <a16:creationId xmlns:a16="http://schemas.microsoft.com/office/drawing/2014/main" id="{B68B671D-E3C2-4E9B-A036-9CB53BFE237E}"/>
              </a:ext>
            </a:extLst>
          </p:cNvPr>
          <p:cNvSpPr>
            <a:spLocks noGrp="1"/>
          </p:cNvSpPr>
          <p:nvPr>
            <p:ph type="ftr" sz="quarter" idx="3"/>
          </p:nvPr>
        </p:nvSpPr>
        <p:spPr/>
        <p:txBody>
          <a:bodyPr/>
          <a:lstStyle/>
          <a:p>
            <a:endParaRPr lang="de-DE"/>
          </a:p>
          <a:p>
            <a:r>
              <a:rPr lang="de-DE"/>
              <a:t>Prof. Dr. Björn Egbert</a:t>
            </a:r>
            <a:br>
              <a:rPr lang="de-DE"/>
            </a:br>
            <a:r>
              <a:rPr lang="de-DE"/>
              <a:t>egbert@uni-potsdam.de</a:t>
            </a:r>
          </a:p>
          <a:p>
            <a:endParaRPr lang="de-DE" dirty="0"/>
          </a:p>
        </p:txBody>
      </p:sp>
      <p:sp>
        <p:nvSpPr>
          <p:cNvPr id="8" name="Inhaltsplatzhalter 2">
            <a:extLst>
              <a:ext uri="{FF2B5EF4-FFF2-40B4-BE49-F238E27FC236}">
                <a16:creationId xmlns:a16="http://schemas.microsoft.com/office/drawing/2014/main" id="{1B39A545-800E-4B3A-B04E-CFC951D3F105}"/>
              </a:ext>
            </a:extLst>
          </p:cNvPr>
          <p:cNvSpPr txBox="1">
            <a:spLocks/>
          </p:cNvSpPr>
          <p:nvPr/>
        </p:nvSpPr>
        <p:spPr>
          <a:xfrm>
            <a:off x="539552" y="2132856"/>
            <a:ext cx="8280920" cy="411611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None/>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de-DE" sz="2200" dirty="0">
              <a:solidFill>
                <a:srgbClr val="002060"/>
              </a:solidFill>
              <a:latin typeface="+mn-lt"/>
            </a:endParaRPr>
          </a:p>
        </p:txBody>
      </p:sp>
      <p:sp>
        <p:nvSpPr>
          <p:cNvPr id="9" name="Titel 6">
            <a:extLst>
              <a:ext uri="{FF2B5EF4-FFF2-40B4-BE49-F238E27FC236}">
                <a16:creationId xmlns:a16="http://schemas.microsoft.com/office/drawing/2014/main" id="{3DE86CD9-D432-42A7-80BB-B9E628B71504}"/>
              </a:ext>
            </a:extLst>
          </p:cNvPr>
          <p:cNvSpPr>
            <a:spLocks noGrp="1"/>
          </p:cNvSpPr>
          <p:nvPr>
            <p:ph type="title"/>
          </p:nvPr>
        </p:nvSpPr>
        <p:spPr>
          <a:xfrm>
            <a:off x="2033717" y="2852936"/>
            <a:ext cx="5076564" cy="1152128"/>
          </a:xfrm>
          <a:solidFill>
            <a:srgbClr val="EFF3EA"/>
          </a:solidFill>
          <a:ln w="28575">
            <a:solidFill>
              <a:schemeClr val="accent3">
                <a:lumMod val="60000"/>
                <a:lumOff val="40000"/>
              </a:schemeClr>
            </a:solidFill>
          </a:ln>
        </p:spPr>
        <p:txBody>
          <a:bodyPr/>
          <a:lstStyle/>
          <a:p>
            <a:pPr marR="0" lvl="0" algn="ctr" defTabSz="914400" rtl="0" eaLnBrk="1" fontAlgn="auto" latinLnBrk="0" hangingPunct="1">
              <a:lnSpc>
                <a:spcPct val="100000"/>
              </a:lnSpc>
              <a:spcBef>
                <a:spcPct val="20000"/>
              </a:spcBef>
              <a:spcAft>
                <a:spcPts val="0"/>
              </a:spcAft>
              <a:buClrTx/>
              <a:buSzTx/>
              <a:tabLst/>
              <a:defRPr/>
            </a:pPr>
            <a:r>
              <a:rPr kumimoji="0" lang="de-DE" altLang="de-DE" sz="3200" b="0" i="0" u="none" strike="noStrike" kern="1200" cap="none" spc="0" normalizeH="0" baseline="0" noProof="0" dirty="0">
                <a:ln>
                  <a:noFill/>
                </a:ln>
                <a:solidFill>
                  <a:srgbClr val="0D2C5A"/>
                </a:solidFill>
                <a:effectLst/>
                <a:uLnTx/>
                <a:uFillTx/>
                <a:latin typeface="Calibri" panose="020F0502020204030204" pitchFamily="34" charset="0"/>
                <a:ea typeface="Verdana" pitchFamily="34" charset="0"/>
              </a:rPr>
              <a:t>Zusammenfassung</a:t>
            </a:r>
            <a:br>
              <a:rPr kumimoji="0" lang="de-DE" altLang="de-DE" sz="3200" b="0" i="0" u="none" strike="noStrike" kern="1200" cap="none" spc="0" normalizeH="0" baseline="0" noProof="0" dirty="0">
                <a:ln>
                  <a:noFill/>
                </a:ln>
                <a:solidFill>
                  <a:srgbClr val="0D2C5A"/>
                </a:solidFill>
                <a:effectLst/>
                <a:uLnTx/>
                <a:uFillTx/>
                <a:latin typeface="Calibri" panose="020F0502020204030204" pitchFamily="34" charset="0"/>
                <a:ea typeface="Verdana" pitchFamily="34" charset="0"/>
              </a:rPr>
            </a:br>
            <a:r>
              <a:rPr kumimoji="0" lang="de-DE" altLang="de-DE" sz="3200" b="0" i="0" u="none" strike="noStrike" kern="1200" cap="none" spc="0" normalizeH="0" baseline="0" noProof="0" dirty="0">
                <a:ln>
                  <a:noFill/>
                </a:ln>
                <a:solidFill>
                  <a:srgbClr val="0D2C5A"/>
                </a:solidFill>
                <a:effectLst/>
                <a:uLnTx/>
                <a:uFillTx/>
                <a:latin typeface="Calibri" panose="020F0502020204030204" pitchFamily="34" charset="0"/>
                <a:ea typeface="Verdana" pitchFamily="34" charset="0"/>
              </a:rPr>
              <a:t>Reflexion</a:t>
            </a:r>
            <a:endParaRPr lang="de-DE" sz="3200" dirty="0"/>
          </a:p>
        </p:txBody>
      </p:sp>
      <p:sp>
        <p:nvSpPr>
          <p:cNvPr id="6" name="Titel 2">
            <a:extLst>
              <a:ext uri="{FF2B5EF4-FFF2-40B4-BE49-F238E27FC236}">
                <a16:creationId xmlns:a16="http://schemas.microsoft.com/office/drawing/2014/main" id="{5A6A2602-7659-19CA-0059-B37E3DA52672}"/>
              </a:ext>
            </a:extLst>
          </p:cNvPr>
          <p:cNvSpPr txBox="1">
            <a:spLocks/>
          </p:cNvSpPr>
          <p:nvPr/>
        </p:nvSpPr>
        <p:spPr>
          <a:xfrm>
            <a:off x="1246956" y="1052538"/>
            <a:ext cx="7886700" cy="576262"/>
          </a:xfrm>
          <a:prstGeom prst="rect">
            <a:avLst/>
          </a:prstGeom>
        </p:spPr>
        <p:txBody>
          <a:bodyPr>
            <a:normAutofit/>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rabicPeriod" startAt="3"/>
            </a:pPr>
            <a:r>
              <a:rPr lang="de-DE" b="0" dirty="0">
                <a:solidFill>
                  <a:srgbClr val="0D2C5A"/>
                </a:solidFill>
              </a:rPr>
              <a:t>Zusammenfassung und Reflexion</a:t>
            </a:r>
          </a:p>
        </p:txBody>
      </p:sp>
    </p:spTree>
    <p:extLst>
      <p:ext uri="{BB962C8B-B14F-4D97-AF65-F5344CB8AC3E}">
        <p14:creationId xmlns:p14="http://schemas.microsoft.com/office/powerpoint/2010/main" val="39077076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1907704" y="3068960"/>
            <a:ext cx="5890591" cy="954107"/>
          </a:xfrm>
          <a:prstGeom prst="rect">
            <a:avLst/>
          </a:prstGeom>
        </p:spPr>
        <p:txBody>
          <a:bodyPr wrap="square">
            <a:spAutoFit/>
          </a:bodyPr>
          <a:lstStyle/>
          <a:p>
            <a:pPr algn="ctr"/>
            <a:r>
              <a:rPr lang="de-DE" sz="2800" dirty="0">
                <a:solidFill>
                  <a:srgbClr val="0D2C5A"/>
                </a:solidFill>
              </a:rPr>
              <a:t>Vielen Dank</a:t>
            </a:r>
          </a:p>
          <a:p>
            <a:pPr algn="ctr"/>
            <a:r>
              <a:rPr lang="de-DE" sz="2800" dirty="0">
                <a:solidFill>
                  <a:srgbClr val="0D2C5A"/>
                </a:solidFill>
              </a:rPr>
              <a:t> für Ihre Aufmerksamkeit!</a:t>
            </a:r>
          </a:p>
        </p:txBody>
      </p:sp>
    </p:spTree>
    <p:extLst>
      <p:ext uri="{BB962C8B-B14F-4D97-AF65-F5344CB8AC3E}">
        <p14:creationId xmlns:p14="http://schemas.microsoft.com/office/powerpoint/2010/main" val="582849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948547A-241C-4678-B242-97CD8B9828C3}"/>
              </a:ext>
            </a:extLst>
          </p:cNvPr>
          <p:cNvSpPr>
            <a:spLocks noGrp="1"/>
          </p:cNvSpPr>
          <p:nvPr>
            <p:ph idx="1"/>
          </p:nvPr>
        </p:nvSpPr>
        <p:spPr>
          <a:xfrm>
            <a:off x="490410" y="1756891"/>
            <a:ext cx="8163180" cy="4320020"/>
          </a:xfrm>
        </p:spPr>
        <p:txBody>
          <a:bodyPr>
            <a:normAutofit/>
          </a:bodyPr>
          <a:lstStyle/>
          <a:p>
            <a:pPr marL="0" indent="0"/>
            <a:r>
              <a:rPr lang="de-DE" sz="2400" b="1" dirty="0">
                <a:solidFill>
                  <a:srgbClr val="0D2C5A"/>
                </a:solidFill>
                <a:latin typeface="+mn-lt"/>
              </a:rPr>
              <a:t>Einstiegsphase</a:t>
            </a:r>
          </a:p>
          <a:p>
            <a:pPr>
              <a:buFont typeface="Arial" panose="020B0604020202020204" pitchFamily="34" charset="0"/>
              <a:buChar char="•"/>
            </a:pPr>
            <a:r>
              <a:rPr lang="de-DE" sz="2400" dirty="0">
                <a:solidFill>
                  <a:srgbClr val="0D2C5A"/>
                </a:solidFill>
                <a:latin typeface="+mn-lt"/>
              </a:rPr>
              <a:t>Funktion:</a:t>
            </a:r>
          </a:p>
          <a:p>
            <a:pPr lvl="1">
              <a:buFont typeface="Arial" panose="020B0604020202020204" pitchFamily="34" charset="0"/>
              <a:buChar char="•"/>
            </a:pPr>
            <a:r>
              <a:rPr lang="de-DE" sz="2000" dirty="0">
                <a:solidFill>
                  <a:srgbClr val="0D2C5A"/>
                </a:solidFill>
              </a:rPr>
              <a:t>Lernende für die Thematik der Unterrichtseinheit sensibilisieren</a:t>
            </a:r>
          </a:p>
          <a:p>
            <a:pPr lvl="1">
              <a:spcAft>
                <a:spcPts val="600"/>
              </a:spcAft>
              <a:buFont typeface="Arial" panose="020B0604020202020204" pitchFamily="34" charset="0"/>
              <a:buChar char="•"/>
            </a:pPr>
            <a:r>
              <a:rPr lang="de-DE" sz="2000" dirty="0">
                <a:solidFill>
                  <a:srgbClr val="0D2C5A"/>
                </a:solidFill>
                <a:latin typeface="+mn-lt"/>
              </a:rPr>
              <a:t>Interesse und Vorwissen der Lernenden </a:t>
            </a:r>
            <a:r>
              <a:rPr lang="de-DE" sz="2000" dirty="0">
                <a:solidFill>
                  <a:srgbClr val="0D2C5A"/>
                </a:solidFill>
              </a:rPr>
              <a:t>berücksichtigen</a:t>
            </a:r>
          </a:p>
          <a:p>
            <a:pPr>
              <a:buFont typeface="Arial" panose="020B0604020202020204" pitchFamily="34" charset="0"/>
              <a:buChar char="•"/>
            </a:pPr>
            <a:r>
              <a:rPr lang="de-DE" sz="2400" dirty="0">
                <a:solidFill>
                  <a:srgbClr val="0D2C5A"/>
                </a:solidFill>
                <a:latin typeface="+mn-lt"/>
              </a:rPr>
              <a:t>Mögliche Einstiegssituationen:</a:t>
            </a:r>
          </a:p>
          <a:p>
            <a:pPr lvl="1">
              <a:buFont typeface="Arial" panose="020B0604020202020204" pitchFamily="34" charset="0"/>
              <a:buChar char="•"/>
            </a:pPr>
            <a:r>
              <a:rPr lang="de-DE" sz="2000" dirty="0">
                <a:solidFill>
                  <a:srgbClr val="0D2C5A"/>
                </a:solidFill>
              </a:rPr>
              <a:t>Wiederholungen</a:t>
            </a:r>
          </a:p>
          <a:p>
            <a:pPr lvl="1">
              <a:buFont typeface="Arial" panose="020B0604020202020204" pitchFamily="34" charset="0"/>
              <a:buChar char="•"/>
            </a:pPr>
            <a:r>
              <a:rPr lang="de-DE" sz="2000" dirty="0">
                <a:solidFill>
                  <a:srgbClr val="0D2C5A"/>
                </a:solidFill>
                <a:latin typeface="+mn-lt"/>
              </a:rPr>
              <a:t>Bildhafter/stummer Impuls</a:t>
            </a:r>
          </a:p>
          <a:p>
            <a:pPr lvl="1">
              <a:buFont typeface="Arial" panose="020B0604020202020204" pitchFamily="34" charset="0"/>
              <a:buChar char="•"/>
            </a:pPr>
            <a:r>
              <a:rPr lang="de-DE" sz="2000" dirty="0">
                <a:solidFill>
                  <a:srgbClr val="0D2C5A"/>
                </a:solidFill>
              </a:rPr>
              <a:t>Rätsel/Quiz</a:t>
            </a:r>
          </a:p>
          <a:p>
            <a:pPr lvl="1">
              <a:buFont typeface="Arial" panose="020B0604020202020204" pitchFamily="34" charset="0"/>
              <a:buChar char="•"/>
            </a:pPr>
            <a:r>
              <a:rPr lang="de-DE" sz="2000" dirty="0">
                <a:solidFill>
                  <a:srgbClr val="0D2C5A"/>
                </a:solidFill>
              </a:rPr>
              <a:t>k</a:t>
            </a:r>
            <a:r>
              <a:rPr lang="de-DE" sz="2000" dirty="0">
                <a:solidFill>
                  <a:srgbClr val="0D2C5A"/>
                </a:solidFill>
                <a:latin typeface="+mn-lt"/>
              </a:rPr>
              <a:t>ognitiver Konflikt</a:t>
            </a:r>
          </a:p>
        </p:txBody>
      </p:sp>
      <p:sp>
        <p:nvSpPr>
          <p:cNvPr id="4" name="Foliennummernplatzhalter 3">
            <a:extLst>
              <a:ext uri="{FF2B5EF4-FFF2-40B4-BE49-F238E27FC236}">
                <a16:creationId xmlns:a16="http://schemas.microsoft.com/office/drawing/2014/main" id="{4A152532-FDD7-4644-8171-4BA19A690BAA}"/>
              </a:ext>
            </a:extLst>
          </p:cNvPr>
          <p:cNvSpPr>
            <a:spLocks noGrp="1"/>
          </p:cNvSpPr>
          <p:nvPr>
            <p:ph type="sldNum" sz="quarter" idx="4"/>
          </p:nvPr>
        </p:nvSpPr>
        <p:spPr/>
        <p:txBody>
          <a:bodyPr/>
          <a:lstStyle/>
          <a:p>
            <a:fld id="{80820C91-F7CE-483F-AA17-44F7CB82C640}" type="slidenum">
              <a:rPr lang="de-DE" smtClean="0"/>
              <a:pPr/>
              <a:t>8</a:t>
            </a:fld>
            <a:endParaRPr lang="de-DE" dirty="0"/>
          </a:p>
        </p:txBody>
      </p:sp>
      <p:sp>
        <p:nvSpPr>
          <p:cNvPr id="5" name="Fußzeilenplatzhalter 4">
            <a:extLst>
              <a:ext uri="{FF2B5EF4-FFF2-40B4-BE49-F238E27FC236}">
                <a16:creationId xmlns:a16="http://schemas.microsoft.com/office/drawing/2014/main" id="{13A34A21-9359-4980-B8D0-4F2281F539D0}"/>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6" name="Titel 1">
            <a:extLst>
              <a:ext uri="{FF2B5EF4-FFF2-40B4-BE49-F238E27FC236}">
                <a16:creationId xmlns:a16="http://schemas.microsoft.com/office/drawing/2014/main" id="{AE2AFDCE-C7C0-4810-A669-2E3FA965F9E8}"/>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30386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948547A-241C-4678-B242-97CD8B9828C3}"/>
              </a:ext>
            </a:extLst>
          </p:cNvPr>
          <p:cNvSpPr>
            <a:spLocks noGrp="1"/>
          </p:cNvSpPr>
          <p:nvPr>
            <p:ph idx="1"/>
          </p:nvPr>
        </p:nvSpPr>
        <p:spPr>
          <a:xfrm>
            <a:off x="670430" y="1756891"/>
            <a:ext cx="7803140" cy="4320020"/>
          </a:xfrm>
        </p:spPr>
        <p:txBody>
          <a:bodyPr>
            <a:normAutofit/>
          </a:bodyPr>
          <a:lstStyle/>
          <a:p>
            <a:pPr marL="0" indent="0"/>
            <a:r>
              <a:rPr lang="de-DE" sz="2400" b="1" dirty="0">
                <a:solidFill>
                  <a:srgbClr val="0D2C5A"/>
                </a:solidFill>
                <a:latin typeface="+mn-lt"/>
              </a:rPr>
              <a:t>Erarbeitungsphase</a:t>
            </a:r>
          </a:p>
          <a:p>
            <a:pPr>
              <a:buFont typeface="Arial" panose="020B0604020202020204" pitchFamily="34" charset="0"/>
              <a:buChar char="•"/>
            </a:pPr>
            <a:r>
              <a:rPr lang="de-DE" sz="2400" dirty="0">
                <a:solidFill>
                  <a:srgbClr val="0D2C5A"/>
                </a:solidFill>
                <a:latin typeface="+mn-lt"/>
              </a:rPr>
              <a:t>Kern der Stunde/Veranstaltung</a:t>
            </a:r>
          </a:p>
          <a:p>
            <a:pPr>
              <a:buFont typeface="Arial" panose="020B0604020202020204" pitchFamily="34" charset="0"/>
              <a:buChar char="•"/>
            </a:pPr>
            <a:r>
              <a:rPr lang="de-DE" sz="2400" dirty="0">
                <a:solidFill>
                  <a:srgbClr val="0D2C5A"/>
                </a:solidFill>
                <a:latin typeface="+mn-lt"/>
              </a:rPr>
              <a:t>Lernende entwickeln nach und nach die Thematik</a:t>
            </a:r>
          </a:p>
          <a:p>
            <a:pPr>
              <a:buFont typeface="Arial" panose="020B0604020202020204" pitchFamily="34" charset="0"/>
              <a:buChar char="•"/>
            </a:pPr>
            <a:r>
              <a:rPr lang="de-DE" sz="2400" dirty="0">
                <a:solidFill>
                  <a:srgbClr val="0D2C5A"/>
                </a:solidFill>
                <a:latin typeface="+mn-lt"/>
              </a:rPr>
              <a:t>möglich durch beispielweise:</a:t>
            </a:r>
          </a:p>
          <a:p>
            <a:pPr lvl="1">
              <a:buFont typeface="Symbol" panose="05050102010706020507" pitchFamily="18" charset="2"/>
              <a:buChar char="-"/>
            </a:pPr>
            <a:r>
              <a:rPr lang="de-DE" sz="2000" dirty="0">
                <a:solidFill>
                  <a:srgbClr val="0D2C5A"/>
                </a:solidFill>
              </a:rPr>
              <a:t>Stationslernen</a:t>
            </a:r>
          </a:p>
          <a:p>
            <a:pPr lvl="1">
              <a:buFont typeface="Symbol" panose="05050102010706020507" pitchFamily="18" charset="2"/>
              <a:buChar char="-"/>
            </a:pPr>
            <a:r>
              <a:rPr lang="de-DE" sz="2000" dirty="0">
                <a:solidFill>
                  <a:srgbClr val="0D2C5A"/>
                </a:solidFill>
                <a:latin typeface="+mn-lt"/>
              </a:rPr>
              <a:t>Durchführung von Versuchen</a:t>
            </a:r>
          </a:p>
          <a:p>
            <a:pPr lvl="1">
              <a:buFont typeface="Symbol" panose="05050102010706020507" pitchFamily="18" charset="2"/>
              <a:buChar char="-"/>
            </a:pPr>
            <a:r>
              <a:rPr lang="de-DE" sz="2000" dirty="0">
                <a:solidFill>
                  <a:srgbClr val="0D2C5A"/>
                </a:solidFill>
              </a:rPr>
              <a:t>Gespräch zwischen Pädagoge/Pädagogin und Lernenden</a:t>
            </a:r>
          </a:p>
          <a:p>
            <a:pPr marL="457200" lvl="1" indent="0">
              <a:buNone/>
            </a:pPr>
            <a:endParaRPr lang="de-DE" sz="2000" dirty="0">
              <a:solidFill>
                <a:srgbClr val="0D2C5A"/>
              </a:solidFill>
              <a:sym typeface="Wingdings" panose="05000000000000000000" pitchFamily="2" charset="2"/>
            </a:endParaRPr>
          </a:p>
          <a:p>
            <a:pPr marL="342900" lvl="1" indent="-342900">
              <a:buFont typeface="Wingdings" panose="05000000000000000000" pitchFamily="2" charset="2"/>
              <a:buChar char="Ø"/>
            </a:pPr>
            <a:r>
              <a:rPr lang="de-DE" sz="2000" b="1" dirty="0">
                <a:solidFill>
                  <a:srgbClr val="0D2C5A"/>
                </a:solidFill>
                <a:latin typeface="+mn-lt"/>
                <a:sym typeface="Wingdings" panose="05000000000000000000" pitchFamily="2" charset="2"/>
              </a:rPr>
              <a:t>also im legitimierten Zusammenspiel von Methode, Sozialform, Inhalt und Medien</a:t>
            </a:r>
            <a:endParaRPr lang="de-DE" sz="2000" b="1" dirty="0">
              <a:solidFill>
                <a:srgbClr val="0D2C5A"/>
              </a:solidFill>
              <a:latin typeface="+mn-lt"/>
            </a:endParaRPr>
          </a:p>
        </p:txBody>
      </p:sp>
      <p:sp>
        <p:nvSpPr>
          <p:cNvPr id="4" name="Foliennummernplatzhalter 3">
            <a:extLst>
              <a:ext uri="{FF2B5EF4-FFF2-40B4-BE49-F238E27FC236}">
                <a16:creationId xmlns:a16="http://schemas.microsoft.com/office/drawing/2014/main" id="{4A152532-FDD7-4644-8171-4BA19A690BAA}"/>
              </a:ext>
            </a:extLst>
          </p:cNvPr>
          <p:cNvSpPr>
            <a:spLocks noGrp="1"/>
          </p:cNvSpPr>
          <p:nvPr>
            <p:ph type="sldNum" sz="quarter" idx="4"/>
          </p:nvPr>
        </p:nvSpPr>
        <p:spPr/>
        <p:txBody>
          <a:bodyPr/>
          <a:lstStyle/>
          <a:p>
            <a:fld id="{80820C91-F7CE-483F-AA17-44F7CB82C640}" type="slidenum">
              <a:rPr lang="de-DE" smtClean="0"/>
              <a:pPr/>
              <a:t>9</a:t>
            </a:fld>
            <a:endParaRPr lang="de-DE" dirty="0"/>
          </a:p>
        </p:txBody>
      </p:sp>
      <p:sp>
        <p:nvSpPr>
          <p:cNvPr id="5" name="Fußzeilenplatzhalter 4">
            <a:extLst>
              <a:ext uri="{FF2B5EF4-FFF2-40B4-BE49-F238E27FC236}">
                <a16:creationId xmlns:a16="http://schemas.microsoft.com/office/drawing/2014/main" id="{13A34A21-9359-4980-B8D0-4F2281F539D0}"/>
              </a:ext>
            </a:extLst>
          </p:cNvPr>
          <p:cNvSpPr>
            <a:spLocks noGrp="1"/>
          </p:cNvSpPr>
          <p:nvPr>
            <p:ph type="ftr" sz="quarter" idx="3"/>
          </p:nvPr>
        </p:nvSpPr>
        <p:spPr/>
        <p:txBody>
          <a:bodyPr/>
          <a:lstStyle/>
          <a:p>
            <a:endParaRPr lang="de-DE" dirty="0"/>
          </a:p>
          <a:p>
            <a:r>
              <a:rPr lang="de-DE" dirty="0"/>
              <a:t>Prof. Dr. Björn Egbert</a:t>
            </a:r>
            <a:br>
              <a:rPr lang="de-DE" dirty="0"/>
            </a:br>
            <a:r>
              <a:rPr lang="de-DE" dirty="0"/>
              <a:t>egbert@uni-potsdam.de</a:t>
            </a:r>
          </a:p>
          <a:p>
            <a:endParaRPr lang="de-DE" dirty="0"/>
          </a:p>
        </p:txBody>
      </p:sp>
      <p:sp>
        <p:nvSpPr>
          <p:cNvPr id="6" name="Titel 1">
            <a:extLst>
              <a:ext uri="{FF2B5EF4-FFF2-40B4-BE49-F238E27FC236}">
                <a16:creationId xmlns:a16="http://schemas.microsoft.com/office/drawing/2014/main" id="{5361E79E-0EB6-4333-A565-FDD3D6A69513}"/>
              </a:ext>
            </a:extLst>
          </p:cNvPr>
          <p:cNvSpPr txBox="1">
            <a:spLocks/>
          </p:cNvSpPr>
          <p:nvPr/>
        </p:nvSpPr>
        <p:spPr>
          <a:xfrm>
            <a:off x="1257300" y="1041078"/>
            <a:ext cx="7886700" cy="443706"/>
          </a:xfrm>
          <a:prstGeom prst="rect">
            <a:avLst/>
          </a:prstGeom>
        </p:spPr>
        <p:txBody>
          <a:bodyPr/>
          <a:lstStyle>
            <a:lvl1pPr algn="l" defTabSz="914400" rtl="0" eaLnBrk="1" latinLnBrk="0" hangingPunct="1">
              <a:spcBef>
                <a:spcPct val="0"/>
              </a:spcBef>
              <a:buNone/>
              <a:defRPr sz="2400" b="1" kern="1200">
                <a:solidFill>
                  <a:schemeClr val="tx1"/>
                </a:solidFill>
                <a:latin typeface="+mj-lt"/>
                <a:ea typeface="Verdana" pitchFamily="34" charset="0"/>
                <a:cs typeface="Verdana" pitchFamily="34" charset="0"/>
              </a:defRPr>
            </a:lvl1pPr>
          </a:lstStyle>
          <a:p>
            <a:pPr marL="457200" indent="-457200" algn="r">
              <a:buFont typeface="+mj-lt"/>
              <a:buAutoNum type="alphaLcParenR" startAt="7"/>
            </a:pPr>
            <a:r>
              <a:rPr lang="de-DE" b="0" dirty="0">
                <a:solidFill>
                  <a:srgbClr val="0D2C5A"/>
                </a:solidFill>
              </a:rPr>
              <a:t>Veranstaltungen planen und strukturieren</a:t>
            </a:r>
          </a:p>
        </p:txBody>
      </p:sp>
    </p:spTree>
    <p:extLst>
      <p:ext uri="{BB962C8B-B14F-4D97-AF65-F5344CB8AC3E}">
        <p14:creationId xmlns:p14="http://schemas.microsoft.com/office/powerpoint/2010/main" val="2905421223"/>
      </p:ext>
    </p:extLst>
  </p:cSld>
  <p:clrMapOvr>
    <a:masterClrMapping/>
  </p:clrMapOvr>
</p:sld>
</file>

<file path=ppt/theme/theme1.xml><?xml version="1.0" encoding="utf-8"?>
<a:theme xmlns:a="http://schemas.openxmlformats.org/drawingml/2006/main" name="Larissa-Design1">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315E"/>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defPPr>
      </a:lstStyle>
    </a:tx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4751</Words>
  <Application>Microsoft Office PowerPoint</Application>
  <PresentationFormat>Bildschirmpräsentation (4:3)</PresentationFormat>
  <Paragraphs>959</Paragraphs>
  <Slides>75</Slides>
  <Notes>35</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75</vt:i4>
      </vt:variant>
    </vt:vector>
  </HeadingPairs>
  <TitlesOfParts>
    <vt:vector size="86" baseType="lpstr">
      <vt:lpstr>Arial</vt:lpstr>
      <vt:lpstr>Calibri</vt:lpstr>
      <vt:lpstr>Calibri</vt:lpstr>
      <vt:lpstr>Courier New</vt:lpstr>
      <vt:lpstr>Lucida Handwriting</vt:lpstr>
      <vt:lpstr>Roboto Condensed</vt:lpstr>
      <vt:lpstr>Symbol</vt:lpstr>
      <vt:lpstr>Times New Roman</vt:lpstr>
      <vt:lpstr>Verdana</vt:lpstr>
      <vt:lpstr>Wingdings</vt:lpstr>
      <vt:lpstr>Larissa-Design1</vt:lpstr>
      <vt:lpstr>PowerPoint-Präsentation</vt:lpstr>
      <vt:lpstr>Einführung in die Pädagogik und Didaktik</vt:lpstr>
      <vt:lpstr>Inhalt:</vt:lpstr>
      <vt:lpstr>Veranstaltungen planen</vt:lpstr>
      <vt:lpstr>Veranstaltungen planen – Überblick</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Gruppenarbeit</vt:lpstr>
      <vt:lpstr>Veranstaltungen planen – Überblick</vt:lpstr>
      <vt:lpstr>PowerPoint-Präsentation</vt:lpstr>
      <vt:lpstr>Methode</vt:lpstr>
      <vt:lpstr>Methoden</vt:lpstr>
      <vt:lpstr>Methoden</vt:lpstr>
      <vt:lpstr>PowerPoint-Präsentation</vt:lpstr>
      <vt:lpstr>Planung des Methodeneinsatzes</vt:lpstr>
      <vt:lpstr>PowerPoint-Präsentation</vt:lpstr>
      <vt:lpstr>Gruppenarbeit</vt:lpstr>
      <vt:lpstr>Veranstaltungen planen – Überblick</vt:lpstr>
      <vt:lpstr>Aufgaben</vt:lpstr>
      <vt:lpstr>Didaktische Funktion von Aufgaben</vt:lpstr>
      <vt:lpstr>Aufgaben</vt:lpstr>
      <vt:lpstr>Aufgaben</vt:lpstr>
      <vt:lpstr>Definitionen</vt:lpstr>
      <vt:lpstr>Aufgaben</vt:lpstr>
      <vt:lpstr>PowerPoint-Präsentation</vt:lpstr>
      <vt:lpstr>PowerPoint-Präsentation</vt:lpstr>
      <vt:lpstr>PowerPoint-Präsentation</vt:lpstr>
      <vt:lpstr>Vor- und Nachteile für die Nutzung von Arbeitsblättern</vt:lpstr>
      <vt:lpstr>Didaktische Fragen zum Arbeitsblatt</vt:lpstr>
      <vt:lpstr>PowerPoint-Präsentation</vt:lpstr>
      <vt:lpstr>PowerPoint-Präsentation</vt:lpstr>
      <vt:lpstr>PowerPoint-Präsentation</vt:lpstr>
      <vt:lpstr>PowerPoint-Präsentation</vt:lpstr>
      <vt:lpstr>Gruppenarbeit</vt:lpstr>
      <vt:lpstr>Veranstaltungen planen – Überblick</vt:lpstr>
      <vt:lpstr>Definition: (Digitale) Medien   </vt:lpstr>
      <vt:lpstr>Kognitive und kommunikative Funktionen von digitalen Medien</vt:lpstr>
      <vt:lpstr>Unterscheidung digitaler Medien nach... </vt:lpstr>
      <vt:lpstr>Nutzungsformen </vt:lpstr>
      <vt:lpstr>Gruppenarbeit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Überlegen Sie mal!</vt:lpstr>
      <vt:lpstr>PowerPoint-Präsentation</vt:lpstr>
      <vt:lpstr>PowerPoint-Präsentation</vt:lpstr>
      <vt:lpstr>PowerPoint-Präsentation</vt:lpstr>
      <vt:lpstr>Gruppenarbeit</vt:lpstr>
      <vt:lpstr>Zusammenfassung Reflexion</vt:lpstr>
      <vt:lpstr>PowerPoint-Präsentation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faust</dc:creator>
  <cp:lastModifiedBy>Björn Egbert</cp:lastModifiedBy>
  <cp:revision>515</cp:revision>
  <cp:lastPrinted>2021-11-22T11:58:16Z</cp:lastPrinted>
  <dcterms:created xsi:type="dcterms:W3CDTF">2014-03-17T13:14:48Z</dcterms:created>
  <dcterms:modified xsi:type="dcterms:W3CDTF">2024-03-07T13:29:19Z</dcterms:modified>
</cp:coreProperties>
</file>