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</p:sldMasterIdLst>
  <p:notesMasterIdLst>
    <p:notesMasterId r:id="rId30"/>
  </p:notesMasterIdLst>
  <p:handoutMasterIdLst>
    <p:handoutMasterId r:id="rId31"/>
  </p:handoutMasterIdLst>
  <p:sldIdLst>
    <p:sldId id="483" r:id="rId5"/>
    <p:sldId id="487" r:id="rId6"/>
    <p:sldId id="489" r:id="rId7"/>
    <p:sldId id="494" r:id="rId8"/>
    <p:sldId id="495" r:id="rId9"/>
    <p:sldId id="503" r:id="rId10"/>
    <p:sldId id="496" r:id="rId11"/>
    <p:sldId id="497" r:id="rId12"/>
    <p:sldId id="498" r:id="rId13"/>
    <p:sldId id="499" r:id="rId14"/>
    <p:sldId id="507" r:id="rId15"/>
    <p:sldId id="510" r:id="rId16"/>
    <p:sldId id="509" r:id="rId17"/>
    <p:sldId id="522" r:id="rId18"/>
    <p:sldId id="512" r:id="rId19"/>
    <p:sldId id="513" r:id="rId20"/>
    <p:sldId id="514" r:id="rId21"/>
    <p:sldId id="515" r:id="rId22"/>
    <p:sldId id="516" r:id="rId23"/>
    <p:sldId id="517" r:id="rId24"/>
    <p:sldId id="518" r:id="rId25"/>
    <p:sldId id="519" r:id="rId26"/>
    <p:sldId id="520" r:id="rId27"/>
    <p:sldId id="521" r:id="rId28"/>
    <p:sldId id="44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8200"/>
    <a:srgbClr val="00C097"/>
    <a:srgbClr val="FF0000"/>
    <a:srgbClr val="004D3D"/>
    <a:srgbClr val="FFC000"/>
    <a:srgbClr val="CF5493"/>
    <a:srgbClr val="E8E83A"/>
    <a:srgbClr val="74B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80286" autoAdjust="0"/>
  </p:normalViewPr>
  <p:slideViewPr>
    <p:cSldViewPr snapToGrid="0">
      <p:cViewPr varScale="1">
        <p:scale>
          <a:sx n="106" d="100"/>
          <a:sy n="106" d="100"/>
        </p:scale>
        <p:origin x="652" y="84"/>
      </p:cViewPr>
      <p:guideLst>
        <p:guide orient="horz" pos="3672"/>
        <p:guide pos="3840"/>
      </p:guideLst>
    </p:cSldViewPr>
  </p:slideViewPr>
  <p:outlineViewPr>
    <p:cViewPr>
      <p:scale>
        <a:sx n="33" d="100"/>
        <a:sy n="33" d="100"/>
      </p:scale>
      <p:origin x="0" y="-10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2800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A0C9-EE51-4DC9-95EE-2E20892BD2BF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82DC8-9E79-4EEF-AB64-BDBF81A34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9136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46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468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9933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1438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707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846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9387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4885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3319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852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3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83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Hochschulvertrag – allgemeiner Teil: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</a:rPr>
              <a:t>„</a:t>
            </a:r>
            <a:r>
              <a:rPr lang="de-DE" i="1" dirty="0">
                <a:solidFill>
                  <a:srgbClr val="FF0000"/>
                </a:solidFill>
              </a:rPr>
              <a:t>besondere Verantwortung bei der Ausgestaltung der Rahmenbedingungen für die wissenschaftliche Qualifizierung und Karriereentwicklung wahr</a:t>
            </a:r>
            <a:r>
              <a:rPr lang="de-DE" dirty="0">
                <a:solidFill>
                  <a:srgbClr val="FF0000"/>
                </a:solidFill>
              </a:rPr>
              <a:t>.“ (</a:t>
            </a:r>
            <a:r>
              <a:rPr lang="de-DE" b="1" dirty="0">
                <a:solidFill>
                  <a:srgbClr val="FF0000"/>
                </a:solidFill>
              </a:rPr>
              <a:t>III.6</a:t>
            </a:r>
            <a:r>
              <a:rPr lang="de-DE" dirty="0">
                <a:solidFill>
                  <a:srgbClr val="FF0000"/>
                </a:solidFill>
              </a:rPr>
              <a:t>), mit Verweis auf den Dialogprozesses „Gute Arbeit in der Wissenschaft“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III.7 </a:t>
            </a:r>
            <a:r>
              <a:rPr lang="de-DE" dirty="0">
                <a:solidFill>
                  <a:srgbClr val="FF0000"/>
                </a:solidFill>
              </a:rPr>
              <a:t>Diversität und Chancengleichheit: </a:t>
            </a:r>
            <a:r>
              <a:rPr lang="de-DE" i="1" dirty="0">
                <a:solidFill>
                  <a:srgbClr val="FF0000"/>
                </a:solidFill>
              </a:rPr>
              <a:t>konsequente Anwendung von Gender </a:t>
            </a:r>
          </a:p>
          <a:p>
            <a:r>
              <a:rPr lang="de-DE" i="1" dirty="0">
                <a:solidFill>
                  <a:srgbClr val="FF0000"/>
                </a:solidFill>
              </a:rPr>
              <a:t>	Mainstreaming, gleichberechtigte Zugänge und Entwicklungsmöglichkeiten sowie die Vereinbarkeit von 	Studium, Beruf, Sorge- und Pflegeaufgaben. Hierzu gehört auch die permanente Sensibilisierung von 	Berufungskommissionen für genderbezogene Verzerrungseffekte und geschlechtergerechte 	Leistungsbeurteilung“</a:t>
            </a:r>
          </a:p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344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482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Hochschulvertrag – allgemeiner Teil: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</a:rPr>
              <a:t>„</a:t>
            </a:r>
            <a:r>
              <a:rPr lang="de-DE" i="1" dirty="0">
                <a:solidFill>
                  <a:srgbClr val="FF0000"/>
                </a:solidFill>
              </a:rPr>
              <a:t>besondere Verantwortung bei der Ausgestaltung der Rahmenbedingungen für die wissenschaftliche Qualifizierung und Karriereentwicklung wahr</a:t>
            </a:r>
            <a:r>
              <a:rPr lang="de-DE" dirty="0">
                <a:solidFill>
                  <a:srgbClr val="FF0000"/>
                </a:solidFill>
              </a:rPr>
              <a:t>.“ (</a:t>
            </a:r>
            <a:r>
              <a:rPr lang="de-DE" b="1" dirty="0">
                <a:solidFill>
                  <a:srgbClr val="FF0000"/>
                </a:solidFill>
              </a:rPr>
              <a:t>III.6</a:t>
            </a:r>
            <a:r>
              <a:rPr lang="de-DE" dirty="0">
                <a:solidFill>
                  <a:srgbClr val="FF0000"/>
                </a:solidFill>
              </a:rPr>
              <a:t>), mit Verweis auf den Dialogprozesses „Gute Arbeit in der Wissenschaft“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III.7 </a:t>
            </a:r>
            <a:r>
              <a:rPr lang="de-DE" dirty="0">
                <a:solidFill>
                  <a:srgbClr val="FF0000"/>
                </a:solidFill>
              </a:rPr>
              <a:t>Diversität und Chancengleichheit: </a:t>
            </a:r>
            <a:r>
              <a:rPr lang="de-DE" i="1" dirty="0">
                <a:solidFill>
                  <a:srgbClr val="FF0000"/>
                </a:solidFill>
              </a:rPr>
              <a:t>konsequente Anwendung von Gender </a:t>
            </a:r>
          </a:p>
          <a:p>
            <a:r>
              <a:rPr lang="de-DE" i="1" dirty="0">
                <a:solidFill>
                  <a:srgbClr val="FF0000"/>
                </a:solidFill>
              </a:rPr>
              <a:t>	Mainstreaming, gleichberechtigte Zugänge und Entwicklungsmöglichkeiten sowie die Vereinbarkeit von 	Studium, Beruf, Sorge- und Pflegeaufgaben. Hierzu gehört auch die permanente Sensibilisierung von 	Berufungskommissionen für genderbezogene Verzerrungseffekte und geschlechtergerechte 	Leistungsbeurteilung“</a:t>
            </a:r>
          </a:p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178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946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95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38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154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34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6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3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31DFB3-42E8-9540-92FB-4AE3F4203F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" y="0"/>
            <a:ext cx="12191999" cy="6857999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8E2CE6-6A25-40B9-BD31-82C7507389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80373" y="914400"/>
            <a:ext cx="6297809" cy="2701846"/>
          </a:xfrm>
          <a:prstGeom prst="rect">
            <a:avLst/>
          </a:prstGeom>
          <a:noFill/>
        </p:spPr>
        <p:txBody>
          <a:bodyPr anchor="b"/>
          <a:lstStyle>
            <a:lvl1pPr>
              <a:defRPr sz="4000" b="0" baseline="0">
                <a:solidFill>
                  <a:schemeClr val="tx1"/>
                </a:solidFill>
                <a:latin typeface="Source Serif Pro" panose="02040603050405020204" pitchFamily="18" charset="0"/>
                <a:ea typeface="Source Serif Pro" panose="02040603050405020204" pitchFamily="18" charset="0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Überschrift</a:t>
            </a:r>
            <a:endParaRPr lang="en-US" dirty="0"/>
          </a:p>
        </p:txBody>
      </p:sp>
      <p:sp>
        <p:nvSpPr>
          <p:cNvPr id="6" name="Rechteck 5"/>
          <p:cNvSpPr/>
          <p:nvPr userDrawn="1"/>
        </p:nvSpPr>
        <p:spPr>
          <a:xfrm>
            <a:off x="5915134" y="3649526"/>
            <a:ext cx="725939" cy="5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799" y="5555449"/>
            <a:ext cx="2467058" cy="962191"/>
          </a:xfrm>
          <a:prstGeom prst="rect">
            <a:avLst/>
          </a:prstGeom>
        </p:spPr>
      </p:pic>
      <p:sp>
        <p:nvSpPr>
          <p:cNvPr id="10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5474" y="1257425"/>
            <a:ext cx="5400000" cy="54000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indent="0">
              <a:buNone/>
              <a:defRPr sz="3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999068"/>
            <a:ext cx="10216105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056DE-470B-C64D-99AE-5039A021EC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4ADA9C53-0DC4-4D43-B80C-9B0A9E0EBD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672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F8E68047-DF25-AB45-A0F0-F4DFE23516C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06672" y="3336211"/>
            <a:ext cx="2286000" cy="24909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1DB1B27-14E7-1549-BDAA-6DD31A1B1FC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39200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9D66743-22F2-C84F-9FD2-F350766D6CD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839200" y="3331030"/>
            <a:ext cx="2286000" cy="246653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A38EF55-8739-4A40-A228-67296EA938B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74144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268DC74C-B0F9-2649-BEC3-BBA0BD73765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557921" y="3331029"/>
            <a:ext cx="2286000" cy="24665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1422B-E6C5-43B2-9F2B-DECEB381214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68377" y="3331029"/>
            <a:ext cx="2286000" cy="24669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94706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>
                <a:solidFill>
                  <a:schemeClr val="tx1"/>
                </a:solidFill>
                <a:latin typeface="+mn-lt"/>
              </a:rPr>
              <a:t>Hochschule für nachhaltige Entwicklung Eberswalde (HNEE) 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1037344" y="6693468"/>
            <a:ext cx="362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 userDrawn="1"/>
        </p:nvSpPr>
        <p:spPr>
          <a:xfrm>
            <a:off x="1067960" y="1821827"/>
            <a:ext cx="725939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6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1696" y="6463624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solidFill>
                  <a:srgbClr val="004D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solidFill>
                <a:srgbClr val="004D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186863"/>
            <a:ext cx="482976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56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14" pos="148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C010F4-E1E5-354F-9B4A-6253D3DC2F9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C2F7C8C0-EB32-3C44-930E-DE05403C543A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285649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06473F2-000A-7C44-9048-A0C0D4B6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305" y="999068"/>
            <a:ext cx="10125809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EAB7162A-656B-3447-976F-951853C325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49638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baseline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C8B98E47-9A5A-E54C-A093-86D516AAD0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8199" y="2328554"/>
            <a:ext cx="4868860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850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675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2476683E-62F2-7746-A136-3A729C70D88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52691"/>
            <a:ext cx="307815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EF5BDE3-656A-414E-BE18-702CA738A9D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039099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EAADDF0-090D-2C4F-BE2D-160C2C550298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39760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E0EAFBC-DE77-7648-95EC-91DDA529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204" y="999068"/>
            <a:ext cx="974154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4BD319C-69C3-3D46-977C-F80FD35E3C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31731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4F6FB95E-AD0D-3843-8241-AB907F5915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66252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CC85BB87-C622-304F-9F58-8716188AA54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33114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850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80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8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999068"/>
            <a:ext cx="9557439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921E4-02B0-3748-9844-933F710058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4487" y="2269840"/>
            <a:ext cx="4876800" cy="3825952"/>
          </a:xfrm>
          <a:prstGeom prst="rect">
            <a:avLst/>
          </a:prstGeom>
        </p:spPr>
        <p:txBody>
          <a:bodyPr/>
          <a:lstStyle>
            <a:lvl1pPr>
              <a:buNone/>
              <a:defRPr sz="1800" baseline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Inhalten hinzufügen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840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hinzufügen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850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89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7106" y="999068"/>
            <a:ext cx="5482312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4400" y="1011607"/>
            <a:ext cx="4837176" cy="4837176"/>
          </a:xfrm>
          <a:prstGeom prst="rect">
            <a:avLst/>
          </a:prstGeom>
          <a:solidFill>
            <a:srgbClr val="004D3D"/>
          </a:solidFill>
        </p:spPr>
        <p:txBody>
          <a:bodyPr/>
          <a:lstStyle>
            <a:lvl1pPr marL="0" indent="0">
              <a:buNone/>
              <a:defRPr sz="180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7" name="Rechteck 6"/>
          <p:cNvSpPr/>
          <p:nvPr userDrawn="1"/>
        </p:nvSpPr>
        <p:spPr>
          <a:xfrm>
            <a:off x="6316409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850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/>
              <a:pPr/>
              <a:t>‹Nr.›</a:t>
            </a:fld>
            <a:endParaRPr lang="en-US" sz="900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9125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1218541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699" y="999068"/>
            <a:ext cx="10216105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Schlussfolie</a:t>
            </a:r>
            <a:endParaRPr lang="en-US" dirty="0"/>
          </a:p>
        </p:txBody>
      </p:sp>
      <p:sp>
        <p:nvSpPr>
          <p:cNvPr id="17" name="Textfeld 16"/>
          <p:cNvSpPr txBox="1"/>
          <p:nvPr userDrawn="1"/>
        </p:nvSpPr>
        <p:spPr>
          <a:xfrm>
            <a:off x="94706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>
                <a:solidFill>
                  <a:schemeClr val="tx1"/>
                </a:solidFill>
                <a:latin typeface="+mn-lt"/>
              </a:rPr>
              <a:t>Hochschule für nachhaltige Entwicklung Eberswalde (HNEE) 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1037344" y="6693468"/>
            <a:ext cx="362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 userDrawn="1"/>
        </p:nvSpPr>
        <p:spPr>
          <a:xfrm>
            <a:off x="1067960" y="1821827"/>
            <a:ext cx="725939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6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1696" y="6463624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solidFill>
                  <a:srgbClr val="004D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solidFill>
                <a:srgbClr val="004D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186863"/>
            <a:ext cx="482976" cy="468000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475" y="2265100"/>
            <a:ext cx="8285625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Nach Möglichkeit bitte kein „Danke für Ihre Aufmerksamkeit!“. Verwenden Sie stattdessen ein inspirierendes Zitat, Foto, eine konkrete Fragestellung, eine Aufforderung oder einen zum Thema passenden interessanten Fakt. </a:t>
            </a:r>
          </a:p>
        </p:txBody>
      </p:sp>
    </p:spTree>
    <p:extLst>
      <p:ext uri="{BB962C8B-B14F-4D97-AF65-F5344CB8AC3E}">
        <p14:creationId xmlns:p14="http://schemas.microsoft.com/office/powerpoint/2010/main" val="1363081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14" pos="148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3815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Titeltext steht hier</a:t>
            </a:r>
            <a:endParaRPr lang="en-US" dirty="0"/>
          </a:p>
        </p:txBody>
      </p:sp>
      <p:sp>
        <p:nvSpPr>
          <p:cNvPr id="8" name="Rechteck 7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9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/>
              <a:pPr/>
              <a:t>‹Nr.›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88262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2689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Titeltext steht hier</a:t>
            </a:r>
            <a:endParaRPr lang="en-US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1067960" y="1821827"/>
            <a:ext cx="725939" cy="6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631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699" y="999068"/>
            <a:ext cx="628071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19469" y="1910351"/>
            <a:ext cx="4320000" cy="43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8701" y="2285999"/>
            <a:ext cx="6280712" cy="38284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</p:spTree>
    <p:extLst>
      <p:ext uri="{BB962C8B-B14F-4D97-AF65-F5344CB8AC3E}">
        <p14:creationId xmlns:p14="http://schemas.microsoft.com/office/powerpoint/2010/main" val="2426016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1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46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846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5405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405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94953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94953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287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7558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4829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2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0000" y="2200676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445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8" orient="horz" pos="3072">
          <p15:clr>
            <a:srgbClr val="FBAE40"/>
          </p15:clr>
        </p15:guide>
        <p15:guide id="13" pos="6384">
          <p15:clr>
            <a:srgbClr val="FBAE40"/>
          </p15:clr>
        </p15:guide>
        <p15:guide id="14" orient="horz" pos="321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4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Titeltext steht hier</a:t>
            </a:r>
            <a:endParaRPr lang="en-US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088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476907" y="3999042"/>
            <a:ext cx="2520000" cy="25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435977" y="1288061"/>
            <a:ext cx="2520000" cy="25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475" y="22651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</p:spTree>
    <p:extLst>
      <p:ext uri="{BB962C8B-B14F-4D97-AF65-F5344CB8AC3E}">
        <p14:creationId xmlns:p14="http://schemas.microsoft.com/office/powerpoint/2010/main" val="889694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8" orient="horz" pos="3072">
          <p15:clr>
            <a:srgbClr val="FBAE40"/>
          </p15:clr>
        </p15:guide>
        <p15:guide id="13" pos="6384">
          <p15:clr>
            <a:srgbClr val="FBAE40"/>
          </p15:clr>
        </p15:guide>
        <p15:guide id="14" orient="horz" pos="321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FCB9F5CF-0F1D-284B-B997-AC308FED47B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951345" y="2286000"/>
            <a:ext cx="9145155" cy="3164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Diagramm durch Klicken auf Symbol hinzufügen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652B48-7CDD-5645-B29B-54727CA5FF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3587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9" name="Rechteck 8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3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2043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/>
              <a:pPr/>
              <a:t>‹Nr.›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653965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6" pos="63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9709" y="999068"/>
            <a:ext cx="969329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922608"/>
            <a:ext cx="7810500" cy="219803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None/>
              <a:defRPr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BA06611-233D-45FA-A146-AB9D4F4A787C}"/>
              </a:ext>
            </a:extLst>
          </p:cNvPr>
          <p:cNvSpPr txBox="1">
            <a:spLocks/>
          </p:cNvSpPr>
          <p:nvPr userDrawn="1"/>
        </p:nvSpPr>
        <p:spPr>
          <a:xfrm>
            <a:off x="914400" y="2274797"/>
            <a:ext cx="590310" cy="5344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1" kern="1200">
                <a:solidFill>
                  <a:srgbClr val="004D3D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“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90097E88-8912-8A4F-9D00-BDA132434FE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33153" y="5234007"/>
            <a:ext cx="7806047" cy="2112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solidFill>
                  <a:srgbClr val="004D3D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Vorname Nachname, Funktion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2805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869347" y="4128754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1635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7" name="Picture Placeholder 25">
            <a:extLst>
              <a:ext uri="{FF2B5EF4-FFF2-40B4-BE49-F238E27FC236}">
                <a16:creationId xmlns:a16="http://schemas.microsoft.com/office/drawing/2014/main" id="{A2D87BC1-884E-CD4E-BABF-B7AF4DF7869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287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DB0763B3-E65F-8A47-AA7C-C9A56C506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846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39" name="Picture Placeholder 25">
            <a:extLst>
              <a:ext uri="{FF2B5EF4-FFF2-40B4-BE49-F238E27FC236}">
                <a16:creationId xmlns:a16="http://schemas.microsoft.com/office/drawing/2014/main" id="{1E0F47CF-6DE7-F745-B9D8-55421009AF4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405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0" name="Picture Placeholder 25">
            <a:extLst>
              <a:ext uri="{FF2B5EF4-FFF2-40B4-BE49-F238E27FC236}">
                <a16:creationId xmlns:a16="http://schemas.microsoft.com/office/drawing/2014/main" id="{B4621956-6AB4-E346-8900-9AE2A51ADBC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296400" y="2314278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4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46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846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5405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405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94953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94953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850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963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 userDrawn="1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8" orient="horz" pos="3072" userDrawn="1">
          <p15:clr>
            <a:srgbClr val="FBAE40"/>
          </p15:clr>
        </p15:guide>
        <p15:guide id="13" pos="6384" userDrawn="1">
          <p15:clr>
            <a:srgbClr val="FBAE40"/>
          </p15:clr>
        </p15:guide>
        <p15:guide id="14" orient="horz" pos="321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94709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>
                <a:solidFill>
                  <a:srgbClr val="004D3D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</a:rPr>
              <a:t>Hochschule für nachhaltige Entwicklung Eberswalde (HNEE) 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09" y="146111"/>
            <a:ext cx="482303" cy="467348"/>
          </a:xfrm>
          <a:prstGeom prst="rect">
            <a:avLst/>
          </a:prstGeom>
        </p:spPr>
      </p:pic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lvl1pPr algn="ctr">
              <a:defRPr sz="900" b="0">
                <a:solidFill>
                  <a:schemeClr val="tx1"/>
                </a:solidFill>
                <a:latin typeface="Arial" panose="020B0604020202020204" pitchFamily="34" charset="0"/>
                <a:ea typeface="Source Sans Pro Light" panose="020B0403030403020204" pitchFamily="34" charset="0"/>
                <a:cs typeface="Arial" panose="020B0604020202020204" pitchFamily="34" charset="0"/>
              </a:defRPr>
            </a:lvl1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4" name="Gerade Verbindung 17"/>
          <p:cNvCxnSpPr/>
          <p:nvPr userDrawn="1"/>
        </p:nvCxnSpPr>
        <p:spPr>
          <a:xfrm>
            <a:off x="1035046" y="6693468"/>
            <a:ext cx="362969" cy="0"/>
          </a:xfrm>
          <a:prstGeom prst="line">
            <a:avLst/>
          </a:prstGeom>
          <a:ln w="19050">
            <a:solidFill>
              <a:srgbClr val="004D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85" r:id="rId2"/>
    <p:sldLayoutId id="2147483674" r:id="rId3"/>
    <p:sldLayoutId id="2147483673" r:id="rId4"/>
    <p:sldLayoutId id="2147483687" r:id="rId5"/>
    <p:sldLayoutId id="2147483688" r:id="rId6"/>
    <p:sldLayoutId id="2147483678" r:id="rId7"/>
    <p:sldLayoutId id="2147483686" r:id="rId8"/>
    <p:sldLayoutId id="2147483660" r:id="rId9"/>
    <p:sldLayoutId id="2147483675" r:id="rId10"/>
    <p:sldLayoutId id="2147483679" r:id="rId11"/>
    <p:sldLayoutId id="2147483680" r:id="rId12"/>
    <p:sldLayoutId id="2147483681" r:id="rId13"/>
    <p:sldLayoutId id="2147483684" r:id="rId14"/>
    <p:sldLayoutId id="2147483689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7008">
          <p15:clr>
            <a:srgbClr val="F26B43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24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orient="horz" pos="624">
          <p15:clr>
            <a:srgbClr val="F26B43"/>
          </p15:clr>
        </p15:guide>
        <p15:guide id="18" orient="horz" pos="3672">
          <p15:clr>
            <a:srgbClr val="F26B43"/>
          </p15:clr>
        </p15:guide>
        <p15:guide id="19" pos="3984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09009" y="2094632"/>
            <a:ext cx="6297809" cy="2701846"/>
          </a:xfrm>
        </p:spPr>
        <p:txBody>
          <a:bodyPr/>
          <a:lstStyle/>
          <a:p>
            <a:r>
              <a:rPr lang="de-DE" dirty="0"/>
              <a:t>Bericht zur </a:t>
            </a:r>
            <a:br>
              <a:rPr lang="de-DE" dirty="0"/>
            </a:br>
            <a:r>
              <a:rPr lang="de-DE" dirty="0"/>
              <a:t>Gleichstellungsarbeit</a:t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sz="2000" dirty="0"/>
              <a:t>Nadine Herold</a:t>
            </a:r>
            <a:br>
              <a:rPr lang="de-DE" sz="2000" dirty="0"/>
            </a:br>
            <a:r>
              <a:rPr lang="de-DE" sz="2000" dirty="0"/>
              <a:t>19.02.2025</a:t>
            </a:r>
            <a:endParaRPr lang="de-DE" sz="3200" dirty="0"/>
          </a:p>
        </p:txBody>
      </p:sp>
      <p:pic>
        <p:nvPicPr>
          <p:cNvPr id="6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1" r="7811"/>
          <a:stretch>
            <a:fillRect/>
          </a:stretch>
        </p:blipFill>
        <p:spPr>
          <a:xfrm>
            <a:off x="184150" y="1257300"/>
            <a:ext cx="5399088" cy="5400675"/>
          </a:xfrm>
          <a:solidFill>
            <a:schemeClr val="tx1">
              <a:lumMod val="6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7984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2"/>
                </a:solidFill>
              </a:rPr>
              <a:t>Ausblick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07999" y="2160000"/>
            <a:ext cx="7920000" cy="802747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Ausschreibung der zentralen GBA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Antragstellung im </a:t>
            </a:r>
            <a:r>
              <a:rPr lang="de-DE" dirty="0" err="1">
                <a:solidFill>
                  <a:schemeClr val="bg1"/>
                </a:solidFill>
              </a:rPr>
              <a:t>Professorinnenprogramm</a:t>
            </a:r>
            <a:r>
              <a:rPr lang="de-DE" dirty="0">
                <a:solidFill>
                  <a:schemeClr val="bg1"/>
                </a:solidFill>
              </a:rPr>
              <a:t> 2030 (</a:t>
            </a:r>
            <a:r>
              <a:rPr lang="de-DE" i="1" dirty="0">
                <a:solidFill>
                  <a:schemeClr val="bg1"/>
                </a:solidFill>
              </a:rPr>
              <a:t>eingereicht am 17.02.2025</a:t>
            </a:r>
            <a:r>
              <a:rPr lang="de-DE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05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54" y="2250322"/>
            <a:ext cx="4666784" cy="3013478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</p:pic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4"/>
          <a:srcRect l="16532" t="29700" r="22683" b="21460"/>
          <a:stretch/>
        </p:blipFill>
        <p:spPr>
          <a:xfrm>
            <a:off x="1030566" y="2625905"/>
            <a:ext cx="5005450" cy="2262312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</p:pic>
      <p:sp>
        <p:nvSpPr>
          <p:cNvPr id="2" name="Textfeld 1"/>
          <p:cNvSpPr txBox="1"/>
          <p:nvPr/>
        </p:nvSpPr>
        <p:spPr>
          <a:xfrm>
            <a:off x="4198822" y="3268517"/>
            <a:ext cx="3573577" cy="584775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chemeClr val="tx1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 err="1">
                <a:solidFill>
                  <a:srgbClr val="FF0000"/>
                </a:solidFill>
              </a:rPr>
              <a:t>Leaky</a:t>
            </a:r>
            <a:r>
              <a:rPr lang="de-DE" sz="3200" dirty="0">
                <a:solidFill>
                  <a:srgbClr val="FF0000"/>
                </a:solidFill>
              </a:rPr>
              <a:t> Pipeline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3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Nachhaltige 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07998" y="2160000"/>
            <a:ext cx="5760000" cy="2199747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2-stufige Antragstellung: </a:t>
            </a:r>
          </a:p>
          <a:p>
            <a:r>
              <a:rPr lang="de-DE" dirty="0">
                <a:solidFill>
                  <a:schemeClr val="bg1"/>
                </a:solidFill>
              </a:rPr>
              <a:t>	1. Stufe: 	Gleichstellungskonzept (</a:t>
            </a:r>
            <a:r>
              <a:rPr lang="de-DE" i="1" dirty="0">
                <a:solidFill>
                  <a:schemeClr val="bg1"/>
                </a:solidFill>
              </a:rPr>
              <a:t>eingereicht 		2023</a:t>
            </a:r>
            <a:r>
              <a:rPr lang="de-DE" dirty="0">
                <a:solidFill>
                  <a:schemeClr val="bg1"/>
                </a:solidFill>
              </a:rPr>
              <a:t>)</a:t>
            </a:r>
          </a:p>
          <a:p>
            <a:r>
              <a:rPr lang="de-DE" dirty="0">
                <a:solidFill>
                  <a:schemeClr val="bg1"/>
                </a:solidFill>
              </a:rPr>
              <a:t>	2. Stufe: 	</a:t>
            </a:r>
            <a:r>
              <a:rPr lang="de-DE" i="1" dirty="0">
                <a:solidFill>
                  <a:schemeClr val="bg1"/>
                </a:solidFill>
              </a:rPr>
              <a:t>am 17.02.2025 eingereicht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3 Vorhaben; insgesamt ca. 900.000 €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Laufzeit bis 08/2029 bzw. 10/2029</a:t>
            </a:r>
          </a:p>
        </p:txBody>
      </p:sp>
    </p:spTree>
    <p:extLst>
      <p:ext uri="{BB962C8B-B14F-4D97-AF65-F5344CB8AC3E}">
        <p14:creationId xmlns:p14="http://schemas.microsoft.com/office/powerpoint/2010/main" val="6580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Nachhaltige 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7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521260" y="981892"/>
            <a:ext cx="5163347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r>
              <a:rPr lang="de-DE" sz="1600" u="sng" dirty="0">
                <a:solidFill>
                  <a:schemeClr val="bg1"/>
                </a:solidFill>
              </a:rPr>
              <a:t>Maßnahme 1:</a:t>
            </a:r>
          </a:p>
          <a:p>
            <a:pPr lvl="0"/>
            <a:r>
              <a:rPr lang="de-DE" sz="1600" b="1" dirty="0">
                <a:solidFill>
                  <a:schemeClr val="bg1"/>
                </a:solidFill>
              </a:rPr>
              <a:t>Aktive Rekrutierung </a:t>
            </a:r>
            <a:r>
              <a:rPr lang="de-DE" sz="1600" dirty="0">
                <a:solidFill>
                  <a:schemeClr val="bg1"/>
                </a:solidFill>
              </a:rPr>
              <a:t>von Wissenschaftlerinnen im Rahmen von Berufungsverfahren und Leitungspositionen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568551" y="2041959"/>
            <a:ext cx="4680000" cy="900000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531219" y="2987494"/>
            <a:ext cx="4820302" cy="1152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88473" y="413949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31219" y="512928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521260" y="2041959"/>
            <a:ext cx="5163347" cy="403158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600"/>
              </a:spcAft>
            </a:pPr>
            <a:r>
              <a:rPr lang="de-DE" sz="1600" dirty="0">
                <a:solidFill>
                  <a:schemeClr val="bg1"/>
                </a:solidFill>
              </a:rPr>
              <a:t>Budget:	90.000 € (TV-L E11, 25%, 4 Jahre)</a:t>
            </a:r>
          </a:p>
          <a:p>
            <a:pPr lvl="0">
              <a:spcAft>
                <a:spcPts val="600"/>
              </a:spcAft>
            </a:pPr>
            <a:endParaRPr lang="de-DE" sz="1600" dirty="0">
              <a:solidFill>
                <a:schemeClr val="bg1"/>
              </a:solidFill>
            </a:endParaRPr>
          </a:p>
          <a:p>
            <a:pPr lvl="0"/>
            <a:r>
              <a:rPr lang="de-DE" sz="1600" dirty="0">
                <a:solidFill>
                  <a:schemeClr val="bg1"/>
                </a:solidFill>
              </a:rPr>
              <a:t>Ziel:	Unterstützung des Berufungsmanagements 	und der </a:t>
            </a:r>
            <a:r>
              <a:rPr lang="de-DE" sz="1600" dirty="0" err="1">
                <a:solidFill>
                  <a:schemeClr val="bg1"/>
                </a:solidFill>
              </a:rPr>
              <a:t>BeKo</a:t>
            </a:r>
            <a:r>
              <a:rPr lang="de-DE" sz="1600" dirty="0">
                <a:solidFill>
                  <a:schemeClr val="bg1"/>
                </a:solidFill>
              </a:rPr>
              <a:t>-Vorsitzenden bei der aktiven 	Rekrutierung von Frauen durch Personal-	mittel</a:t>
            </a:r>
          </a:p>
          <a:p>
            <a:pPr lvl="0"/>
            <a:endParaRPr lang="de-DE" sz="1600" dirty="0">
              <a:solidFill>
                <a:schemeClr val="bg1"/>
              </a:solidFill>
            </a:endParaRPr>
          </a:p>
          <a:p>
            <a:pPr lvl="0"/>
            <a:r>
              <a:rPr lang="de-DE" sz="1600" dirty="0">
                <a:solidFill>
                  <a:schemeClr val="bg1"/>
                </a:solidFill>
              </a:rPr>
              <a:t>Nächste Schritte: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 	Ausschreibung und Besetzung einer 	(anteiligen) Stelle 	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10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521260" y="981892"/>
            <a:ext cx="5163347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r>
              <a:rPr lang="de-DE" sz="1600" u="sng" dirty="0">
                <a:solidFill>
                  <a:schemeClr val="bg1"/>
                </a:solidFill>
              </a:rPr>
              <a:t>Maßnahme 2:</a:t>
            </a:r>
          </a:p>
          <a:p>
            <a:pPr lvl="0"/>
            <a:r>
              <a:rPr lang="de-DE" sz="1600" b="1" dirty="0">
                <a:solidFill>
                  <a:schemeClr val="bg1"/>
                </a:solidFill>
              </a:rPr>
              <a:t>Fonds </a:t>
            </a:r>
            <a:r>
              <a:rPr lang="de-DE" sz="1600" dirty="0">
                <a:solidFill>
                  <a:schemeClr val="bg1"/>
                </a:solidFill>
              </a:rPr>
              <a:t>zur individuellen Unterstützung und Förderung von</a:t>
            </a:r>
            <a:r>
              <a:rPr lang="de-DE" sz="1600" b="1" dirty="0">
                <a:solidFill>
                  <a:schemeClr val="bg1"/>
                </a:solidFill>
              </a:rPr>
              <a:t> neuberufenen Professorinnen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568551" y="2041959"/>
            <a:ext cx="4680000" cy="900000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531219" y="2987494"/>
            <a:ext cx="4820302" cy="1152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88473" y="413949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31219" y="512928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521260" y="2041959"/>
            <a:ext cx="5163347" cy="403158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600"/>
              </a:spcAft>
            </a:pPr>
            <a:r>
              <a:rPr lang="de-DE" sz="1600" dirty="0">
                <a:solidFill>
                  <a:schemeClr val="bg1"/>
                </a:solidFill>
              </a:rPr>
              <a:t>Budget:	100.000 €</a:t>
            </a:r>
          </a:p>
          <a:p>
            <a:pPr lvl="0">
              <a:spcAft>
                <a:spcPts val="600"/>
              </a:spcAft>
            </a:pPr>
            <a:endParaRPr lang="de-DE" sz="1600" dirty="0">
              <a:solidFill>
                <a:schemeClr val="bg1"/>
              </a:solidFill>
            </a:endParaRPr>
          </a:p>
          <a:p>
            <a:pPr lvl="0"/>
            <a:r>
              <a:rPr lang="de-DE" sz="1600" dirty="0">
                <a:solidFill>
                  <a:schemeClr val="bg1"/>
                </a:solidFill>
              </a:rPr>
              <a:t>Ziel:	Profilschärfung und Entwicklung 	von Forschungsaktivitäten durch gezielte 	Unterstützung; z.B. Personalmittel für 	Forschungsanträge oder Aufbauarbeiten, 	Reisekosten für Konferenzteilnahmen</a:t>
            </a:r>
          </a:p>
          <a:p>
            <a:pPr lvl="0"/>
            <a:endParaRPr lang="de-DE" sz="1600" dirty="0">
              <a:solidFill>
                <a:schemeClr val="bg1"/>
              </a:solidFill>
            </a:endParaRPr>
          </a:p>
          <a:p>
            <a:pPr lvl="0"/>
            <a:r>
              <a:rPr lang="de-DE" sz="1600" dirty="0">
                <a:solidFill>
                  <a:schemeClr val="bg1"/>
                </a:solidFill>
              </a:rPr>
              <a:t>Nächste Schritte: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	Erstellen eines Regelwerks und Procederes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 	zur Beantragung und Ausschüttung der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 	Mittel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39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521260" y="981892"/>
            <a:ext cx="5163347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r>
              <a:rPr lang="de-DE" sz="1600" u="sng" dirty="0">
                <a:solidFill>
                  <a:schemeClr val="bg1"/>
                </a:solidFill>
              </a:rPr>
              <a:t>Maßnahme 3:</a:t>
            </a:r>
          </a:p>
          <a:p>
            <a:pPr lvl="0"/>
            <a:r>
              <a:rPr lang="de-DE" sz="1600" dirty="0">
                <a:solidFill>
                  <a:schemeClr val="bg1"/>
                </a:solidFill>
              </a:rPr>
              <a:t>Drittmittelfinanzierte </a:t>
            </a:r>
            <a:r>
              <a:rPr lang="de-DE" sz="1600" b="1" dirty="0">
                <a:solidFill>
                  <a:schemeClr val="bg1"/>
                </a:solidFill>
              </a:rPr>
              <a:t>Forschungsprofessur </a:t>
            </a:r>
            <a:r>
              <a:rPr lang="de-DE" sz="1600" dirty="0">
                <a:solidFill>
                  <a:schemeClr val="bg1"/>
                </a:solidFill>
              </a:rPr>
              <a:t>für eine </a:t>
            </a:r>
            <a:r>
              <a:rPr lang="de-DE" sz="1600" b="1" dirty="0">
                <a:solidFill>
                  <a:schemeClr val="bg1"/>
                </a:solidFill>
              </a:rPr>
              <a:t>neuberufene Professorin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568551" y="2041959"/>
            <a:ext cx="4680000" cy="900000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88473" y="413949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31219" y="512928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521260" y="2041959"/>
            <a:ext cx="5163347" cy="403158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600"/>
              </a:spcAft>
            </a:pPr>
            <a:r>
              <a:rPr lang="de-DE" sz="1600" dirty="0">
                <a:solidFill>
                  <a:schemeClr val="bg1"/>
                </a:solidFill>
              </a:rPr>
              <a:t>Budget:	180.000 € (TV-L E13/3, 50%, 4 Jahre)</a:t>
            </a:r>
          </a:p>
          <a:p>
            <a:pPr lvl="0">
              <a:spcAft>
                <a:spcPts val="600"/>
              </a:spcAft>
            </a:pPr>
            <a:endParaRPr lang="de-DE" sz="1600" dirty="0">
              <a:solidFill>
                <a:schemeClr val="bg1"/>
              </a:solidFill>
            </a:endParaRPr>
          </a:p>
          <a:p>
            <a:pPr lvl="0">
              <a:spcAft>
                <a:spcPts val="900"/>
              </a:spcAft>
            </a:pPr>
            <a:r>
              <a:rPr lang="de-DE" sz="1600" dirty="0">
                <a:solidFill>
                  <a:schemeClr val="bg1"/>
                </a:solidFill>
              </a:rPr>
              <a:t>Ziele:	Förderung des Aufbaus eines 	Forschungsprofils</a:t>
            </a:r>
          </a:p>
          <a:p>
            <a:pPr lvl="0">
              <a:spcAft>
                <a:spcPts val="300"/>
              </a:spcAft>
            </a:pPr>
            <a:r>
              <a:rPr lang="de-DE" sz="1600" dirty="0">
                <a:solidFill>
                  <a:schemeClr val="bg1"/>
                </a:solidFill>
              </a:rPr>
              <a:t>	Qualifizierung einer akademischen 	Mitarbeiterin zur Vorbereitung auf eine 	mögliche FH-Professur.	</a:t>
            </a:r>
          </a:p>
          <a:p>
            <a:pPr lvl="0"/>
            <a:endParaRPr lang="de-DE" sz="1600" dirty="0">
              <a:solidFill>
                <a:schemeClr val="bg1"/>
              </a:solidFill>
            </a:endParaRPr>
          </a:p>
          <a:p>
            <a:pPr marL="900113" indent="-900113"/>
            <a:r>
              <a:rPr lang="de-DE" sz="1600" dirty="0">
                <a:solidFill>
                  <a:schemeClr val="bg1"/>
                </a:solidFill>
              </a:rPr>
              <a:t>Nächste Schritte: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Bekanntmachung der Förderung und 	des Konzepts, Veröffentlichung eines Zeitplans und Auswahlprocederes</a:t>
            </a:r>
          </a:p>
          <a:p>
            <a:pPr lvl="0"/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568550" y="3024537"/>
            <a:ext cx="4680000" cy="1081281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16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521260" y="981892"/>
            <a:ext cx="5163347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r>
              <a:rPr lang="de-DE" sz="1600" u="sng" dirty="0">
                <a:solidFill>
                  <a:schemeClr val="bg1"/>
                </a:solidFill>
              </a:rPr>
              <a:t>Maßnahme 4:</a:t>
            </a:r>
          </a:p>
          <a:p>
            <a:pPr lvl="0"/>
            <a:r>
              <a:rPr lang="de-DE" sz="1600" b="1" dirty="0">
                <a:solidFill>
                  <a:schemeClr val="bg1"/>
                </a:solidFill>
              </a:rPr>
              <a:t>Fonds</a:t>
            </a:r>
            <a:r>
              <a:rPr lang="de-DE" sz="1600" dirty="0">
                <a:solidFill>
                  <a:schemeClr val="bg1"/>
                </a:solidFill>
              </a:rPr>
              <a:t> zur individuellen Förderung von </a:t>
            </a:r>
            <a:r>
              <a:rPr lang="de-DE" sz="1600" b="1" dirty="0">
                <a:solidFill>
                  <a:schemeClr val="bg1"/>
                </a:solidFill>
              </a:rPr>
              <a:t>Wissenschaftlerinnen in frühen Karrierephasen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88473" y="413949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31219" y="512928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521260" y="2041959"/>
            <a:ext cx="5163347" cy="403158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600"/>
              </a:spcAft>
            </a:pPr>
            <a:r>
              <a:rPr lang="de-DE" sz="1600" dirty="0">
                <a:solidFill>
                  <a:schemeClr val="bg1"/>
                </a:solidFill>
              </a:rPr>
              <a:t>Budget:	jährlich 30.800 € bzw. 154.000 € insgesamt </a:t>
            </a:r>
          </a:p>
          <a:p>
            <a:pPr>
              <a:spcAft>
                <a:spcPts val="600"/>
              </a:spcAft>
            </a:pPr>
            <a:endParaRPr lang="de-DE" sz="1600" dirty="0">
              <a:solidFill>
                <a:schemeClr val="bg1"/>
              </a:solidFill>
            </a:endParaRPr>
          </a:p>
          <a:p>
            <a:pPr lvl="0">
              <a:spcAft>
                <a:spcPts val="900"/>
              </a:spcAft>
            </a:pPr>
            <a:r>
              <a:rPr lang="de-DE" sz="1600" dirty="0">
                <a:solidFill>
                  <a:schemeClr val="bg1"/>
                </a:solidFill>
              </a:rPr>
              <a:t>Ziel:	Förderung wissenschaftlicher Karrierewege 	und Erlangung der Berufungsfähigkeit von 	Promovendinnen und </a:t>
            </a:r>
            <a:r>
              <a:rPr lang="de-DE" sz="1600" dirty="0" err="1">
                <a:solidFill>
                  <a:schemeClr val="bg1"/>
                </a:solidFill>
              </a:rPr>
              <a:t>Postdocs</a:t>
            </a:r>
            <a:r>
              <a:rPr lang="de-DE" sz="1600" dirty="0">
                <a:solidFill>
                  <a:schemeClr val="bg1"/>
                </a:solidFill>
              </a:rPr>
              <a:t>; 	insbesondere Mittel für Konferenz-	teilnahmen und Kurzzeitmobilität	</a:t>
            </a:r>
          </a:p>
          <a:p>
            <a:pPr lvl="0"/>
            <a:endParaRPr lang="de-DE" sz="16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Nächste Schritte: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 	</a:t>
            </a:r>
            <a:r>
              <a:rPr lang="de-DE" sz="1600" dirty="0" smtClean="0">
                <a:solidFill>
                  <a:schemeClr val="bg1"/>
                </a:solidFill>
              </a:rPr>
              <a:t>Erstellen </a:t>
            </a:r>
            <a:r>
              <a:rPr lang="de-DE" sz="1600" dirty="0">
                <a:solidFill>
                  <a:schemeClr val="bg1"/>
                </a:solidFill>
              </a:rPr>
              <a:t>eines Regelwerks und Procederes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 	zur Beantragung und Ausschüttung der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 	Mittel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568550" y="3024537"/>
            <a:ext cx="4680000" cy="1081281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1479717" y="1973846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2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521260" y="981892"/>
            <a:ext cx="5163347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r>
              <a:rPr lang="de-DE" sz="1600" u="sng" dirty="0">
                <a:solidFill>
                  <a:schemeClr val="bg1"/>
                </a:solidFill>
              </a:rPr>
              <a:t>Maßnahme 5:</a:t>
            </a:r>
          </a:p>
          <a:p>
            <a:pPr lvl="0"/>
            <a:r>
              <a:rPr lang="de-DE" sz="1600" b="1" dirty="0" err="1">
                <a:solidFill>
                  <a:schemeClr val="bg1"/>
                </a:solidFill>
              </a:rPr>
              <a:t>Coachingprogramm</a:t>
            </a:r>
            <a:r>
              <a:rPr lang="de-DE" sz="1600" b="1" dirty="0">
                <a:solidFill>
                  <a:schemeClr val="bg1"/>
                </a:solidFill>
              </a:rPr>
              <a:t> </a:t>
            </a:r>
            <a:r>
              <a:rPr lang="de-DE" sz="1600" dirty="0">
                <a:solidFill>
                  <a:schemeClr val="bg1"/>
                </a:solidFill>
              </a:rPr>
              <a:t>für wissenschaftliche Mitarbeiterinnen in der </a:t>
            </a:r>
            <a:r>
              <a:rPr lang="de-DE" sz="1600" b="1" dirty="0" err="1">
                <a:solidFill>
                  <a:schemeClr val="bg1"/>
                </a:solidFill>
              </a:rPr>
              <a:t>PostDoc</a:t>
            </a:r>
            <a:r>
              <a:rPr lang="de-DE" sz="1600" b="1" dirty="0">
                <a:solidFill>
                  <a:schemeClr val="bg1"/>
                </a:solidFill>
              </a:rPr>
              <a:t>-Phase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88473" y="413949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31219" y="512928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521260" y="2041959"/>
            <a:ext cx="5163347" cy="403158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600"/>
              </a:spcAft>
            </a:pPr>
            <a:r>
              <a:rPr lang="de-DE" sz="1600" dirty="0">
                <a:solidFill>
                  <a:schemeClr val="bg1"/>
                </a:solidFill>
              </a:rPr>
              <a:t>Budget:	jährlich 5.400 € bzw. 27.000 € insgesamt </a:t>
            </a:r>
          </a:p>
          <a:p>
            <a:pPr>
              <a:spcAft>
                <a:spcPts val="600"/>
              </a:spcAft>
            </a:pPr>
            <a:endParaRPr lang="de-DE" sz="1600" dirty="0">
              <a:solidFill>
                <a:schemeClr val="bg1"/>
              </a:solidFill>
            </a:endParaRPr>
          </a:p>
          <a:p>
            <a:pPr lvl="0">
              <a:spcAft>
                <a:spcPts val="900"/>
              </a:spcAft>
            </a:pPr>
            <a:r>
              <a:rPr lang="de-DE" sz="1600" dirty="0">
                <a:solidFill>
                  <a:schemeClr val="bg1"/>
                </a:solidFill>
              </a:rPr>
              <a:t>Ziel:	individuelle Förderung und gezielte 	Vorbereitung von </a:t>
            </a:r>
            <a:r>
              <a:rPr lang="de-DE" sz="1600" dirty="0" err="1">
                <a:solidFill>
                  <a:schemeClr val="bg1"/>
                </a:solidFill>
              </a:rPr>
              <a:t>PostDocs</a:t>
            </a:r>
            <a:r>
              <a:rPr lang="de-DE" sz="1600" dirty="0">
                <a:solidFill>
                  <a:schemeClr val="bg1"/>
                </a:solidFill>
              </a:rPr>
              <a:t> hinsichtlich 	ihrer wissenschaftlichen Karriereoptionen, 	insbesondere Berufungsfähigkeit, durch 	externe Coaches	</a:t>
            </a:r>
          </a:p>
          <a:p>
            <a:pPr lvl="0"/>
            <a:endParaRPr lang="de-DE" sz="16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Nächste Schritte: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 	gezielte Ansprache der potentiellen 	Kandidatinnen, Ansprache möglicher 	Coaches (z.B. über das </a:t>
            </a:r>
            <a:r>
              <a:rPr lang="de-DE" sz="1600" dirty="0" err="1">
                <a:solidFill>
                  <a:schemeClr val="bg1"/>
                </a:solidFill>
              </a:rPr>
              <a:t>Coachingnetz</a:t>
            </a:r>
            <a:r>
              <a:rPr lang="de-DE" sz="1600" dirty="0">
                <a:solidFill>
                  <a:schemeClr val="bg1"/>
                </a:solidFill>
              </a:rPr>
              <a:t> 	Wissenschaft)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568550" y="3024537"/>
            <a:ext cx="4680000" cy="1081281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1479717" y="1973846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2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031306" y="1731326"/>
            <a:ext cx="1920240" cy="704088"/>
          </a:xfrm>
          <a:prstGeom prst="roundRect">
            <a:avLst/>
          </a:prstGeom>
          <a:solidFill>
            <a:schemeClr val="tx1"/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Beratung, Unterstützung und Mitwirkung</a:t>
            </a:r>
            <a:endParaRPr lang="en-GB" sz="1600" dirty="0">
              <a:solidFill>
                <a:schemeClr val="bg1"/>
              </a:solidFill>
            </a:endParaRPr>
          </a:p>
        </p:txBody>
      </p:sp>
      <p:grpSp>
        <p:nvGrpSpPr>
          <p:cNvPr id="38" name="Gruppieren 37"/>
          <p:cNvGrpSpPr/>
          <p:nvPr/>
        </p:nvGrpSpPr>
        <p:grpSpPr>
          <a:xfrm>
            <a:off x="3285398" y="1731326"/>
            <a:ext cx="2922894" cy="704088"/>
            <a:chOff x="2448000" y="1596572"/>
            <a:chExt cx="2922894" cy="704088"/>
          </a:xfrm>
        </p:grpSpPr>
        <p:sp>
          <p:nvSpPr>
            <p:cNvPr id="26" name="Ellipse 25"/>
            <p:cNvSpPr/>
            <p:nvPr/>
          </p:nvSpPr>
          <p:spPr>
            <a:xfrm>
              <a:off x="2448000" y="1728694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1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2831957" y="1596572"/>
              <a:ext cx="2538937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>
                  <a:solidFill>
                    <a:schemeClr val="bg1"/>
                  </a:solidFill>
                </a:rPr>
                <a:t>Kulturwandel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6391703" y="5698122"/>
            <a:ext cx="2923695" cy="704088"/>
            <a:chOff x="5554305" y="5563368"/>
            <a:chExt cx="2923695" cy="704088"/>
          </a:xfrm>
        </p:grpSpPr>
        <p:sp>
          <p:nvSpPr>
            <p:cNvPr id="35" name="Ellipse 34"/>
            <p:cNvSpPr/>
            <p:nvPr/>
          </p:nvSpPr>
          <p:spPr>
            <a:xfrm>
              <a:off x="8046000" y="568800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12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5554305" y="5563368"/>
              <a:ext cx="2538936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err="1">
                  <a:solidFill>
                    <a:schemeClr val="bg2"/>
                  </a:solidFill>
                </a:rPr>
                <a:t>bessere</a:t>
              </a:r>
              <a:r>
                <a:rPr lang="en-GB" sz="1600" dirty="0">
                  <a:solidFill>
                    <a:schemeClr val="bg2"/>
                  </a:solidFill>
                </a:rPr>
                <a:t> </a:t>
              </a:r>
              <a:r>
                <a:rPr lang="en-GB" sz="1600" dirty="0" err="1">
                  <a:solidFill>
                    <a:schemeClr val="bg2"/>
                  </a:solidFill>
                </a:rPr>
                <a:t>Sichtbarkeit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3285398" y="2523214"/>
            <a:ext cx="2922894" cy="704088"/>
            <a:chOff x="2448000" y="2388460"/>
            <a:chExt cx="2922894" cy="704088"/>
          </a:xfrm>
        </p:grpSpPr>
        <p:sp>
          <p:nvSpPr>
            <p:cNvPr id="27" name="Ellipse 26"/>
            <p:cNvSpPr/>
            <p:nvPr/>
          </p:nvSpPr>
          <p:spPr>
            <a:xfrm>
              <a:off x="2448000" y="252000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2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831957" y="2388460"/>
              <a:ext cx="2538937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>
                  <a:solidFill>
                    <a:schemeClr val="bg2"/>
                  </a:solidFill>
                </a:rPr>
                <a:t>Verbesserung der Strukturen, Controlling und Monitoring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3285398" y="3315102"/>
            <a:ext cx="2922894" cy="704088"/>
            <a:chOff x="2448000" y="3180348"/>
            <a:chExt cx="2922894" cy="704088"/>
          </a:xfrm>
        </p:grpSpPr>
        <p:sp>
          <p:nvSpPr>
            <p:cNvPr id="28" name="Ellipse 27"/>
            <p:cNvSpPr/>
            <p:nvPr/>
          </p:nvSpPr>
          <p:spPr>
            <a:xfrm>
              <a:off x="2448000" y="331200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3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16" name="Abgerundetes Rechteck 15"/>
            <p:cNvSpPr/>
            <p:nvPr/>
          </p:nvSpPr>
          <p:spPr>
            <a:xfrm>
              <a:off x="2831957" y="3180348"/>
              <a:ext cx="2538937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>
                  <a:solidFill>
                    <a:schemeClr val="bg1"/>
                  </a:solidFill>
                </a:rPr>
                <a:t>ausgewogene Besetzung von Spitzenpositionen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3285398" y="4898878"/>
            <a:ext cx="2922893" cy="704088"/>
            <a:chOff x="2448000" y="4764124"/>
            <a:chExt cx="2922893" cy="704088"/>
          </a:xfrm>
        </p:grpSpPr>
        <p:sp>
          <p:nvSpPr>
            <p:cNvPr id="30" name="Ellipse 29"/>
            <p:cNvSpPr/>
            <p:nvPr/>
          </p:nvSpPr>
          <p:spPr>
            <a:xfrm>
              <a:off x="2448000" y="489461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5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2831957" y="4764124"/>
              <a:ext cx="2538936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>
                  <a:solidFill>
                    <a:schemeClr val="bg1"/>
                  </a:solidFill>
                </a:rPr>
                <a:t>Förderung von Wissenschaftlerinnen in Qualifikationsphasen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3285398" y="4106990"/>
            <a:ext cx="2922894" cy="704088"/>
            <a:chOff x="2448000" y="3972236"/>
            <a:chExt cx="2922894" cy="704088"/>
          </a:xfrm>
        </p:grpSpPr>
        <p:sp>
          <p:nvSpPr>
            <p:cNvPr id="29" name="Ellipse 28"/>
            <p:cNvSpPr/>
            <p:nvPr/>
          </p:nvSpPr>
          <p:spPr>
            <a:xfrm>
              <a:off x="2448000" y="410400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4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18" name="Abgerundetes Rechteck 17"/>
            <p:cNvSpPr/>
            <p:nvPr/>
          </p:nvSpPr>
          <p:spPr>
            <a:xfrm>
              <a:off x="2831957" y="3972236"/>
              <a:ext cx="2538937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>
                  <a:solidFill>
                    <a:schemeClr val="bg1"/>
                  </a:solidFill>
                </a:rPr>
                <a:t>Erhöhung der Anzahl an Professorinnen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uppieren 46"/>
          <p:cNvGrpSpPr/>
          <p:nvPr/>
        </p:nvGrpSpPr>
        <p:grpSpPr>
          <a:xfrm>
            <a:off x="6391703" y="4106990"/>
            <a:ext cx="2923695" cy="704088"/>
            <a:chOff x="5554305" y="3972236"/>
            <a:chExt cx="2923695" cy="704088"/>
          </a:xfrm>
        </p:grpSpPr>
        <p:sp>
          <p:nvSpPr>
            <p:cNvPr id="33" name="Ellipse 32"/>
            <p:cNvSpPr/>
            <p:nvPr/>
          </p:nvSpPr>
          <p:spPr>
            <a:xfrm>
              <a:off x="8046000" y="410400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10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20" name="Abgerundetes Rechteck 19"/>
            <p:cNvSpPr/>
            <p:nvPr/>
          </p:nvSpPr>
          <p:spPr>
            <a:xfrm>
              <a:off x="5554305" y="3972236"/>
              <a:ext cx="2538937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err="1">
                  <a:solidFill>
                    <a:schemeClr val="bg2"/>
                  </a:solidFill>
                </a:rPr>
                <a:t>Sichtbarmachung</a:t>
              </a:r>
              <a:r>
                <a:rPr lang="en-GB" sz="1600" dirty="0">
                  <a:solidFill>
                    <a:schemeClr val="bg2"/>
                  </a:solidFill>
                </a:rPr>
                <a:t> </a:t>
              </a:r>
            </a:p>
            <a:p>
              <a:pPr algn="ctr"/>
              <a:r>
                <a:rPr lang="en-GB" sz="1600" dirty="0">
                  <a:solidFill>
                    <a:schemeClr val="bg2"/>
                  </a:solidFill>
                </a:rPr>
                <a:t>von </a:t>
              </a:r>
              <a:r>
                <a:rPr lang="en-GB" sz="1600" dirty="0" err="1">
                  <a:solidFill>
                    <a:schemeClr val="bg2"/>
                  </a:solidFill>
                </a:rPr>
                <a:t>gendersensibler</a:t>
              </a:r>
              <a:r>
                <a:rPr lang="en-GB" sz="1600" dirty="0">
                  <a:solidFill>
                    <a:schemeClr val="bg2"/>
                  </a:solidFill>
                </a:rPr>
                <a:t> </a:t>
              </a:r>
              <a:r>
                <a:rPr lang="en-GB" sz="1600" dirty="0" err="1">
                  <a:solidFill>
                    <a:schemeClr val="bg2"/>
                  </a:solidFill>
                </a:rPr>
                <a:t>Forschung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3285398" y="5698122"/>
            <a:ext cx="2922893" cy="704088"/>
            <a:chOff x="2448000" y="5563368"/>
            <a:chExt cx="2922893" cy="704088"/>
          </a:xfrm>
        </p:grpSpPr>
        <p:sp>
          <p:nvSpPr>
            <p:cNvPr id="31" name="Ellipse 30"/>
            <p:cNvSpPr/>
            <p:nvPr/>
          </p:nvSpPr>
          <p:spPr>
            <a:xfrm>
              <a:off x="2448000" y="568800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6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21" name="Abgerundetes Rechteck 20"/>
            <p:cNvSpPr/>
            <p:nvPr/>
          </p:nvSpPr>
          <p:spPr>
            <a:xfrm>
              <a:off x="2831957" y="5563368"/>
              <a:ext cx="2538936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>
                  <a:solidFill>
                    <a:schemeClr val="bg2"/>
                  </a:solidFill>
                </a:rPr>
                <a:t>gezielte Personalentwicklung von Frauen in der Verwaltung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6391703" y="1731326"/>
            <a:ext cx="2923695" cy="704088"/>
            <a:chOff x="5554305" y="1596572"/>
            <a:chExt cx="2923695" cy="704088"/>
          </a:xfrm>
        </p:grpSpPr>
        <p:sp>
          <p:nvSpPr>
            <p:cNvPr id="36" name="Ellipse 35"/>
            <p:cNvSpPr/>
            <p:nvPr/>
          </p:nvSpPr>
          <p:spPr>
            <a:xfrm>
              <a:off x="8046000" y="1728694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7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22" name="Abgerundetes Rechteck 21"/>
            <p:cNvSpPr/>
            <p:nvPr/>
          </p:nvSpPr>
          <p:spPr>
            <a:xfrm>
              <a:off x="5554305" y="1596572"/>
              <a:ext cx="2538936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>
                  <a:solidFill>
                    <a:schemeClr val="bg2"/>
                  </a:solidFill>
                </a:rPr>
                <a:t>Berücksichtigung </a:t>
              </a:r>
            </a:p>
            <a:p>
              <a:pPr algn="ctr"/>
              <a:r>
                <a:rPr lang="de-DE" sz="1600" dirty="0">
                  <a:solidFill>
                    <a:schemeClr val="bg2"/>
                  </a:solidFill>
                </a:rPr>
                <a:t>der Belange von </a:t>
              </a:r>
            </a:p>
            <a:p>
              <a:pPr algn="ctr"/>
              <a:r>
                <a:rPr lang="de-DE" sz="1600" dirty="0">
                  <a:solidFill>
                    <a:schemeClr val="bg2"/>
                  </a:solidFill>
                </a:rPr>
                <a:t>TIN* Personen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5" name="Gruppieren 44"/>
          <p:cNvGrpSpPr/>
          <p:nvPr/>
        </p:nvGrpSpPr>
        <p:grpSpPr>
          <a:xfrm>
            <a:off x="6391703" y="2523214"/>
            <a:ext cx="2923695" cy="704088"/>
            <a:chOff x="5554305" y="2388460"/>
            <a:chExt cx="2923695" cy="704088"/>
          </a:xfrm>
        </p:grpSpPr>
        <p:sp>
          <p:nvSpPr>
            <p:cNvPr id="37" name="Ellipse 36"/>
            <p:cNvSpPr/>
            <p:nvPr/>
          </p:nvSpPr>
          <p:spPr>
            <a:xfrm>
              <a:off x="8046000" y="252000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8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23" name="Abgerundetes Rechteck 22"/>
            <p:cNvSpPr/>
            <p:nvPr/>
          </p:nvSpPr>
          <p:spPr>
            <a:xfrm>
              <a:off x="5554305" y="2388460"/>
              <a:ext cx="2538937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err="1">
                  <a:solidFill>
                    <a:schemeClr val="bg2"/>
                  </a:solidFill>
                </a:rPr>
                <a:t>ausgewogene</a:t>
              </a:r>
              <a:r>
                <a:rPr lang="en-GB" sz="1600" dirty="0">
                  <a:solidFill>
                    <a:schemeClr val="bg2"/>
                  </a:solidFill>
                </a:rPr>
                <a:t> </a:t>
              </a:r>
              <a:r>
                <a:rPr lang="en-GB" sz="1600" dirty="0" err="1">
                  <a:solidFill>
                    <a:schemeClr val="bg2"/>
                  </a:solidFill>
                </a:rPr>
                <a:t>Besetzung</a:t>
              </a:r>
              <a:r>
                <a:rPr lang="en-GB" sz="1600" dirty="0">
                  <a:solidFill>
                    <a:schemeClr val="bg2"/>
                  </a:solidFill>
                </a:rPr>
                <a:t> </a:t>
              </a:r>
              <a:r>
                <a:rPr lang="en-GB" sz="1600" dirty="0" err="1">
                  <a:solidFill>
                    <a:schemeClr val="bg2"/>
                  </a:solidFill>
                </a:rPr>
                <a:t>aller</a:t>
              </a:r>
              <a:r>
                <a:rPr lang="en-GB" sz="1600" dirty="0">
                  <a:solidFill>
                    <a:schemeClr val="bg2"/>
                  </a:solidFill>
                </a:rPr>
                <a:t> </a:t>
              </a:r>
              <a:r>
                <a:rPr lang="en-GB" sz="1600" dirty="0" err="1">
                  <a:solidFill>
                    <a:schemeClr val="bg2"/>
                  </a:solidFill>
                </a:rPr>
                <a:t>Gremien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6391703" y="3315102"/>
            <a:ext cx="2923695" cy="704088"/>
            <a:chOff x="5554305" y="3180348"/>
            <a:chExt cx="2923695" cy="704088"/>
          </a:xfrm>
        </p:grpSpPr>
        <p:sp>
          <p:nvSpPr>
            <p:cNvPr id="32" name="Ellipse 31"/>
            <p:cNvSpPr/>
            <p:nvPr/>
          </p:nvSpPr>
          <p:spPr>
            <a:xfrm>
              <a:off x="8046000" y="331200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9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24" name="Abgerundetes Rechteck 23"/>
            <p:cNvSpPr/>
            <p:nvPr/>
          </p:nvSpPr>
          <p:spPr>
            <a:xfrm>
              <a:off x="5554305" y="3180348"/>
              <a:ext cx="2538937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err="1">
                  <a:solidFill>
                    <a:schemeClr val="bg2"/>
                  </a:solidFill>
                </a:rPr>
                <a:t>Förderung</a:t>
              </a:r>
              <a:r>
                <a:rPr lang="en-GB" sz="1600" dirty="0">
                  <a:solidFill>
                    <a:schemeClr val="bg2"/>
                  </a:solidFill>
                </a:rPr>
                <a:t> </a:t>
              </a:r>
              <a:r>
                <a:rPr lang="en-GB" sz="1600" dirty="0" err="1">
                  <a:solidFill>
                    <a:schemeClr val="bg2"/>
                  </a:solidFill>
                </a:rPr>
                <a:t>einer</a:t>
              </a:r>
              <a:r>
                <a:rPr lang="en-GB" sz="1600" dirty="0">
                  <a:solidFill>
                    <a:schemeClr val="bg2"/>
                  </a:solidFill>
                </a:rPr>
                <a:t> </a:t>
              </a:r>
              <a:r>
                <a:rPr lang="en-GB" sz="1600" dirty="0" err="1">
                  <a:solidFill>
                    <a:schemeClr val="bg2"/>
                  </a:solidFill>
                </a:rPr>
                <a:t>gendersensiblen</a:t>
              </a:r>
              <a:r>
                <a:rPr lang="en-GB" sz="1600" dirty="0">
                  <a:solidFill>
                    <a:schemeClr val="bg2"/>
                  </a:solidFill>
                </a:rPr>
                <a:t> </a:t>
              </a:r>
              <a:r>
                <a:rPr lang="en-GB" sz="1600" dirty="0" err="1">
                  <a:solidFill>
                    <a:schemeClr val="bg2"/>
                  </a:solidFill>
                </a:rPr>
                <a:t>Lehre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6391703" y="4898878"/>
            <a:ext cx="2923695" cy="704088"/>
            <a:chOff x="5554305" y="4764124"/>
            <a:chExt cx="2923695" cy="704088"/>
          </a:xfrm>
        </p:grpSpPr>
        <p:sp>
          <p:nvSpPr>
            <p:cNvPr id="34" name="Ellipse 33"/>
            <p:cNvSpPr/>
            <p:nvPr/>
          </p:nvSpPr>
          <p:spPr>
            <a:xfrm>
              <a:off x="8046000" y="4894610"/>
              <a:ext cx="432000" cy="432000"/>
            </a:xfrm>
            <a:prstGeom prst="ellipse">
              <a:avLst/>
            </a:prstGeom>
            <a:noFill/>
            <a:ln>
              <a:solidFill>
                <a:srgbClr val="004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b="1" dirty="0">
                  <a:solidFill>
                    <a:schemeClr val="bg2"/>
                  </a:solidFill>
                </a:rPr>
                <a:t>11</a:t>
              </a:r>
              <a:endParaRPr lang="en-GB" b="1" dirty="0">
                <a:solidFill>
                  <a:schemeClr val="bg2"/>
                </a:solidFill>
              </a:endParaRPr>
            </a:p>
          </p:txBody>
        </p:sp>
        <p:sp>
          <p:nvSpPr>
            <p:cNvPr id="25" name="Abgerundetes Rechteck 24"/>
            <p:cNvSpPr/>
            <p:nvPr/>
          </p:nvSpPr>
          <p:spPr>
            <a:xfrm>
              <a:off x="5554305" y="4764124"/>
              <a:ext cx="2538937" cy="704088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004D3D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>
                  <a:solidFill>
                    <a:schemeClr val="bg2"/>
                  </a:solidFill>
                </a:rPr>
                <a:t>Vereinbarkeit von Karriere und Familie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sp>
        <p:nvSpPr>
          <p:cNvPr id="50" name="Abgerundetes Rechteck 49"/>
          <p:cNvSpPr/>
          <p:nvPr/>
        </p:nvSpPr>
        <p:spPr>
          <a:xfrm>
            <a:off x="3669355" y="1731326"/>
            <a:ext cx="2538936" cy="704088"/>
          </a:xfrm>
          <a:prstGeom prst="roundRect">
            <a:avLst/>
          </a:prstGeom>
          <a:solidFill>
            <a:srgbClr val="004D3D">
              <a:alpha val="10196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bgerundetes Rechteck 50"/>
          <p:cNvSpPr/>
          <p:nvPr/>
        </p:nvSpPr>
        <p:spPr>
          <a:xfrm>
            <a:off x="3669355" y="2520945"/>
            <a:ext cx="2538936" cy="704088"/>
          </a:xfrm>
          <a:prstGeom prst="roundRect">
            <a:avLst/>
          </a:prstGeom>
          <a:solidFill>
            <a:srgbClr val="004D3D">
              <a:alpha val="10196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bgerundetes Rechteck 52"/>
          <p:cNvSpPr/>
          <p:nvPr/>
        </p:nvSpPr>
        <p:spPr>
          <a:xfrm>
            <a:off x="1031306" y="2518710"/>
            <a:ext cx="1920240" cy="704088"/>
          </a:xfrm>
          <a:prstGeom prst="roundRect">
            <a:avLst/>
          </a:prstGeom>
          <a:solidFill>
            <a:schemeClr val="tx1"/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Beratung bei SDBG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54" name="Abgerundetes Rechteck 53"/>
          <p:cNvSpPr/>
          <p:nvPr/>
        </p:nvSpPr>
        <p:spPr>
          <a:xfrm>
            <a:off x="9646648" y="1731326"/>
            <a:ext cx="1920240" cy="704088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Externe und interne Netzwerke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1300371" y="360169"/>
            <a:ext cx="1382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>
                <a:solidFill>
                  <a:schemeClr val="bg2"/>
                </a:solidFill>
              </a:rPr>
              <a:t>BbgHG</a:t>
            </a:r>
            <a:endParaRPr lang="en-GB" sz="2000" dirty="0">
              <a:solidFill>
                <a:schemeClr val="bg2"/>
              </a:solidFill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4082741" y="360169"/>
            <a:ext cx="42511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>
                <a:solidFill>
                  <a:schemeClr val="bg2"/>
                </a:solidFill>
              </a:rPr>
              <a:t>Gleichstellungskonzept </a:t>
            </a:r>
          </a:p>
          <a:p>
            <a:pPr algn="ctr"/>
            <a:r>
              <a:rPr lang="de-DE" sz="3200" dirty="0">
                <a:solidFill>
                  <a:schemeClr val="bg2"/>
                </a:solidFill>
              </a:rPr>
              <a:t>der HNEE (2023 – 2026)</a:t>
            </a:r>
            <a:endParaRPr lang="en-GB" sz="2000" dirty="0">
              <a:solidFill>
                <a:schemeClr val="bg2"/>
              </a:solidFill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9516341" y="360168"/>
            <a:ext cx="2180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solidFill>
                  <a:schemeClr val="bg2"/>
                </a:solidFill>
              </a:rPr>
              <a:t>„Sonstiges“</a:t>
            </a:r>
            <a:endParaRPr lang="en-GB" sz="2000" dirty="0">
              <a:solidFill>
                <a:schemeClr val="bg2"/>
              </a:solidFill>
            </a:endParaRPr>
          </a:p>
        </p:txBody>
      </p:sp>
      <p:sp>
        <p:nvSpPr>
          <p:cNvPr id="58" name="Abgerundetes Rechteck 57"/>
          <p:cNvSpPr/>
          <p:nvPr/>
        </p:nvSpPr>
        <p:spPr>
          <a:xfrm>
            <a:off x="3669355" y="4106990"/>
            <a:ext cx="2538936" cy="704088"/>
          </a:xfrm>
          <a:prstGeom prst="roundRect">
            <a:avLst/>
          </a:prstGeom>
          <a:solidFill>
            <a:srgbClr val="004D3D">
              <a:alpha val="10196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bgerundetes Rechteck 58"/>
          <p:cNvSpPr/>
          <p:nvPr/>
        </p:nvSpPr>
        <p:spPr>
          <a:xfrm>
            <a:off x="3669355" y="4893498"/>
            <a:ext cx="2538936" cy="704088"/>
          </a:xfrm>
          <a:prstGeom prst="roundRect">
            <a:avLst/>
          </a:prstGeom>
          <a:solidFill>
            <a:srgbClr val="004D3D">
              <a:alpha val="10196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08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0" grpId="0" animBg="1"/>
      <p:bldP spid="51" grpId="0" animBg="1"/>
      <p:bldP spid="53" grpId="0" animBg="1"/>
      <p:bldP spid="54" grpId="0" animBg="1"/>
      <p:bldP spid="55" grpId="0"/>
      <p:bldP spid="57" grpId="0"/>
      <p:bldP spid="58" grpId="0" animBg="1"/>
      <p:bldP spid="5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521260" y="981892"/>
            <a:ext cx="5163347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r>
              <a:rPr lang="de-DE" sz="1600" u="sng" dirty="0">
                <a:solidFill>
                  <a:schemeClr val="bg1"/>
                </a:solidFill>
              </a:rPr>
              <a:t>Maßnahme 6:</a:t>
            </a:r>
          </a:p>
          <a:p>
            <a:pPr lvl="0"/>
            <a:r>
              <a:rPr lang="de-DE" b="1" dirty="0">
                <a:solidFill>
                  <a:schemeClr val="bg1"/>
                </a:solidFill>
              </a:rPr>
              <a:t>Gastprofessur </a:t>
            </a:r>
            <a:r>
              <a:rPr lang="de-DE" i="1" dirty="0">
                <a:solidFill>
                  <a:schemeClr val="bg1"/>
                </a:solidFill>
              </a:rPr>
              <a:t>„Gender und Nachhaltigkeit“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88473" y="413949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521260" y="2041959"/>
            <a:ext cx="5163347" cy="403158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600"/>
              </a:spcAft>
            </a:pPr>
            <a:r>
              <a:rPr lang="de-DE" sz="1600" dirty="0">
                <a:solidFill>
                  <a:schemeClr val="bg1"/>
                </a:solidFill>
              </a:rPr>
              <a:t>Budget:	128.400 € (W2, 12 Monate; Sachmittel)</a:t>
            </a:r>
          </a:p>
          <a:p>
            <a:pPr>
              <a:spcAft>
                <a:spcPts val="600"/>
              </a:spcAft>
            </a:pPr>
            <a:endParaRPr lang="de-DE" sz="1600" dirty="0">
              <a:solidFill>
                <a:schemeClr val="bg1"/>
              </a:solidFill>
            </a:endParaRPr>
          </a:p>
          <a:p>
            <a:pPr lvl="0">
              <a:spcAft>
                <a:spcPts val="900"/>
              </a:spcAft>
            </a:pPr>
            <a:r>
              <a:rPr lang="de-DE" sz="1600" dirty="0">
                <a:solidFill>
                  <a:schemeClr val="bg1"/>
                </a:solidFill>
              </a:rPr>
              <a:t>Ziele:	Möglichkeit der Internationalisierung und 	Gastwissenschaftlerinnentätigkeit</a:t>
            </a:r>
          </a:p>
          <a:p>
            <a:pPr lvl="0">
              <a:spcAft>
                <a:spcPts val="900"/>
              </a:spcAft>
            </a:pPr>
            <a:r>
              <a:rPr lang="de-DE" sz="1600" dirty="0">
                <a:solidFill>
                  <a:schemeClr val="bg1"/>
                </a:solidFill>
              </a:rPr>
              <a:t>	Ergänzung unseres Lehrangebots und 	Aufbau neuer Forschungskooperationen</a:t>
            </a:r>
          </a:p>
          <a:p>
            <a:endParaRPr lang="de-DE" sz="1600" dirty="0">
              <a:solidFill>
                <a:schemeClr val="bg1"/>
              </a:solidFill>
            </a:endParaRPr>
          </a:p>
          <a:p>
            <a:pPr marL="900113" indent="-900113"/>
            <a:r>
              <a:rPr lang="de-DE" sz="1600" dirty="0">
                <a:solidFill>
                  <a:schemeClr val="bg1"/>
                </a:solidFill>
              </a:rPr>
              <a:t>Nächste Schritte: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 Erstellen eines Regelwerks und Procederes zur Besetzung; Ansprache potentieller 	Kandidatinnen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568550" y="3024537"/>
            <a:ext cx="4680000" cy="1081281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1479717" y="1973846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52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521260" y="981892"/>
            <a:ext cx="5163347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r>
              <a:rPr lang="de-DE" sz="1600" u="sng" dirty="0">
                <a:solidFill>
                  <a:schemeClr val="bg1"/>
                </a:solidFill>
              </a:rPr>
              <a:t>Maßnahme 7:</a:t>
            </a:r>
          </a:p>
          <a:p>
            <a:pPr lvl="0"/>
            <a:r>
              <a:rPr lang="de-DE" b="1" dirty="0">
                <a:solidFill>
                  <a:schemeClr val="bg1"/>
                </a:solidFill>
              </a:rPr>
              <a:t>Weiterbildungen </a:t>
            </a:r>
            <a:r>
              <a:rPr lang="de-DE" dirty="0">
                <a:solidFill>
                  <a:schemeClr val="bg1"/>
                </a:solidFill>
              </a:rPr>
              <a:t>im Bereich geschlechter-inklusiver Lehre und Forschung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88473" y="413949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521260" y="2041959"/>
            <a:ext cx="5163347" cy="403158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600"/>
              </a:spcAft>
            </a:pPr>
            <a:r>
              <a:rPr lang="de-DE" sz="1600" dirty="0">
                <a:solidFill>
                  <a:schemeClr val="bg1"/>
                </a:solidFill>
              </a:rPr>
              <a:t>Budget:	jährlich 3.000 €, bzw. insgesamt 15.000 €</a:t>
            </a:r>
          </a:p>
          <a:p>
            <a:pPr>
              <a:spcAft>
                <a:spcPts val="600"/>
              </a:spcAft>
            </a:pPr>
            <a:endParaRPr lang="de-DE" sz="1600" dirty="0">
              <a:solidFill>
                <a:schemeClr val="bg1"/>
              </a:solidFill>
            </a:endParaRPr>
          </a:p>
          <a:p>
            <a:pPr lvl="0">
              <a:spcAft>
                <a:spcPts val="900"/>
              </a:spcAft>
            </a:pPr>
            <a:r>
              <a:rPr lang="de-DE" sz="1600" dirty="0">
                <a:solidFill>
                  <a:schemeClr val="bg1"/>
                </a:solidFill>
              </a:rPr>
              <a:t>Ziel:	Sensibilisierung und Weiterbildung von 	Lehrenden und Forschenden hinsichtlich 	geschlechterinklusiver Lehre und Forschung	</a:t>
            </a:r>
          </a:p>
          <a:p>
            <a:r>
              <a:rPr lang="de-DE" sz="1600" dirty="0">
                <a:solidFill>
                  <a:schemeClr val="bg1"/>
                </a:solidFill>
              </a:rPr>
              <a:t>Nächste Schritte: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 	Angebot regelmäßiger Inhouse-	Weiterbildungen ab 2025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1479717" y="1973846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55262" y="2992970"/>
            <a:ext cx="4820302" cy="116386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8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521260" y="981892"/>
            <a:ext cx="5163347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r>
              <a:rPr lang="de-DE" sz="1600" u="sng" dirty="0">
                <a:solidFill>
                  <a:schemeClr val="bg1"/>
                </a:solidFill>
              </a:rPr>
              <a:t>Maßnahme 8:</a:t>
            </a:r>
          </a:p>
          <a:p>
            <a:pPr lvl="0"/>
            <a:r>
              <a:rPr lang="de-DE" dirty="0">
                <a:solidFill>
                  <a:schemeClr val="bg1"/>
                </a:solidFill>
              </a:rPr>
              <a:t>Aufbau eines </a:t>
            </a:r>
            <a:r>
              <a:rPr lang="de-DE" b="1" dirty="0">
                <a:solidFill>
                  <a:schemeClr val="bg1"/>
                </a:solidFill>
              </a:rPr>
              <a:t>genderdatenbasierten Monitorings </a:t>
            </a:r>
            <a:r>
              <a:rPr lang="de-DE" dirty="0">
                <a:solidFill>
                  <a:schemeClr val="bg1"/>
                </a:solidFill>
              </a:rPr>
              <a:t>und </a:t>
            </a:r>
            <a:r>
              <a:rPr lang="de-DE" b="1" dirty="0">
                <a:solidFill>
                  <a:schemeClr val="bg1"/>
                </a:solidFill>
              </a:rPr>
              <a:t>Controllings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88473" y="413949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521260" y="2041959"/>
            <a:ext cx="5163347" cy="403158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600"/>
              </a:spcAft>
            </a:pPr>
            <a:r>
              <a:rPr lang="de-DE" sz="1600" dirty="0">
                <a:solidFill>
                  <a:schemeClr val="bg1"/>
                </a:solidFill>
              </a:rPr>
              <a:t>Budget:	125.000 € (TV-L E 11-13, 50%, 3 Jahre)</a:t>
            </a:r>
          </a:p>
          <a:p>
            <a:pPr>
              <a:spcAft>
                <a:spcPts val="600"/>
              </a:spcAft>
            </a:pPr>
            <a:endParaRPr lang="de-DE" sz="1600" dirty="0">
              <a:solidFill>
                <a:schemeClr val="bg1"/>
              </a:solidFill>
            </a:endParaRPr>
          </a:p>
          <a:p>
            <a:pPr lvl="0">
              <a:spcAft>
                <a:spcPts val="900"/>
              </a:spcAft>
            </a:pPr>
            <a:r>
              <a:rPr lang="de-DE" sz="1600" dirty="0">
                <a:solidFill>
                  <a:schemeClr val="bg1"/>
                </a:solidFill>
              </a:rPr>
              <a:t>Ziel:	Aufbau eines genderdatenbasiertes 	Controllings und Monitorings zur 	Überprüfung von gleichstellungsrelevanten 	Zielen und der Wirksamkeit von 	Maßnahmen</a:t>
            </a:r>
          </a:p>
          <a:p>
            <a:pPr lvl="0"/>
            <a:endParaRPr lang="de-DE" sz="1600" dirty="0">
              <a:solidFill>
                <a:schemeClr val="bg1"/>
              </a:solidFill>
            </a:endParaRPr>
          </a:p>
          <a:p>
            <a:pPr lvl="0">
              <a:spcAft>
                <a:spcPts val="900"/>
              </a:spcAft>
            </a:pPr>
            <a:r>
              <a:rPr lang="de-DE" sz="1600" dirty="0">
                <a:solidFill>
                  <a:schemeClr val="bg1"/>
                </a:solidFill>
              </a:rPr>
              <a:t>Nächste Schritte: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	Interne Absprache zur Verortung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1479717" y="1973846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55262" y="2992970"/>
            <a:ext cx="4820302" cy="116386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37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521260" y="981892"/>
            <a:ext cx="5163347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r>
              <a:rPr lang="de-DE" sz="1600" u="sng" dirty="0">
                <a:solidFill>
                  <a:schemeClr val="bg1"/>
                </a:solidFill>
              </a:rPr>
              <a:t>Maßnahme 9:</a:t>
            </a:r>
          </a:p>
          <a:p>
            <a:pPr lvl="0"/>
            <a:r>
              <a:rPr lang="de-DE" b="1" dirty="0">
                <a:solidFill>
                  <a:schemeClr val="bg1"/>
                </a:solidFill>
              </a:rPr>
              <a:t>Koordination</a:t>
            </a:r>
            <a:r>
              <a:rPr lang="de-DE" dirty="0">
                <a:solidFill>
                  <a:schemeClr val="bg1"/>
                </a:solidFill>
              </a:rPr>
              <a:t> der Vorhaben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88473" y="4139494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521260" y="2041959"/>
            <a:ext cx="5163347" cy="403158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600"/>
              </a:spcAft>
            </a:pPr>
            <a:r>
              <a:rPr lang="de-DE" sz="1600" dirty="0">
                <a:solidFill>
                  <a:schemeClr val="bg1"/>
                </a:solidFill>
              </a:rPr>
              <a:t>Budget:	150.000 € (TV-L E13, 50%, ca. 3 Jahre)</a:t>
            </a:r>
          </a:p>
          <a:p>
            <a:pPr>
              <a:spcAft>
                <a:spcPts val="600"/>
              </a:spcAft>
            </a:pPr>
            <a:endParaRPr lang="de-DE" sz="1600" dirty="0">
              <a:solidFill>
                <a:schemeClr val="bg1"/>
              </a:solidFill>
            </a:endParaRPr>
          </a:p>
          <a:p>
            <a:pPr lvl="0">
              <a:spcAft>
                <a:spcPts val="900"/>
              </a:spcAft>
            </a:pPr>
            <a:r>
              <a:rPr lang="de-DE" sz="1600" dirty="0">
                <a:solidFill>
                  <a:schemeClr val="bg1"/>
                </a:solidFill>
              </a:rPr>
              <a:t>Ziel:	Koordination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1479717" y="1973846"/>
            <a:ext cx="4820302" cy="988509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solidFill>
            <a:srgbClr val="008200">
              <a:alpha val="20000"/>
            </a:srgbClr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55262" y="2992970"/>
            <a:ext cx="4820302" cy="116386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lvl="0">
              <a:spcAft>
                <a:spcPts val="600"/>
              </a:spcAft>
            </a:pP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64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err="1">
                <a:solidFill>
                  <a:schemeClr val="bg2"/>
                </a:solidFill>
              </a:rPr>
              <a:t>Professorinnenprogramm</a:t>
            </a:r>
            <a:r>
              <a:rPr lang="de-DE" sz="2400" dirty="0">
                <a:solidFill>
                  <a:schemeClr val="bg2"/>
                </a:solidFill>
              </a:rPr>
              <a:t> 2030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549868" y="517353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eines Kulturwandels hin zu einer </a:t>
            </a:r>
            <a:r>
              <a:rPr lang="de-DE" sz="1600" b="1" dirty="0">
                <a:solidFill>
                  <a:schemeClr val="bg1"/>
                </a:solidFill>
              </a:rPr>
              <a:t>gleichstellungsfördernden und geschlechtergerechten Hochschulkultur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68550" y="204195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>
                <a:solidFill>
                  <a:schemeClr val="bg1"/>
                </a:solidFill>
              </a:rPr>
              <a:t>Steigerung des Anteils von Frauen an Professuren</a:t>
            </a:r>
            <a:r>
              <a:rPr lang="de-DE" sz="1600" dirty="0">
                <a:solidFill>
                  <a:schemeClr val="bg1"/>
                </a:solidFill>
              </a:rPr>
              <a:t>, in wissenschaftlichen Spitzenfunktionen und auf Leitungsebenen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68550" y="4189679"/>
            <a:ext cx="4680000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bg1"/>
                </a:solidFill>
              </a:rPr>
              <a:t>Nachhaltige Verbesserung der </a:t>
            </a:r>
            <a:r>
              <a:rPr lang="de-DE" sz="1600" b="1" dirty="0">
                <a:solidFill>
                  <a:schemeClr val="bg1"/>
                </a:solidFill>
              </a:rPr>
              <a:t>Repräsentanz</a:t>
            </a:r>
            <a:r>
              <a:rPr lang="de-DE" sz="1600" dirty="0">
                <a:solidFill>
                  <a:schemeClr val="bg1"/>
                </a:solidFill>
              </a:rPr>
              <a:t> von Frauen auf </a:t>
            </a:r>
            <a:r>
              <a:rPr lang="de-DE" sz="1600" b="1" dirty="0">
                <a:solidFill>
                  <a:schemeClr val="bg1"/>
                </a:solidFill>
              </a:rPr>
              <a:t>allen Qualifikationsstufen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568550" y="3025819"/>
            <a:ext cx="4680000" cy="108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de-DE" sz="1600" dirty="0">
                <a:solidFill>
                  <a:schemeClr val="bg1"/>
                </a:solidFill>
              </a:rPr>
              <a:t>Förderung der </a:t>
            </a:r>
            <a:r>
              <a:rPr lang="de-DE" sz="1600" b="1" dirty="0">
                <a:solidFill>
                  <a:schemeClr val="bg1"/>
                </a:solidFill>
              </a:rPr>
              <a:t>Karriere- und Personalentwicklung </a:t>
            </a:r>
            <a:r>
              <a:rPr lang="de-DE" sz="1600" dirty="0">
                <a:solidFill>
                  <a:schemeClr val="bg1"/>
                </a:solidFill>
              </a:rPr>
              <a:t>für (Nachwuchs-) Wissenschaftlerinnen </a:t>
            </a:r>
            <a:r>
              <a:rPr lang="de-DE" sz="1600" b="1" dirty="0">
                <a:solidFill>
                  <a:schemeClr val="bg1"/>
                </a:solidFill>
              </a:rPr>
              <a:t>auf dem Weg zur Professur</a:t>
            </a:r>
            <a:r>
              <a:rPr lang="de-DE" sz="1600" dirty="0">
                <a:solidFill>
                  <a:schemeClr val="bg1"/>
                </a:solidFill>
              </a:rPr>
              <a:t>, Erhöhung der Planbarkeit wissenschaftlicher Karrierewege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6200000">
            <a:off x="793356" y="3658803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Ziele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837363" y="1321678"/>
            <a:ext cx="1692000" cy="57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algn="ctr"/>
            <a:r>
              <a:rPr lang="de-DE" sz="1600" b="1" dirty="0">
                <a:solidFill>
                  <a:schemeClr val="bg1"/>
                </a:solidFill>
              </a:rPr>
              <a:t>Gleichstellungs-</a:t>
            </a:r>
          </a:p>
          <a:p>
            <a:pPr algn="ctr"/>
            <a:r>
              <a:rPr lang="de-DE" sz="1600" b="1" dirty="0" err="1">
                <a:solidFill>
                  <a:schemeClr val="bg1"/>
                </a:solidFill>
              </a:rPr>
              <a:t>konzept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837363" y="2311959"/>
            <a:ext cx="1598322" cy="36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Ziel 3 + 4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6837363" y="3385819"/>
            <a:ext cx="1598322" cy="36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Ziel 5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6837363" y="4459679"/>
            <a:ext cx="1598322" cy="36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Ziel 4 + 5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6837363" y="5443539"/>
            <a:ext cx="1598322" cy="36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Ziel 1 (10, 11, 12)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8600281" y="1321677"/>
            <a:ext cx="1692000" cy="57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algn="ctr"/>
            <a:r>
              <a:rPr lang="de-DE" sz="1600" b="1" dirty="0">
                <a:solidFill>
                  <a:schemeClr val="bg1"/>
                </a:solidFill>
              </a:rPr>
              <a:t>Hochschul-vertrag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10363199" y="1321677"/>
            <a:ext cx="1692000" cy="57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algn="ctr"/>
            <a:r>
              <a:rPr lang="de-DE" sz="1600" b="1" dirty="0">
                <a:solidFill>
                  <a:schemeClr val="bg1"/>
                </a:solidFill>
              </a:rPr>
              <a:t>Hochschul-entwicklungsplan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8600281" y="5173539"/>
            <a:ext cx="1598322" cy="900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III.6 </a:t>
            </a:r>
          </a:p>
          <a:p>
            <a:pPr algn="ctr"/>
            <a:r>
              <a:rPr lang="en-GB" sz="1200" dirty="0" err="1">
                <a:solidFill>
                  <a:schemeClr val="bg1"/>
                </a:solidFill>
              </a:rPr>
              <a:t>Wertschätzende</a:t>
            </a:r>
            <a:r>
              <a:rPr lang="en-GB" sz="1200" dirty="0">
                <a:solidFill>
                  <a:schemeClr val="bg1"/>
                </a:solidFill>
              </a:rPr>
              <a:t> und </a:t>
            </a:r>
            <a:r>
              <a:rPr lang="en-GB" sz="1200" dirty="0" err="1">
                <a:solidFill>
                  <a:schemeClr val="bg1"/>
                </a:solidFill>
              </a:rPr>
              <a:t>diskriminierungsfreie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en-GB" sz="1200" dirty="0" err="1">
                <a:solidFill>
                  <a:schemeClr val="bg1"/>
                </a:solidFill>
              </a:rPr>
              <a:t>Arbeitskultur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8600281" y="3023977"/>
            <a:ext cx="1598322" cy="1120087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III.6 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</a:rPr>
              <a:t>Verantwortung für […] wissenschaftliche Qualifizierung und Karriereentwicklung </a:t>
            </a:r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9752281" y="2041959"/>
            <a:ext cx="540000" cy="4031580"/>
          </a:xfrm>
          <a:prstGeom prst="roundRect">
            <a:avLst/>
          </a:prstGeom>
          <a:solidFill>
            <a:srgbClr val="FFFFFF"/>
          </a:solidFill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0" tIns="36000" rIns="0" bIns="36000"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III.7 </a:t>
            </a:r>
          </a:p>
          <a:p>
            <a:pPr algn="ctr"/>
            <a:r>
              <a:rPr lang="en-GB" sz="1200" dirty="0" err="1">
                <a:solidFill>
                  <a:schemeClr val="bg1"/>
                </a:solidFill>
              </a:rPr>
              <a:t>Geschlechter</a:t>
            </a:r>
            <a:r>
              <a:rPr lang="en-GB" sz="1200" dirty="0">
                <a:solidFill>
                  <a:schemeClr val="bg1"/>
                </a:solidFill>
              </a:rPr>
              <a:t>- und </a:t>
            </a:r>
            <a:r>
              <a:rPr lang="en-GB" sz="1200" dirty="0" err="1">
                <a:solidFill>
                  <a:schemeClr val="bg1"/>
                </a:solidFill>
              </a:rPr>
              <a:t>Familiengerechtigkeit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0410038" y="2753399"/>
            <a:ext cx="1598322" cy="1624839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4.2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</a:rPr>
              <a:t>Förderung des wissenschaftlichen Nachwuchses und der Karrierewege in der anwendungs-bezogenen Hochschule</a:t>
            </a:r>
          </a:p>
        </p:txBody>
      </p:sp>
    </p:spTree>
    <p:extLst>
      <p:ext uri="{BB962C8B-B14F-4D97-AF65-F5344CB8AC3E}">
        <p14:creationId xmlns:p14="http://schemas.microsoft.com/office/powerpoint/2010/main" val="30743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7" grpId="0" animBg="1"/>
      <p:bldP spid="18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1023476" y="2265100"/>
            <a:ext cx="8159026" cy="2904530"/>
          </a:xfrm>
        </p:spPr>
        <p:txBody>
          <a:bodyPr/>
          <a:lstStyle/>
          <a:p>
            <a:r>
              <a:rPr lang="de-DE" sz="4000" dirty="0"/>
              <a:t>Vielen Dank an alle, die in den letzten 4 Jahren die Gleichstellungsarbeit unterstützt haben!</a:t>
            </a:r>
          </a:p>
        </p:txBody>
      </p:sp>
    </p:spTree>
    <p:extLst>
      <p:ext uri="{BB962C8B-B14F-4D97-AF65-F5344CB8AC3E}">
        <p14:creationId xmlns:p14="http://schemas.microsoft.com/office/powerpoint/2010/main" val="20277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296000" y="1079848"/>
            <a:ext cx="2024629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Kulturwandel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08000" y="2160000"/>
            <a:ext cx="2016000" cy="57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Grundordnung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3190660" y="2160000"/>
            <a:ext cx="6840000" cy="93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„</a:t>
            </a:r>
            <a:r>
              <a:rPr lang="de-DE" b="1" i="1" dirty="0">
                <a:solidFill>
                  <a:schemeClr val="bg1"/>
                </a:solidFill>
              </a:rPr>
              <a:t>Geschlechtergerechtigkeit</a:t>
            </a:r>
            <a:r>
              <a:rPr lang="de-DE" i="1" dirty="0">
                <a:solidFill>
                  <a:schemeClr val="bg1"/>
                </a:solidFill>
              </a:rPr>
              <a:t> ist ein </a:t>
            </a:r>
            <a:r>
              <a:rPr lang="de-DE" b="1" i="1" dirty="0">
                <a:solidFill>
                  <a:schemeClr val="bg1"/>
                </a:solidFill>
              </a:rPr>
              <a:t>unverzichtbares Merkmal nachhaltiger Entwicklung</a:t>
            </a:r>
            <a:r>
              <a:rPr lang="de-DE" i="1" dirty="0">
                <a:solidFill>
                  <a:schemeClr val="bg1"/>
                </a:solidFill>
              </a:rPr>
              <a:t>, zu der alle Ebenen der Hochschule beitragen.“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1007999" y="3429898"/>
            <a:ext cx="2016000" cy="57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de-DE" dirty="0">
                <a:solidFill>
                  <a:schemeClr val="bg1"/>
                </a:solidFill>
              </a:rPr>
              <a:t>Berufungsordnung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3190660" y="3429898"/>
            <a:ext cx="6840000" cy="93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de-DE" i="1" dirty="0">
                <a:solidFill>
                  <a:schemeClr val="bg2"/>
                </a:solidFill>
              </a:rPr>
              <a:t>„Ziel, </a:t>
            </a:r>
            <a:r>
              <a:rPr lang="de-DE" b="1" i="1" dirty="0">
                <a:solidFill>
                  <a:schemeClr val="bg2"/>
                </a:solidFill>
              </a:rPr>
              <a:t>unbewusster Befangenheit </a:t>
            </a:r>
            <a:r>
              <a:rPr lang="de-DE" i="1" dirty="0">
                <a:solidFill>
                  <a:schemeClr val="bg2"/>
                </a:solidFill>
              </a:rPr>
              <a:t>(</a:t>
            </a:r>
            <a:r>
              <a:rPr lang="de-DE" i="1" dirty="0" err="1">
                <a:solidFill>
                  <a:schemeClr val="bg2"/>
                </a:solidFill>
              </a:rPr>
              <a:t>unconscious</a:t>
            </a:r>
            <a:r>
              <a:rPr lang="de-DE" i="1" dirty="0">
                <a:solidFill>
                  <a:schemeClr val="bg2"/>
                </a:solidFill>
              </a:rPr>
              <a:t> </a:t>
            </a:r>
            <a:r>
              <a:rPr lang="de-DE" i="1" dirty="0" err="1">
                <a:solidFill>
                  <a:schemeClr val="bg2"/>
                </a:solidFill>
              </a:rPr>
              <a:t>bias</a:t>
            </a:r>
            <a:r>
              <a:rPr lang="de-DE" i="1" dirty="0">
                <a:solidFill>
                  <a:schemeClr val="bg2"/>
                </a:solidFill>
              </a:rPr>
              <a:t>) in der Wissenschaft mit geeigneten Maßnahmen </a:t>
            </a:r>
            <a:r>
              <a:rPr lang="de-DE" b="1" i="1" dirty="0">
                <a:solidFill>
                  <a:schemeClr val="bg2"/>
                </a:solidFill>
              </a:rPr>
              <a:t>entgegenzuwirken</a:t>
            </a:r>
            <a:r>
              <a:rPr lang="de-DE" i="1" dirty="0">
                <a:solidFill>
                  <a:schemeClr val="bg2"/>
                </a:solidFill>
              </a:rPr>
              <a:t>“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7590" y="255801"/>
            <a:ext cx="1648093" cy="1648093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>
            <a:off x="900000" y="1215891"/>
            <a:ext cx="432000" cy="432000"/>
          </a:xfrm>
          <a:prstGeom prst="ellipse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b="1" dirty="0">
                <a:solidFill>
                  <a:schemeClr val="bg2"/>
                </a:solidFill>
              </a:rPr>
              <a:t>1</a:t>
            </a:r>
            <a:endParaRPr lang="en-GB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16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296000" y="1079848"/>
            <a:ext cx="7683615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2"/>
                </a:solidFill>
              </a:rPr>
              <a:t>Verbesserung der Strukturen, Controlling und Monitoring</a:t>
            </a:r>
            <a:endParaRPr lang="en-GB" sz="2400" dirty="0">
              <a:solidFill>
                <a:schemeClr val="bg2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008000" y="2160000"/>
            <a:ext cx="2016000" cy="57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Grundordnung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3190660" y="2160000"/>
            <a:ext cx="6840000" cy="1515015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„</a:t>
            </a:r>
            <a:r>
              <a:rPr lang="de-DE" i="1" dirty="0">
                <a:solidFill>
                  <a:schemeClr val="bg1"/>
                </a:solidFill>
              </a:rPr>
              <a:t>Die </a:t>
            </a:r>
            <a:r>
              <a:rPr lang="de-DE" b="1" i="1" dirty="0">
                <a:solidFill>
                  <a:schemeClr val="bg1"/>
                </a:solidFill>
              </a:rPr>
              <a:t>Stelle der zentralen Gleichstellungsbeauftragten </a:t>
            </a:r>
            <a:r>
              <a:rPr lang="de-DE" i="1" dirty="0">
                <a:solidFill>
                  <a:schemeClr val="bg1"/>
                </a:solidFill>
              </a:rPr>
              <a:t>kann auch dann </a:t>
            </a:r>
            <a:r>
              <a:rPr lang="de-DE" b="1" i="1" dirty="0">
                <a:solidFill>
                  <a:schemeClr val="bg1"/>
                </a:solidFill>
              </a:rPr>
              <a:t>ausgeschrieben</a:t>
            </a:r>
            <a:r>
              <a:rPr lang="de-DE" i="1" dirty="0">
                <a:solidFill>
                  <a:schemeClr val="bg1"/>
                </a:solidFill>
              </a:rPr>
              <a:t> werden, wenn sie nicht hauptberuflich wahrgenommen wird. Die Ausschreibung dient dazu, den Nachhaltigkeitsbezug der Gleichstellungsarbeit und deren Professionalisierung zu stärken.“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3190660" y="3742357"/>
            <a:ext cx="6840000" cy="992097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i="1" dirty="0">
                <a:solidFill>
                  <a:schemeClr val="bg1"/>
                </a:solidFill>
              </a:rPr>
              <a:t>„In den Departments </a:t>
            </a:r>
            <a:r>
              <a:rPr lang="de-DE" b="1" i="1" dirty="0">
                <a:solidFill>
                  <a:schemeClr val="bg1"/>
                </a:solidFill>
              </a:rPr>
              <a:t>sollen</a:t>
            </a:r>
            <a:r>
              <a:rPr lang="de-DE" i="1" dirty="0">
                <a:solidFill>
                  <a:schemeClr val="bg1"/>
                </a:solidFill>
              </a:rPr>
              <a:t> durch deren Mitglieder und Angehörige für die Dauer von zwei Jahren </a:t>
            </a:r>
            <a:r>
              <a:rPr lang="de-DE" b="1" i="1" dirty="0">
                <a:solidFill>
                  <a:schemeClr val="bg1"/>
                </a:solidFill>
              </a:rPr>
              <a:t>dezentrale Gleichstellungsbeauftragte</a:t>
            </a:r>
            <a:r>
              <a:rPr lang="de-DE" i="1" dirty="0">
                <a:solidFill>
                  <a:schemeClr val="bg1"/>
                </a:solidFill>
              </a:rPr>
              <a:t> und jeweils eine Stellvertreterin gewählt werden. 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3190660" y="4801796"/>
            <a:ext cx="6840000" cy="515636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„</a:t>
            </a:r>
            <a:r>
              <a:rPr lang="de-DE" i="1" dirty="0">
                <a:solidFill>
                  <a:schemeClr val="bg1"/>
                </a:solidFill>
              </a:rPr>
              <a:t>Auch </a:t>
            </a:r>
            <a:r>
              <a:rPr lang="de-DE" b="1" i="1" dirty="0">
                <a:solidFill>
                  <a:schemeClr val="bg1"/>
                </a:solidFill>
              </a:rPr>
              <a:t>Studentinnen</a:t>
            </a:r>
            <a:r>
              <a:rPr lang="de-DE" i="1" dirty="0">
                <a:solidFill>
                  <a:schemeClr val="bg1"/>
                </a:solidFill>
              </a:rPr>
              <a:t> sind wählbar.</a:t>
            </a:r>
            <a:r>
              <a:rPr lang="de-DE" dirty="0">
                <a:solidFill>
                  <a:schemeClr val="bg1"/>
                </a:solidFill>
              </a:rPr>
              <a:t>“</a:t>
            </a:r>
            <a:endParaRPr lang="de-DE" i="1" dirty="0">
              <a:solidFill>
                <a:schemeClr val="bg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900000" y="1215891"/>
            <a:ext cx="432000" cy="432000"/>
          </a:xfrm>
          <a:prstGeom prst="ellipse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b="1" dirty="0">
                <a:solidFill>
                  <a:schemeClr val="bg2"/>
                </a:solidFill>
              </a:rPr>
              <a:t>2</a:t>
            </a:r>
            <a:endParaRPr lang="en-GB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30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1008000" y="2160000"/>
            <a:ext cx="2016000" cy="57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Sonstiges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3190660" y="2160000"/>
            <a:ext cx="6840000" cy="936000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Gründung einer gemeinsamen </a:t>
            </a:r>
            <a:r>
              <a:rPr lang="de-DE" b="1" i="1" dirty="0">
                <a:solidFill>
                  <a:schemeClr val="bg1"/>
                </a:solidFill>
              </a:rPr>
              <a:t>Kommission für Gleichstellung</a:t>
            </a:r>
          </a:p>
          <a:p>
            <a:r>
              <a:rPr lang="de-DE" dirty="0">
                <a:solidFill>
                  <a:schemeClr val="bg1"/>
                </a:solidFill>
              </a:rPr>
              <a:t>von Präsidium und Senat</a:t>
            </a:r>
            <a:endParaRPr lang="de-DE" i="1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296000" y="1079848"/>
            <a:ext cx="7683615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2"/>
                </a:solidFill>
              </a:rPr>
              <a:t>Verbesserung der Strukturen, Controlling und Monitoring</a:t>
            </a:r>
            <a:endParaRPr lang="en-GB" sz="2400" dirty="0">
              <a:solidFill>
                <a:schemeClr val="bg2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00000" y="1215891"/>
            <a:ext cx="432000" cy="432000"/>
          </a:xfrm>
          <a:prstGeom prst="ellipse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b="1" dirty="0">
                <a:solidFill>
                  <a:schemeClr val="bg2"/>
                </a:solidFill>
              </a:rPr>
              <a:t>2</a:t>
            </a:r>
            <a:endParaRPr lang="en-GB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2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bgerundetes Rechteck 40"/>
          <p:cNvSpPr/>
          <p:nvPr/>
        </p:nvSpPr>
        <p:spPr>
          <a:xfrm>
            <a:off x="1038040" y="2090929"/>
            <a:ext cx="7781960" cy="4317380"/>
          </a:xfrm>
          <a:prstGeom prst="roundRect">
            <a:avLst/>
          </a:prstGeom>
          <a:solidFill>
            <a:srgbClr val="004D3D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5383538" y="3939153"/>
            <a:ext cx="1037608" cy="981185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GBA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132000" y="4122067"/>
            <a:ext cx="1620000" cy="540000"/>
          </a:xfrm>
          <a:prstGeom prst="rect">
            <a:avLst/>
          </a:prstGeom>
          <a:solidFill>
            <a:srgbClr val="004D3D">
              <a:alpha val="1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Präsidium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132000" y="4740805"/>
            <a:ext cx="1620000" cy="540000"/>
          </a:xfrm>
          <a:prstGeom prst="rect">
            <a:avLst/>
          </a:prstGeom>
          <a:solidFill>
            <a:srgbClr val="004D3D">
              <a:alpha val="1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Senat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132000" y="5368315"/>
            <a:ext cx="1620000" cy="540000"/>
          </a:xfrm>
          <a:prstGeom prst="rect">
            <a:avLst/>
          </a:prstGeom>
          <a:solidFill>
            <a:schemeClr val="bg1">
              <a:alpha val="10196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Gremien, Kommissionen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6553347" y="2772000"/>
            <a:ext cx="1620000" cy="1080000"/>
          </a:xfrm>
          <a:prstGeom prst="roundRect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Netzwerk für Vielfalt und Chancengleich-</a:t>
            </a:r>
            <a:r>
              <a:rPr lang="de-DE" sz="1600" dirty="0" err="1">
                <a:solidFill>
                  <a:schemeClr val="bg1"/>
                </a:solidFill>
              </a:rPr>
              <a:t>heit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8820000" y="2989707"/>
            <a:ext cx="2441035" cy="1380265"/>
          </a:xfrm>
          <a:prstGeom prst="ellipse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LaKoG</a:t>
            </a:r>
            <a:r>
              <a:rPr lang="de-DE" dirty="0">
                <a:solidFill>
                  <a:schemeClr val="bg1"/>
                </a:solidFill>
              </a:rPr>
              <a:t> Brandenburg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901748" y="1817863"/>
            <a:ext cx="1693524" cy="899784"/>
          </a:xfrm>
          <a:prstGeom prst="ellipse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</a:rPr>
              <a:t>Frauennetzwerk Barnim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9278149" y="4579843"/>
            <a:ext cx="2130943" cy="1120041"/>
          </a:xfrm>
          <a:prstGeom prst="ellipse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Bukof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8938510" y="5586750"/>
            <a:ext cx="1620000" cy="675978"/>
          </a:xfrm>
          <a:prstGeom prst="ellipse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>
                <a:solidFill>
                  <a:schemeClr val="bg1"/>
                </a:solidFill>
              </a:rPr>
              <a:t>HAW-Kommission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0540486" y="5494331"/>
            <a:ext cx="1620000" cy="675978"/>
          </a:xfrm>
          <a:prstGeom prst="ellipse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Kommission </a:t>
            </a:r>
            <a:r>
              <a:rPr lang="de-DE" sz="1400" dirty="0" err="1">
                <a:solidFill>
                  <a:schemeClr val="bg1"/>
                </a:solidFill>
              </a:rPr>
              <a:t>Professio-nalisierung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5394325" y="5509506"/>
            <a:ext cx="1620000" cy="540000"/>
          </a:xfrm>
          <a:prstGeom prst="rect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Berufungs-management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7014325" y="3973320"/>
            <a:ext cx="1620000" cy="540000"/>
          </a:xfrm>
          <a:prstGeom prst="roundRect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RADAR, FSR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6553347" y="4622057"/>
            <a:ext cx="1620000" cy="540000"/>
          </a:xfrm>
          <a:prstGeom prst="roundRect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Personalräte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406013" y="3866427"/>
            <a:ext cx="1620000" cy="538782"/>
          </a:xfrm>
          <a:prstGeom prst="rect">
            <a:avLst/>
          </a:prstGeom>
          <a:solidFill>
            <a:schemeClr val="bg1">
              <a:alpha val="10196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Verwaltung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406013" y="4407118"/>
            <a:ext cx="1620000" cy="538782"/>
          </a:xfrm>
          <a:prstGeom prst="rect">
            <a:avLst/>
          </a:prstGeom>
          <a:solidFill>
            <a:schemeClr val="bg1">
              <a:alpha val="10196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Wissenschafts-management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409176" y="5020943"/>
            <a:ext cx="1620000" cy="538782"/>
          </a:xfrm>
          <a:prstGeom prst="rect">
            <a:avLst/>
          </a:prstGeom>
          <a:solidFill>
            <a:schemeClr val="bg1">
              <a:alpha val="10196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Schools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415952" y="5634768"/>
            <a:ext cx="1620000" cy="538782"/>
          </a:xfrm>
          <a:prstGeom prst="rect">
            <a:avLst/>
          </a:prstGeom>
          <a:solidFill>
            <a:schemeClr val="bg1">
              <a:alpha val="10196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Departments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5924325" y="4891959"/>
            <a:ext cx="518804" cy="495810"/>
          </a:xfrm>
          <a:prstGeom prst="ellipse">
            <a:avLst/>
          </a:prstGeom>
          <a:solidFill>
            <a:srgbClr val="FFC000">
              <a:alpha val="4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00" dirty="0">
                <a:solidFill>
                  <a:schemeClr val="bg1"/>
                </a:solidFill>
              </a:rPr>
              <a:t>Stellv.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5372194" y="4906073"/>
            <a:ext cx="518804" cy="495810"/>
          </a:xfrm>
          <a:prstGeom prst="ellipse">
            <a:avLst/>
          </a:prstGeom>
          <a:solidFill>
            <a:schemeClr val="tx1">
              <a:alpha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00" dirty="0">
                <a:solidFill>
                  <a:schemeClr val="bg1"/>
                </a:solidFill>
              </a:rPr>
              <a:t>Stellv.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319034" y="1011366"/>
            <a:ext cx="5500966" cy="648000"/>
          </a:xfrm>
          <a:prstGeom prst="rect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de-DE" dirty="0">
                <a:solidFill>
                  <a:schemeClr val="accent6"/>
                </a:solidFill>
              </a:rPr>
              <a:t>Zentrale Gleichstellungsarbeit und interne Netzwerke</a:t>
            </a:r>
            <a:endParaRPr lang="en-GB" dirty="0">
              <a:solidFill>
                <a:schemeClr val="accent6"/>
              </a:solidFill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841289" y="4122067"/>
            <a:ext cx="518804" cy="711810"/>
            <a:chOff x="841289" y="4122067"/>
            <a:chExt cx="518804" cy="711810"/>
          </a:xfrm>
        </p:grpSpPr>
        <p:sp>
          <p:nvSpPr>
            <p:cNvPr id="25" name="Ellipse 24"/>
            <p:cNvSpPr/>
            <p:nvPr/>
          </p:nvSpPr>
          <p:spPr>
            <a:xfrm>
              <a:off x="841289" y="4122067"/>
              <a:ext cx="518804" cy="495810"/>
            </a:xfrm>
            <a:prstGeom prst="ellipse">
              <a:avLst/>
            </a:prstGeom>
            <a:solidFill>
              <a:srgbClr val="FFC000">
                <a:alpha val="4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000" dirty="0" err="1">
                  <a:solidFill>
                    <a:schemeClr val="bg1"/>
                  </a:solidFill>
                </a:rPr>
                <a:t>dez.</a:t>
              </a:r>
              <a:r>
                <a:rPr lang="de-DE" sz="1000" dirty="0">
                  <a:solidFill>
                    <a:schemeClr val="bg1"/>
                  </a:solidFill>
                </a:rPr>
                <a:t> GBA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856369" y="4601981"/>
              <a:ext cx="216000" cy="216000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tx1"/>
              </a:bgClr>
            </a:patt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050" dirty="0">
                  <a:solidFill>
                    <a:schemeClr val="bg1"/>
                  </a:solidFill>
                </a:rPr>
                <a:t>SV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1100691" y="4617877"/>
              <a:ext cx="216000" cy="216000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tx1"/>
              </a:bgClr>
            </a:patt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050" dirty="0">
                  <a:solidFill>
                    <a:schemeClr val="bg1"/>
                  </a:solidFill>
                </a:rPr>
                <a:t>SV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841268" y="4920338"/>
            <a:ext cx="518804" cy="711810"/>
            <a:chOff x="897148" y="4920338"/>
            <a:chExt cx="518804" cy="711810"/>
          </a:xfrm>
        </p:grpSpPr>
        <p:sp>
          <p:nvSpPr>
            <p:cNvPr id="32" name="Ellipse 31"/>
            <p:cNvSpPr/>
            <p:nvPr/>
          </p:nvSpPr>
          <p:spPr>
            <a:xfrm>
              <a:off x="897148" y="4920338"/>
              <a:ext cx="518804" cy="495810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rgbClr val="FFFFFF"/>
              </a:bgClr>
            </a:patt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000" dirty="0" err="1">
                  <a:solidFill>
                    <a:schemeClr val="bg1"/>
                  </a:solidFill>
                </a:rPr>
                <a:t>dez.</a:t>
              </a:r>
              <a:r>
                <a:rPr lang="de-DE" sz="1000" dirty="0">
                  <a:solidFill>
                    <a:schemeClr val="bg1"/>
                  </a:solidFill>
                </a:rPr>
                <a:t> GBA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912228" y="5400252"/>
              <a:ext cx="216000" cy="216000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rgbClr val="FFFFFF"/>
              </a:bgClr>
            </a:patt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050" dirty="0">
                  <a:solidFill>
                    <a:schemeClr val="bg1"/>
                  </a:solidFill>
                </a:rPr>
                <a:t>SV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1156550" y="5416148"/>
              <a:ext cx="216000" cy="216000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rgbClr val="FFFFFF"/>
              </a:bgClr>
            </a:patt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050" dirty="0">
                  <a:solidFill>
                    <a:schemeClr val="bg1"/>
                  </a:solidFill>
                </a:rPr>
                <a:t>SV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uppieren 34"/>
          <p:cNvGrpSpPr/>
          <p:nvPr/>
        </p:nvGrpSpPr>
        <p:grpSpPr>
          <a:xfrm>
            <a:off x="844456" y="5632148"/>
            <a:ext cx="518804" cy="711810"/>
            <a:chOff x="841289" y="4122067"/>
            <a:chExt cx="518804" cy="711810"/>
          </a:xfrm>
        </p:grpSpPr>
        <p:sp>
          <p:nvSpPr>
            <p:cNvPr id="36" name="Ellipse 35"/>
            <p:cNvSpPr/>
            <p:nvPr/>
          </p:nvSpPr>
          <p:spPr>
            <a:xfrm>
              <a:off x="841289" y="4122067"/>
              <a:ext cx="518804" cy="495810"/>
            </a:xfrm>
            <a:prstGeom prst="ellipse">
              <a:avLst/>
            </a:prstGeom>
            <a:solidFill>
              <a:srgbClr val="FFC000">
                <a:alpha val="4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000" dirty="0" err="1">
                  <a:solidFill>
                    <a:schemeClr val="bg1"/>
                  </a:solidFill>
                </a:rPr>
                <a:t>dez.</a:t>
              </a:r>
              <a:r>
                <a:rPr lang="de-DE" sz="1000" dirty="0">
                  <a:solidFill>
                    <a:schemeClr val="bg1"/>
                  </a:solidFill>
                </a:rPr>
                <a:t> GBA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1100691" y="4617877"/>
              <a:ext cx="216000" cy="216000"/>
            </a:xfrm>
            <a:prstGeom prst="ellipse">
              <a:avLst/>
            </a:prstGeom>
            <a:solidFill>
              <a:srgbClr val="FFC000">
                <a:alpha val="4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050" dirty="0">
                  <a:solidFill>
                    <a:schemeClr val="bg1"/>
                  </a:solidFill>
                </a:rPr>
                <a:t>SV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sp>
        <p:nvSpPr>
          <p:cNvPr id="39" name="Textfeld 38"/>
          <p:cNvSpPr txBox="1"/>
          <p:nvPr/>
        </p:nvSpPr>
        <p:spPr>
          <a:xfrm>
            <a:off x="1038040" y="1011366"/>
            <a:ext cx="2232000" cy="646331"/>
          </a:xfrm>
          <a:prstGeom prst="rect">
            <a:avLst/>
          </a:prstGeom>
          <a:solidFill>
            <a:srgbClr val="FFC000">
              <a:alpha val="40000"/>
            </a:srgb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Dezentrale Gleichstellungsarbeit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3621946" y="2877730"/>
            <a:ext cx="1843828" cy="1046405"/>
          </a:xfrm>
          <a:prstGeom prst="rect">
            <a:avLst/>
          </a:prstGeom>
          <a:solidFill>
            <a:srgbClr val="FFC000">
              <a:alpha val="4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Kommission für Gleichstellung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/>
          <a:srcRect l="17281" t="8135" r="15138" b="19398"/>
          <a:stretch/>
        </p:blipFill>
        <p:spPr>
          <a:xfrm>
            <a:off x="5161505" y="2351960"/>
            <a:ext cx="336884" cy="361237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3" name="Textfeld 2"/>
          <p:cNvSpPr txBox="1"/>
          <p:nvPr/>
        </p:nvSpPr>
        <p:spPr>
          <a:xfrm>
            <a:off x="3632269" y="2185425"/>
            <a:ext cx="1467917" cy="646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FF0000"/>
                </a:solidFill>
              </a:rPr>
              <a:t>Paritätische Vertretung aller Mitgliedergruppen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8868994" y="1011366"/>
            <a:ext cx="3075101" cy="648000"/>
          </a:xfrm>
          <a:prstGeom prst="rect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de-DE" dirty="0">
                <a:solidFill>
                  <a:schemeClr val="accent6"/>
                </a:solidFill>
              </a:rPr>
              <a:t>Externe Netzwerke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43" name="Abgerundetes Rechteck 42"/>
          <p:cNvSpPr/>
          <p:nvPr/>
        </p:nvSpPr>
        <p:spPr>
          <a:xfrm>
            <a:off x="5565481" y="3338285"/>
            <a:ext cx="1093891" cy="540000"/>
          </a:xfrm>
          <a:prstGeom prst="roundRect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solidFill>
                  <a:schemeClr val="bg1"/>
                </a:solidFill>
              </a:rPr>
              <a:t>Fam.frdl</a:t>
            </a:r>
            <a:r>
              <a:rPr lang="de-DE" sz="1600" dirty="0">
                <a:solidFill>
                  <a:schemeClr val="bg1"/>
                </a:solidFill>
              </a:rPr>
              <a:t>. HS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457555" y="2289462"/>
            <a:ext cx="1669642" cy="847469"/>
          </a:xfrm>
          <a:prstGeom prst="ellipse">
            <a:avLst/>
          </a:prstGeom>
          <a:solidFill>
            <a:srgbClr val="004D3D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Dual Career- Netzwerk Brandenburg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5370926" y="4904442"/>
            <a:ext cx="518804" cy="495810"/>
          </a:xfrm>
          <a:prstGeom prst="ellipse">
            <a:avLst/>
          </a:prstGeom>
          <a:solidFill>
            <a:srgbClr val="FFC000">
              <a:alpha val="40000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00" dirty="0">
                <a:solidFill>
                  <a:schemeClr val="bg1"/>
                </a:solidFill>
              </a:rPr>
              <a:t>Stellv.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848292" y="6124760"/>
            <a:ext cx="216000" cy="216000"/>
          </a:xfrm>
          <a:prstGeom prst="ellipse">
            <a:avLst/>
          </a:prstGeom>
          <a:pattFill prst="ltUpDiag">
            <a:fgClr>
              <a:srgbClr val="FFC000"/>
            </a:fgClr>
            <a:bgClr>
              <a:srgbClr val="FFFFFF"/>
            </a:bgClr>
          </a:patt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50" dirty="0">
                <a:solidFill>
                  <a:schemeClr val="bg1"/>
                </a:solidFill>
              </a:rPr>
              <a:t>SV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60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4" grpId="1" animBg="1"/>
      <p:bldP spid="10" grpId="0" animBg="1"/>
      <p:bldP spid="39" grpId="0" animBg="1"/>
      <p:bldP spid="40" grpId="0" animBg="1"/>
      <p:bldP spid="3" grpId="0" animBg="1"/>
      <p:bldP spid="42" grpId="0" animBg="1"/>
      <p:bldP spid="43" grpId="0" animBg="1"/>
      <p:bldP spid="44" grpId="0" animBg="1"/>
      <p:bldP spid="45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296000" y="1079848"/>
            <a:ext cx="7683615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Erhöhung der Anzahl an Professorinnen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007999" y="2160000"/>
            <a:ext cx="2620724" cy="3006931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>
                <a:solidFill>
                  <a:srgbClr val="004D3D"/>
                </a:solidFill>
              </a:rPr>
              <a:t>HNEE</a:t>
            </a:r>
          </a:p>
          <a:p>
            <a:endParaRPr lang="de-DE" dirty="0">
              <a:solidFill>
                <a:srgbClr val="004D3D"/>
              </a:solidFill>
            </a:endParaRPr>
          </a:p>
          <a:p>
            <a:r>
              <a:rPr lang="de-DE" dirty="0">
                <a:solidFill>
                  <a:srgbClr val="004D3D"/>
                </a:solidFill>
              </a:rPr>
              <a:t>05/2021: 	           25,9%</a:t>
            </a:r>
          </a:p>
          <a:p>
            <a:r>
              <a:rPr lang="de-DE" dirty="0">
                <a:solidFill>
                  <a:srgbClr val="004D3D"/>
                </a:solidFill>
              </a:rPr>
              <a:t>03/2023:	           27,7%</a:t>
            </a:r>
          </a:p>
          <a:p>
            <a:r>
              <a:rPr lang="de-DE" dirty="0">
                <a:solidFill>
                  <a:srgbClr val="004D3D"/>
                </a:solidFill>
              </a:rPr>
              <a:t>02/2025:             30,0%</a:t>
            </a:r>
          </a:p>
          <a:p>
            <a:r>
              <a:rPr lang="de-DE" dirty="0">
                <a:solidFill>
                  <a:srgbClr val="92D050"/>
                </a:solidFill>
              </a:rPr>
              <a:t>12/2026:             34,3%</a:t>
            </a:r>
          </a:p>
          <a:p>
            <a:endParaRPr lang="de-DE" dirty="0">
              <a:solidFill>
                <a:srgbClr val="004D3D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759220" y="2160000"/>
            <a:ext cx="2620724" cy="3006931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>
                <a:solidFill>
                  <a:srgbClr val="004D3D"/>
                </a:solidFill>
              </a:rPr>
              <a:t>2023</a:t>
            </a:r>
          </a:p>
          <a:p>
            <a:endParaRPr lang="de-DE" dirty="0">
              <a:solidFill>
                <a:srgbClr val="004D3D"/>
              </a:solidFill>
            </a:endParaRPr>
          </a:p>
          <a:p>
            <a:r>
              <a:rPr lang="de-DE" dirty="0">
                <a:solidFill>
                  <a:srgbClr val="004D3D"/>
                </a:solidFill>
              </a:rPr>
              <a:t>Deutschland:   28,8% Brandenburg:  33,7%</a:t>
            </a:r>
          </a:p>
          <a:p>
            <a:r>
              <a:rPr lang="de-DE" dirty="0">
                <a:solidFill>
                  <a:srgbClr val="004D3D"/>
                </a:solidFill>
              </a:rPr>
              <a:t>FHs:	           27,2%	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>
              <a:solidFill>
                <a:srgbClr val="004D3D"/>
              </a:solidFill>
            </a:endParaRPr>
          </a:p>
          <a:p>
            <a:endParaRPr lang="de-DE" dirty="0">
              <a:solidFill>
                <a:srgbClr val="004D3D"/>
              </a:solidFill>
            </a:endParaRPr>
          </a:p>
          <a:p>
            <a:endParaRPr lang="de-DE" sz="1050" dirty="0">
              <a:solidFill>
                <a:srgbClr val="004D3D"/>
              </a:solidFill>
            </a:endParaRPr>
          </a:p>
          <a:p>
            <a:endParaRPr lang="de-DE" sz="1400" dirty="0">
              <a:solidFill>
                <a:srgbClr val="004D3D"/>
              </a:solidFill>
            </a:endParaRPr>
          </a:p>
          <a:p>
            <a:r>
              <a:rPr lang="de-DE" sz="1400" dirty="0">
                <a:solidFill>
                  <a:schemeClr val="tx1">
                    <a:lumMod val="75000"/>
                  </a:schemeClr>
                </a:solidFill>
              </a:rPr>
              <a:t>(Quelle: </a:t>
            </a:r>
            <a:r>
              <a:rPr lang="de-DE" sz="1400" dirty="0" err="1">
                <a:solidFill>
                  <a:schemeClr val="tx1">
                    <a:lumMod val="75000"/>
                  </a:schemeClr>
                </a:solidFill>
              </a:rPr>
              <a:t>Statista</a:t>
            </a:r>
            <a:r>
              <a:rPr lang="de-DE" sz="1400" dirty="0">
                <a:solidFill>
                  <a:schemeClr val="tx1">
                    <a:lumMod val="75000"/>
                  </a:schemeClr>
                </a:solidFill>
              </a:rPr>
              <a:t>, 17.02.2025)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6901312" y="2160000"/>
            <a:ext cx="4851133" cy="1332138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>
                <a:solidFill>
                  <a:srgbClr val="004D3D"/>
                </a:solidFill>
              </a:rPr>
              <a:t>seit 2021: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4D3D"/>
                </a:solidFill>
              </a:rPr>
              <a:t>22 Berufungsverfahren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4D3D"/>
                </a:solidFill>
              </a:rPr>
              <a:t>1    Widerspruch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4D3D"/>
                </a:solidFill>
              </a:rPr>
              <a:t>1    Zusatz zum Protokoll</a:t>
            </a:r>
          </a:p>
          <a:p>
            <a:r>
              <a:rPr lang="de-DE" dirty="0">
                <a:solidFill>
                  <a:srgbClr val="004D3D"/>
                </a:solidFill>
              </a:rPr>
              <a:t>	</a:t>
            </a:r>
          </a:p>
          <a:p>
            <a:endParaRPr lang="de-DE" dirty="0">
              <a:solidFill>
                <a:srgbClr val="004D3D"/>
              </a:solidFill>
            </a:endParaRPr>
          </a:p>
          <a:p>
            <a:endParaRPr lang="de-DE" dirty="0">
              <a:solidFill>
                <a:srgbClr val="004D3D"/>
              </a:solidFill>
            </a:endParaRPr>
          </a:p>
          <a:p>
            <a:endParaRPr lang="de-DE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901312" y="3576744"/>
            <a:ext cx="4851133" cy="2949183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>
                <a:solidFill>
                  <a:srgbClr val="004D3D"/>
                </a:solidFill>
              </a:rPr>
              <a:t>+   Struktur durch das BM</a:t>
            </a:r>
          </a:p>
          <a:p>
            <a:r>
              <a:rPr lang="de-DE" dirty="0">
                <a:solidFill>
                  <a:srgbClr val="004D3D"/>
                </a:solidFill>
              </a:rPr>
              <a:t>+   (erfolgreiche) aktive  Rekrutierung</a:t>
            </a:r>
          </a:p>
          <a:p>
            <a:r>
              <a:rPr lang="de-DE" dirty="0">
                <a:solidFill>
                  <a:srgbClr val="004D3D"/>
                </a:solidFill>
              </a:rPr>
              <a:t>+   Berücksichtigung „</a:t>
            </a:r>
            <a:r>
              <a:rPr lang="de-DE" i="1" dirty="0">
                <a:solidFill>
                  <a:srgbClr val="004D3D"/>
                </a:solidFill>
              </a:rPr>
              <a:t>relative </a:t>
            </a:r>
            <a:r>
              <a:rPr lang="de-DE" i="1" dirty="0" err="1">
                <a:solidFill>
                  <a:srgbClr val="004D3D"/>
                </a:solidFill>
              </a:rPr>
              <a:t>to</a:t>
            </a:r>
            <a:r>
              <a:rPr lang="de-DE" i="1" dirty="0">
                <a:solidFill>
                  <a:srgbClr val="004D3D"/>
                </a:solidFill>
              </a:rPr>
              <a:t> </a:t>
            </a:r>
            <a:r>
              <a:rPr lang="de-DE" i="1" dirty="0" err="1">
                <a:solidFill>
                  <a:srgbClr val="004D3D"/>
                </a:solidFill>
              </a:rPr>
              <a:t>opportunity</a:t>
            </a:r>
            <a:r>
              <a:rPr lang="de-DE" dirty="0">
                <a:solidFill>
                  <a:srgbClr val="004D3D"/>
                </a:solidFill>
              </a:rPr>
              <a:t>“</a:t>
            </a:r>
          </a:p>
          <a:p>
            <a:r>
              <a:rPr lang="de-DE" dirty="0">
                <a:solidFill>
                  <a:srgbClr val="004D3D"/>
                </a:solidFill>
              </a:rPr>
              <a:t>+   Profilpapier</a:t>
            </a:r>
          </a:p>
          <a:p>
            <a:r>
              <a:rPr lang="de-DE" dirty="0">
                <a:solidFill>
                  <a:srgbClr val="004D3D"/>
                </a:solidFill>
              </a:rPr>
              <a:t>+   </a:t>
            </a:r>
            <a:r>
              <a:rPr lang="de-DE" i="1" dirty="0">
                <a:solidFill>
                  <a:srgbClr val="004D3D"/>
                </a:solidFill>
              </a:rPr>
              <a:t>Anti-Bias</a:t>
            </a:r>
            <a:r>
              <a:rPr lang="de-DE" dirty="0">
                <a:solidFill>
                  <a:srgbClr val="004D3D"/>
                </a:solidFill>
              </a:rPr>
              <a:t>-Maßnahme</a:t>
            </a:r>
          </a:p>
          <a:p>
            <a:r>
              <a:rPr lang="de-DE" dirty="0">
                <a:solidFill>
                  <a:srgbClr val="004D3D"/>
                </a:solidFill>
              </a:rPr>
              <a:t>+   Frage zu Geschlechterperspektiven in </a:t>
            </a:r>
          </a:p>
          <a:p>
            <a:r>
              <a:rPr lang="de-DE" dirty="0">
                <a:solidFill>
                  <a:srgbClr val="004D3D"/>
                </a:solidFill>
              </a:rPr>
              <a:t>     der Lehre, Lehrkonzept</a:t>
            </a:r>
          </a:p>
          <a:p>
            <a:r>
              <a:rPr lang="de-DE" dirty="0">
                <a:solidFill>
                  <a:srgbClr val="004D3D"/>
                </a:solidFill>
              </a:rPr>
              <a:t>+   HRK-Selbstverpflichtung „"Auf dem Weg </a:t>
            </a:r>
          </a:p>
          <a:p>
            <a:r>
              <a:rPr lang="de-DE" dirty="0">
                <a:solidFill>
                  <a:srgbClr val="004D3D"/>
                </a:solidFill>
              </a:rPr>
              <a:t>     zu mehr Geschlechtergerechtigkeit bei </a:t>
            </a:r>
          </a:p>
          <a:p>
            <a:r>
              <a:rPr lang="de-DE" dirty="0">
                <a:solidFill>
                  <a:srgbClr val="004D3D"/>
                </a:solidFill>
              </a:rPr>
              <a:t>     Berufungen"</a:t>
            </a:r>
          </a:p>
          <a:p>
            <a:r>
              <a:rPr lang="de-DE" dirty="0">
                <a:solidFill>
                  <a:srgbClr val="004D3D"/>
                </a:solidFill>
              </a:rPr>
              <a:t>	</a:t>
            </a:r>
          </a:p>
          <a:p>
            <a:endParaRPr lang="de-DE" dirty="0">
              <a:solidFill>
                <a:srgbClr val="004D3D"/>
              </a:solidFill>
            </a:endParaRPr>
          </a:p>
          <a:p>
            <a:endParaRPr lang="de-DE" dirty="0">
              <a:solidFill>
                <a:srgbClr val="004D3D"/>
              </a:solidFill>
            </a:endParaRPr>
          </a:p>
          <a:p>
            <a:endParaRPr lang="de-DE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900000" y="1215891"/>
            <a:ext cx="432000" cy="432000"/>
          </a:xfrm>
          <a:prstGeom prst="ellipse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b="1" dirty="0">
                <a:solidFill>
                  <a:schemeClr val="bg2"/>
                </a:solidFill>
              </a:rPr>
              <a:t>4</a:t>
            </a:r>
            <a:endParaRPr lang="en-GB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40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296000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2"/>
                </a:solidFill>
              </a:rPr>
              <a:t>Förderung von Wissenschaftlerinnen in Qualifikationsphasen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08000" y="2160000"/>
            <a:ext cx="2016000" cy="1222409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Professorinnen-programm III</a:t>
            </a:r>
          </a:p>
          <a:p>
            <a:r>
              <a:rPr lang="de-DE" dirty="0">
                <a:solidFill>
                  <a:schemeClr val="bg1"/>
                </a:solidFill>
              </a:rPr>
              <a:t>(2021-2026; </a:t>
            </a:r>
          </a:p>
          <a:p>
            <a:r>
              <a:rPr lang="de-DE" dirty="0">
                <a:solidFill>
                  <a:schemeClr val="bg1"/>
                </a:solidFill>
              </a:rPr>
              <a:t>ca. 750.000 €)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3190658" y="2160000"/>
            <a:ext cx="6840000" cy="1447639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Promotionsstellen (4 Doktorandinnen)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Promotionsstipendien (3 Doktorandinnen)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Sachmittel (9 Doktorandinnen und </a:t>
            </a:r>
            <a:r>
              <a:rPr lang="de-DE" dirty="0" err="1">
                <a:solidFill>
                  <a:schemeClr val="bg1"/>
                </a:solidFill>
              </a:rPr>
              <a:t>PostDocs</a:t>
            </a:r>
            <a:r>
              <a:rPr lang="de-DE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Weiterbildungen</a:t>
            </a:r>
          </a:p>
        </p:txBody>
      </p:sp>
      <p:sp>
        <p:nvSpPr>
          <p:cNvPr id="5" name="Ellipse 4"/>
          <p:cNvSpPr/>
          <p:nvPr/>
        </p:nvSpPr>
        <p:spPr>
          <a:xfrm>
            <a:off x="900000" y="1215891"/>
            <a:ext cx="432000" cy="432000"/>
          </a:xfrm>
          <a:prstGeom prst="ellipse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b="1" dirty="0">
                <a:solidFill>
                  <a:schemeClr val="bg2"/>
                </a:solidFill>
              </a:rPr>
              <a:t>5</a:t>
            </a:r>
            <a:endParaRPr lang="en-GB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13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007999" y="1079848"/>
            <a:ext cx="8280380" cy="704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2"/>
                </a:solidFill>
              </a:rPr>
              <a:t>Dies und Das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07998" y="2160000"/>
            <a:ext cx="7920000" cy="3314941"/>
          </a:xfrm>
          <a:prstGeom prst="roundRect">
            <a:avLst/>
          </a:prstGeom>
          <a:noFill/>
          <a:ln>
            <a:solidFill>
              <a:srgbClr val="004D3D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Projektwerkstatt „</a:t>
            </a:r>
            <a:r>
              <a:rPr lang="de-DE" i="1" dirty="0">
                <a:solidFill>
                  <a:schemeClr val="bg1"/>
                </a:solidFill>
              </a:rPr>
              <a:t>Gender und Klimagerechtigkeit</a:t>
            </a:r>
            <a:r>
              <a:rPr lang="de-DE" dirty="0">
                <a:solidFill>
                  <a:schemeClr val="bg1"/>
                </a:solidFill>
              </a:rPr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Lehrveranstaltungen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Forschungsprojekte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Abschlussarbeiten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Anerkennung Namens- und/oder Geschlechtsänderung bei Studierenden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Stipendienvergabe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AG 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paritätische Besetzung von Leitungspositionen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diverse Veranstaltungen und Angebote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bg1"/>
                </a:solidFill>
              </a:rPr>
              <a:t>Lakog</a:t>
            </a:r>
            <a:r>
              <a:rPr lang="de-DE" dirty="0">
                <a:solidFill>
                  <a:schemeClr val="bg1"/>
                </a:solidFill>
              </a:rPr>
              <a:t> (</a:t>
            </a:r>
            <a:r>
              <a:rPr lang="de-DE" i="1" dirty="0" err="1">
                <a:solidFill>
                  <a:schemeClr val="bg1"/>
                </a:solidFill>
              </a:rPr>
              <a:t>BbgHG</a:t>
            </a:r>
            <a:r>
              <a:rPr lang="de-DE" i="1" dirty="0">
                <a:solidFill>
                  <a:schemeClr val="bg1"/>
                </a:solidFill>
              </a:rPr>
              <a:t>, Qualitätsstandards, Checkliste für BV,…</a:t>
            </a:r>
            <a:r>
              <a:rPr lang="de-DE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3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HNEE">
      <a:dk1>
        <a:srgbClr val="004D3D"/>
      </a:dk1>
      <a:lt1>
        <a:sysClr val="window" lastClr="FFFFFF"/>
      </a:lt1>
      <a:dk2>
        <a:srgbClr val="004D3D"/>
      </a:dk2>
      <a:lt2>
        <a:srgbClr val="FFFFFF"/>
      </a:lt2>
      <a:accent1>
        <a:srgbClr val="E8E83A"/>
      </a:accent1>
      <a:accent2>
        <a:srgbClr val="CF5493"/>
      </a:accent2>
      <a:accent3>
        <a:srgbClr val="DEAB42"/>
      </a:accent3>
      <a:accent4>
        <a:srgbClr val="74B5BA"/>
      </a:accent4>
      <a:accent5>
        <a:srgbClr val="A8D0F2"/>
      </a:accent5>
      <a:accent6>
        <a:srgbClr val="DEAB42"/>
      </a:accent6>
      <a:hlink>
        <a:srgbClr val="E8E83A"/>
      </a:hlink>
      <a:folHlink>
        <a:srgbClr val="95B3D7"/>
      </a:folHlink>
    </a:clrScheme>
    <a:fontScheme name="HNEE">
      <a:majorFont>
        <a:latin typeface="Source Serif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A_Win32_MW_JS_SL_v2.potx" id="{F3EA0D10-81D8-413D-A4CA-F5D1D5CC8037}" vid="{9BA86A48-81B4-441C-9F07-EEAF91A8FC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iz xmlns="4d25ce09-2cca-4c0e-86b5-4e4b57a7891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AD015277CBC5438932CC9648A1033B" ma:contentTypeVersion="1" ma:contentTypeDescription="Ein neues Dokument erstellen." ma:contentTypeScope="" ma:versionID="1109bf317f8a8fa00dcc99f9667f3621">
  <xsd:schema xmlns:xsd="http://www.w3.org/2001/XMLSchema" xmlns:xs="http://www.w3.org/2001/XMLSchema" xmlns:p="http://schemas.microsoft.com/office/2006/metadata/properties" xmlns:ns2="4d25ce09-2cca-4c0e-86b5-4e4b57a7891b" targetNamespace="http://schemas.microsoft.com/office/2006/metadata/properties" ma:root="true" ma:fieldsID="a3efd21100083e4e5a7a80629f3414c9" ns2:_="">
    <xsd:import namespace="4d25ce09-2cca-4c0e-86b5-4e4b57a7891b"/>
    <xsd:element name="properties">
      <xsd:complexType>
        <xsd:sequence>
          <xsd:element name="documentManagement">
            <xsd:complexType>
              <xsd:all>
                <xsd:element ref="ns2:Notiz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25ce09-2cca-4c0e-86b5-4e4b57a7891b" elementFormDefault="qualified">
    <xsd:import namespace="http://schemas.microsoft.com/office/2006/documentManagement/types"/>
    <xsd:import namespace="http://schemas.microsoft.com/office/infopath/2007/PartnerControls"/>
    <xsd:element name="Notiz" ma:index="8" nillable="true" ma:displayName="Notiz" ma:internalName="Notiz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4273A0-A4DF-47AA-BF1F-8758123399CE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4d25ce09-2cca-4c0e-86b5-4e4b57a7891b"/>
    <ds:schemaRef ds:uri="http://purl.org/dc/elements/1.1/"/>
    <ds:schemaRef ds:uri="http://schemas.microsoft.com/office/2006/metadata/properti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82F651C-E5DA-470F-A6A6-D70E9A5EBF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4CBCDE-F014-4D17-ACD8-22787A6DC0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25ce09-2cca-4c0e-86b5-4e4b57a789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2007</Words>
  <Application>Microsoft Office PowerPoint</Application>
  <PresentationFormat>Breitbild</PresentationFormat>
  <Paragraphs>339</Paragraphs>
  <Slides>25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Source Sans Pro</vt:lpstr>
      <vt:lpstr>Source Sans Pro Light</vt:lpstr>
      <vt:lpstr>Source Serif Pro</vt:lpstr>
      <vt:lpstr>Theme1</vt:lpstr>
      <vt:lpstr>Bericht zur  Gleichstellungsarbeit  Nadine Herold 19.02.2025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2022-03-17T14:24:25Z</dcterms:created>
  <dcterms:modified xsi:type="dcterms:W3CDTF">2025-02-25T12:40:35Z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0x0101002BAD015277CBC5438932CC9648A1033B</vt:lpwstr>
  </property>
</Properties>
</file>