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0"/>
  </p:notesMasterIdLst>
  <p:sldIdLst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78268" autoAdjust="0"/>
  </p:normalViewPr>
  <p:slideViewPr>
    <p:cSldViewPr snapToGrid="0">
      <p:cViewPr varScale="1">
        <p:scale>
          <a:sx n="81" d="100"/>
          <a:sy n="81" d="100"/>
        </p:scale>
        <p:origin x="7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E4A8B-CA3D-413A-A2F0-C8587C69B996}" type="datetimeFigureOut">
              <a:rPr lang="de-DE" smtClean="0"/>
              <a:t>24.05.2022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DB0F7-8758-400B-A471-04E672D07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13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yorksj.ac.uk/moodle/2014/05/14/moodle-submitting-an-assignment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creativecommons.org/licenses/by-nc-sa/3.0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yorksj.ac.uk/moodle/2014/05/14/moodle-submitting-an-assignment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creativecommons.org/licenses/by-nc-sa/3.0/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1671758"/>
            <a:ext cx="9144000" cy="2765354"/>
          </a:xfrm>
          <a:prstGeom prst="rect">
            <a:avLst/>
          </a:prstGeom>
          <a:solidFill>
            <a:srgbClr val="FFA70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1776" y="1595001"/>
            <a:ext cx="8513102" cy="779073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Unit x: </a:t>
            </a:r>
            <a:r>
              <a:rPr lang="fr-FR" dirty="0" err="1"/>
              <a:t>Titel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95537" y="116981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de-DE" sz="1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Moodle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1777" y="2486064"/>
            <a:ext cx="8564720" cy="47708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Lektion x: Titel</a:t>
            </a:r>
          </a:p>
          <a:p>
            <a:endParaRPr lang="de-DE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A253998-31C5-3049-9782-857DF2D13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 bwMode="auto">
          <a:xfrm>
            <a:off x="4572000" y="3712197"/>
            <a:ext cx="3660458" cy="2434590"/>
          </a:xfrm>
          <a:prstGeom prst="rect">
            <a:avLst/>
          </a:prstGeom>
          <a:solidFill>
            <a:schemeClr val="accent1">
              <a:alpha val="51000"/>
            </a:schemeClr>
          </a:solidFill>
          <a:ln w="12700" cap="sq">
            <a:solidFill>
              <a:schemeClr val="bg1"/>
            </a:solidFill>
          </a:ln>
        </p:spPr>
      </p:pic>
      <p:sp>
        <p:nvSpPr>
          <p:cNvPr id="10" name="Textfeld 9"/>
          <p:cNvSpPr txBox="1"/>
          <p:nvPr/>
        </p:nvSpPr>
        <p:spPr>
          <a:xfrm rot="5400000">
            <a:off x="8037287" y="5315404"/>
            <a:ext cx="1634092" cy="20774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DE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HNEE, Ulrich Wessollek, 2018</a:t>
            </a:r>
          </a:p>
        </p:txBody>
      </p:sp>
      <p:sp>
        <p:nvSpPr>
          <p:cNvPr id="9" name="Fußzeilenplatzhalter 4"/>
          <p:cNvSpPr txBox="1">
            <a:spLocks/>
          </p:cNvSpPr>
          <p:nvPr/>
        </p:nvSpPr>
        <p:spPr>
          <a:xfrm>
            <a:off x="7604881" y="6403452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rgbClr val="81B52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www.hnee.de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3385700-0434-4009-B3DD-D5045B7EFA29}"/>
              </a:ext>
            </a:extLst>
          </p:cNvPr>
          <p:cNvSpPr txBox="1"/>
          <p:nvPr userDrawn="1"/>
        </p:nvSpPr>
        <p:spPr>
          <a:xfrm>
            <a:off x="4572000" y="6146787"/>
            <a:ext cx="37142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"</a:t>
            </a:r>
            <a:r>
              <a:rPr lang="de-DE" sz="900" dirty="0">
                <a:hlinkClick r:id="rId3" tooltip="http://blog.yorksj.ac.uk/moodle/2014/05/14/moodle-submitting-an-assignment/"/>
              </a:rPr>
              <a:t>Dieses Foto</a:t>
            </a:r>
            <a:r>
              <a:rPr lang="de-DE" sz="900" dirty="0"/>
              <a:t>" von Unbekannter Autor ist lizenziert gemäß </a:t>
            </a:r>
            <a:r>
              <a:rPr lang="de-DE" sz="900" dirty="0">
                <a:hlinkClick r:id="rId4" tooltip="https://creativecommons.org/licenses/by-nc-sa/3.0/"/>
              </a:rPr>
              <a:t>CC BY-SA-NC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40327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107D6-9ED2-9F45-A053-8C83315B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77" y="1018897"/>
            <a:ext cx="7977208" cy="69493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B2C6253-6785-224E-9B99-E3109F7377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19680" y="6425450"/>
            <a:ext cx="778626" cy="342705"/>
          </a:xfrm>
          <a:prstGeom prst="rect">
            <a:avLst/>
          </a:prstGeom>
        </p:spPr>
        <p:txBody>
          <a:bodyPr/>
          <a:lstStyle/>
          <a:p>
            <a:fld id="{88190EFA-66BB-404C-ACB8-925ECF53343C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A3738CA8-AFFF-7E47-8190-21CC37D62D9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5364088" y="1713824"/>
            <a:ext cx="3378756" cy="2147224"/>
          </a:xfrm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0BA9D722-97F8-2444-A22C-710E1036E34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364088" y="4069635"/>
            <a:ext cx="3378756" cy="2147224"/>
          </a:xfrm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Inhaltsplatzhalter 19">
            <a:extLst>
              <a:ext uri="{FF2B5EF4-FFF2-40B4-BE49-F238E27FC236}">
                <a16:creationId xmlns:a16="http://schemas.microsoft.com/office/drawing/2014/main" id="{E9F1D32E-24FD-4943-BC82-9824C443FDE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9753" y="1714500"/>
            <a:ext cx="4530477" cy="450215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1009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778B0-814D-BD47-BA3E-7D75BFA8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7C8B389-1A60-9642-85AA-8D69B06E1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19680" y="6425450"/>
            <a:ext cx="778626" cy="342705"/>
          </a:xfrm>
          <a:prstGeom prst="rect">
            <a:avLst/>
          </a:prstGeom>
        </p:spPr>
        <p:txBody>
          <a:bodyPr/>
          <a:lstStyle/>
          <a:p>
            <a:fld id="{88190EFA-66BB-404C-ACB8-925ECF53343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C716368-D9FB-0D4B-B437-05D8DD9156E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193" y="3943601"/>
            <a:ext cx="2124000" cy="2124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9">
            <a:extLst>
              <a:ext uri="{FF2B5EF4-FFF2-40B4-BE49-F238E27FC236}">
                <a16:creationId xmlns:a16="http://schemas.microsoft.com/office/drawing/2014/main" id="{A0F46296-2764-3B4B-BCF6-3A8715335E4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37513" y="1713824"/>
            <a:ext cx="2124000" cy="2124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Inhaltsplatzhalter 9">
            <a:extLst>
              <a:ext uri="{FF2B5EF4-FFF2-40B4-BE49-F238E27FC236}">
                <a16:creationId xmlns:a16="http://schemas.microsoft.com/office/drawing/2014/main" id="{627A6E79-8ACB-7A45-A79B-50F4C67831A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37513" y="3962937"/>
            <a:ext cx="2124000" cy="2124000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 dirty="0" err="1"/>
              <a:t>Mastertxtformat</a:t>
            </a:r>
            <a:r>
              <a:rPr lang="de-DE" dirty="0"/>
              <a:t> bearbeiten
Zweite Ebene
Dritte Ebene
Vierte Ebene
Fünfte Ebene</a:t>
            </a:r>
          </a:p>
        </p:txBody>
      </p:sp>
      <p:sp>
        <p:nvSpPr>
          <p:cNvPr id="13" name="Inhaltsplatzhalter 9">
            <a:extLst>
              <a:ext uri="{FF2B5EF4-FFF2-40B4-BE49-F238E27FC236}">
                <a16:creationId xmlns:a16="http://schemas.microsoft.com/office/drawing/2014/main" id="{6140BC7B-C166-214A-8933-A810C50D708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858673" y="1713824"/>
            <a:ext cx="2124000" cy="2124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Inhaltsplatzhalter 9">
            <a:extLst>
              <a:ext uri="{FF2B5EF4-FFF2-40B4-BE49-F238E27FC236}">
                <a16:creationId xmlns:a16="http://schemas.microsoft.com/office/drawing/2014/main" id="{FE798E4A-5CA1-7C4E-9CCB-F101C31A0E9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58673" y="3962937"/>
            <a:ext cx="2124000" cy="2124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Inhaltsplatzhalter 9">
            <a:extLst>
              <a:ext uri="{FF2B5EF4-FFF2-40B4-BE49-F238E27FC236}">
                <a16:creationId xmlns:a16="http://schemas.microsoft.com/office/drawing/2014/main" id="{95F2F95E-68F3-4141-8799-E2CE0DB86AB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416353" y="1713824"/>
            <a:ext cx="2124000" cy="2124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Inhaltsplatzhalter 9">
            <a:extLst>
              <a:ext uri="{FF2B5EF4-FFF2-40B4-BE49-F238E27FC236}">
                <a16:creationId xmlns:a16="http://schemas.microsoft.com/office/drawing/2014/main" id="{9D36F895-9CA0-9742-89D7-21AA9DF776B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416353" y="3943601"/>
            <a:ext cx="2124000" cy="2124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Inhaltsplatzhalter 9">
            <a:extLst>
              <a:ext uri="{FF2B5EF4-FFF2-40B4-BE49-F238E27FC236}">
                <a16:creationId xmlns:a16="http://schemas.microsoft.com/office/drawing/2014/main" id="{54E6EA98-1043-3642-A6D5-B7311D347DB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95193" y="1713824"/>
            <a:ext cx="2124000" cy="2124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09719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B188D-1BC1-497B-B7A3-3B98C10B5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FD9734-1DA3-4E82-AA52-43141B4DC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2609CE-59A6-4945-A792-D31E6ACA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2A1E-A18A-4CEE-8947-9F9D7F4D914B}" type="datetimeFigureOut">
              <a:rPr lang="de-DE" smtClean="0"/>
              <a:t>24.05.2022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9A58CB-AAAB-4ED0-B8B5-92D5C4CD9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ACD606-5E87-4F6D-AA1F-042B29F3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9680" y="6425450"/>
            <a:ext cx="778626" cy="342705"/>
          </a:xfrm>
          <a:prstGeom prst="rect">
            <a:avLst/>
          </a:prstGeom>
        </p:spPr>
        <p:txBody>
          <a:bodyPr/>
          <a:lstStyle/>
          <a:p>
            <a:fld id="{88190EFA-66BB-404C-ACB8-925ECF5334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261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Text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067CF107-BBF7-4917-A8D0-6E64FDBE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9680" y="6425450"/>
            <a:ext cx="778626" cy="34270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90EFA-66BB-404C-ACB8-925ECF53343C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1CAC3F89-6583-4217-9B3A-1318BF6B3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777" y="1989138"/>
            <a:ext cx="8043574" cy="4032250"/>
          </a:xfrm>
        </p:spPr>
        <p:txBody>
          <a:bodyPr/>
          <a:lstStyle>
            <a:lvl1pPr>
              <a:spcBef>
                <a:spcPts val="135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DF9423B-5B1F-4395-B2AD-523E28E9E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84" y="1018897"/>
            <a:ext cx="7886700" cy="69493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4980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EFC77-E052-B540-B636-04B2DA97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77" y="1018895"/>
            <a:ext cx="7977208" cy="69493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17783D-41E4-BC47-B749-78CC216CC0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19680" y="6425448"/>
            <a:ext cx="778626" cy="34270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190EFA-66BB-404C-ACB8-925ECF53343C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C1EC566-AD4D-6247-9D68-FABB3EB97A1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1190" y="1844826"/>
            <a:ext cx="2520652" cy="432117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044B841A-854B-5E4B-8C41-1F15FEBF79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70372" y="1844825"/>
            <a:ext cx="2520652" cy="432117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5A44774F-66E8-684E-9462-3538023262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28333" y="1845439"/>
            <a:ext cx="2520652" cy="432117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53703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289" userDrawn="1">
          <p15:clr>
            <a:srgbClr val="FBAE40"/>
          </p15:clr>
        </p15:guide>
        <p15:guide id="4" pos="413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107D6-9ED2-9F45-A053-8C83315B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77" y="1018895"/>
            <a:ext cx="7977208" cy="69493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B2C6253-6785-224E-9B99-E3109F7377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19680" y="6425448"/>
            <a:ext cx="778626" cy="342705"/>
          </a:xfrm>
          <a:prstGeom prst="rect">
            <a:avLst/>
          </a:prstGeom>
        </p:spPr>
        <p:txBody>
          <a:bodyPr/>
          <a:lstStyle/>
          <a:p>
            <a:fld id="{88190EFA-66BB-404C-ACB8-925ECF53343C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A3738CA8-AFFF-7E47-8190-21CC37D62D9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5364088" y="1713824"/>
            <a:ext cx="3378756" cy="2147224"/>
          </a:xfrm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0BA9D722-97F8-2444-A22C-710E1036E34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364088" y="4069635"/>
            <a:ext cx="3378756" cy="2147224"/>
          </a:xfrm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Inhaltsplatzhalter 19">
            <a:extLst>
              <a:ext uri="{FF2B5EF4-FFF2-40B4-BE49-F238E27FC236}">
                <a16:creationId xmlns:a16="http://schemas.microsoft.com/office/drawing/2014/main" id="{E9F1D32E-24FD-4943-BC82-9824C443FDE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9752" y="1714500"/>
            <a:ext cx="4530477" cy="45021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5453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778B0-814D-BD47-BA3E-7D75BFA8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7C8B389-1A60-9642-85AA-8D69B06E1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19680" y="6425448"/>
            <a:ext cx="778626" cy="342705"/>
          </a:xfrm>
          <a:prstGeom prst="rect">
            <a:avLst/>
          </a:prstGeom>
        </p:spPr>
        <p:txBody>
          <a:bodyPr/>
          <a:lstStyle/>
          <a:p>
            <a:fld id="{88190EFA-66BB-404C-ACB8-925ECF53343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C716368-D9FB-0D4B-B437-05D8DD9156E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193" y="3943601"/>
            <a:ext cx="2124000" cy="2124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9">
            <a:extLst>
              <a:ext uri="{FF2B5EF4-FFF2-40B4-BE49-F238E27FC236}">
                <a16:creationId xmlns:a16="http://schemas.microsoft.com/office/drawing/2014/main" id="{A0F46296-2764-3B4B-BCF6-3A8715335E4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37513" y="1713824"/>
            <a:ext cx="2124000" cy="2124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Inhaltsplatzhalter 9">
            <a:extLst>
              <a:ext uri="{FF2B5EF4-FFF2-40B4-BE49-F238E27FC236}">
                <a16:creationId xmlns:a16="http://schemas.microsoft.com/office/drawing/2014/main" id="{627A6E79-8ACB-7A45-A79B-50F4C67831A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37513" y="3962937"/>
            <a:ext cx="2124000" cy="2124000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 dirty="0" err="1"/>
              <a:t>Mastertxtformat</a:t>
            </a:r>
            <a:r>
              <a:rPr lang="de-DE" dirty="0"/>
              <a:t> bearbeiten
Zweite Ebene
Dritte Ebene
Vierte Ebene
Fünfte Ebene</a:t>
            </a:r>
          </a:p>
        </p:txBody>
      </p:sp>
      <p:sp>
        <p:nvSpPr>
          <p:cNvPr id="13" name="Inhaltsplatzhalter 9">
            <a:extLst>
              <a:ext uri="{FF2B5EF4-FFF2-40B4-BE49-F238E27FC236}">
                <a16:creationId xmlns:a16="http://schemas.microsoft.com/office/drawing/2014/main" id="{6140BC7B-C166-214A-8933-A810C50D708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858673" y="1713824"/>
            <a:ext cx="2124000" cy="2124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Inhaltsplatzhalter 9">
            <a:extLst>
              <a:ext uri="{FF2B5EF4-FFF2-40B4-BE49-F238E27FC236}">
                <a16:creationId xmlns:a16="http://schemas.microsoft.com/office/drawing/2014/main" id="{FE798E4A-5CA1-7C4E-9CCB-F101C31A0E9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58673" y="3962937"/>
            <a:ext cx="2124000" cy="2124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Inhaltsplatzhalter 9">
            <a:extLst>
              <a:ext uri="{FF2B5EF4-FFF2-40B4-BE49-F238E27FC236}">
                <a16:creationId xmlns:a16="http://schemas.microsoft.com/office/drawing/2014/main" id="{95F2F95E-68F3-4141-8799-E2CE0DB86AB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416353" y="1713824"/>
            <a:ext cx="2124000" cy="2124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Inhaltsplatzhalter 9">
            <a:extLst>
              <a:ext uri="{FF2B5EF4-FFF2-40B4-BE49-F238E27FC236}">
                <a16:creationId xmlns:a16="http://schemas.microsoft.com/office/drawing/2014/main" id="{9D36F895-9CA0-9742-89D7-21AA9DF776B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416353" y="3943601"/>
            <a:ext cx="2124000" cy="2124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Inhaltsplatzhalter 9">
            <a:extLst>
              <a:ext uri="{FF2B5EF4-FFF2-40B4-BE49-F238E27FC236}">
                <a16:creationId xmlns:a16="http://schemas.microsoft.com/office/drawing/2014/main" id="{54E6EA98-1043-3642-A6D5-B7311D347DB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95193" y="1713824"/>
            <a:ext cx="2124000" cy="2124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7174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B188D-1BC1-497B-B7A3-3B98C10B5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FD9734-1DA3-4E82-AA52-43141B4DC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2609CE-59A6-4945-A792-D31E6ACA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2A1E-A18A-4CEE-8947-9F9D7F4D914B}" type="datetimeFigureOut">
              <a:rPr lang="de-DE" smtClean="0"/>
              <a:t>24.05.2022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9A58CB-AAAB-4ED0-B8B5-92D5C4CD9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ACD606-5E87-4F6D-AA1F-042B29F3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9680" y="6425448"/>
            <a:ext cx="778626" cy="342705"/>
          </a:xfrm>
          <a:prstGeom prst="rect">
            <a:avLst/>
          </a:prstGeom>
        </p:spPr>
        <p:txBody>
          <a:bodyPr/>
          <a:lstStyle/>
          <a:p>
            <a:fld id="{88190EFA-66BB-404C-ACB8-925ECF5334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222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Text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067CF107-BBF7-4917-A8D0-6E64FDBE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9680" y="6425448"/>
            <a:ext cx="778626" cy="34270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90EFA-66BB-404C-ACB8-925ECF53343C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1CAC3F89-6583-4217-9B3A-1318BF6B3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777" y="1989138"/>
            <a:ext cx="8043574" cy="4032250"/>
          </a:xfrm>
        </p:spPr>
        <p:txBody>
          <a:bodyPr/>
          <a:lstStyle>
            <a:lvl1pPr>
              <a:spcBef>
                <a:spcPts val="180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DF9423B-5B1F-4395-B2AD-523E28E9E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84" y="1018895"/>
            <a:ext cx="7886700" cy="69493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1522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1671758"/>
            <a:ext cx="9144000" cy="2765354"/>
          </a:xfrm>
          <a:prstGeom prst="rect">
            <a:avLst/>
          </a:prstGeom>
          <a:solidFill>
            <a:srgbClr val="00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1776" y="1595003"/>
            <a:ext cx="8513102" cy="779073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Unit x: </a:t>
            </a:r>
            <a:r>
              <a:rPr lang="fr-FR" dirty="0" err="1"/>
              <a:t>Titel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95538" y="1169816"/>
            <a:ext cx="77048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450"/>
              </a:spcAft>
            </a:pPr>
            <a:r>
              <a:rPr lang="de-DE" sz="135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Moodle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1778" y="2486064"/>
            <a:ext cx="8564720" cy="477088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Lektion x: Titel</a:t>
            </a:r>
          </a:p>
          <a:p>
            <a:endParaRPr lang="de-DE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A253998-31C5-3049-9782-857DF2D13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 bwMode="auto">
          <a:xfrm>
            <a:off x="4572001" y="3712197"/>
            <a:ext cx="3660458" cy="2434590"/>
          </a:xfrm>
          <a:prstGeom prst="rect">
            <a:avLst/>
          </a:prstGeom>
          <a:solidFill>
            <a:schemeClr val="accent1">
              <a:alpha val="51000"/>
            </a:schemeClr>
          </a:solidFill>
          <a:ln w="12700" cap="sq">
            <a:solidFill>
              <a:schemeClr val="bg1"/>
            </a:solidFill>
          </a:ln>
        </p:spPr>
      </p:pic>
      <p:sp>
        <p:nvSpPr>
          <p:cNvPr id="10" name="Textfeld 9"/>
          <p:cNvSpPr txBox="1"/>
          <p:nvPr/>
        </p:nvSpPr>
        <p:spPr>
          <a:xfrm rot="5400000">
            <a:off x="8037287" y="5329799"/>
            <a:ext cx="1634092" cy="17896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DE" sz="56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HNEE, Ulrich Wessollek, 2018</a:t>
            </a:r>
          </a:p>
        </p:txBody>
      </p:sp>
      <p:sp>
        <p:nvSpPr>
          <p:cNvPr id="9" name="Fußzeilenplatzhalter 4"/>
          <p:cNvSpPr txBox="1">
            <a:spLocks/>
          </p:cNvSpPr>
          <p:nvPr/>
        </p:nvSpPr>
        <p:spPr>
          <a:xfrm>
            <a:off x="7604881" y="6403454"/>
            <a:ext cx="1447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rgbClr val="81B52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50" dirty="0"/>
              <a:t>www.hnee.de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3385700-0434-4009-B3DD-D5045B7EFA29}"/>
              </a:ext>
            </a:extLst>
          </p:cNvPr>
          <p:cNvSpPr txBox="1"/>
          <p:nvPr userDrawn="1"/>
        </p:nvSpPr>
        <p:spPr>
          <a:xfrm>
            <a:off x="4572000" y="6146787"/>
            <a:ext cx="3714286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75" dirty="0"/>
              <a:t>"</a:t>
            </a:r>
            <a:r>
              <a:rPr lang="de-DE" sz="675" dirty="0">
                <a:hlinkClick r:id="rId3" tooltip="http://blog.yorksj.ac.uk/moodle/2014/05/14/moodle-submitting-an-assignment/"/>
              </a:rPr>
              <a:t>Dieses Foto</a:t>
            </a:r>
            <a:r>
              <a:rPr lang="de-DE" sz="675" dirty="0"/>
              <a:t>" von Unbekannter Autor ist lizenziert gemäß </a:t>
            </a:r>
            <a:r>
              <a:rPr lang="de-DE" sz="675" dirty="0">
                <a:hlinkClick r:id="rId4" tooltip="https://creativecommons.org/licenses/by-nc-sa/3.0/"/>
              </a:rPr>
              <a:t>CC BY-SA-NC</a:t>
            </a:r>
            <a:endParaRPr lang="de-DE" sz="675" dirty="0"/>
          </a:p>
        </p:txBody>
      </p:sp>
    </p:spTree>
    <p:extLst>
      <p:ext uri="{BB962C8B-B14F-4D97-AF65-F5344CB8AC3E}">
        <p14:creationId xmlns:p14="http://schemas.microsoft.com/office/powerpoint/2010/main" val="56587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6">
            <a:extLst>
              <a:ext uri="{FF2B5EF4-FFF2-40B4-BE49-F238E27FC236}">
                <a16:creationId xmlns:a16="http://schemas.microsoft.com/office/drawing/2014/main" id="{4FF6AD6A-5E9B-4BB0-BCE7-3862C207CF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777" y="1989138"/>
            <a:ext cx="8043574" cy="4032250"/>
          </a:xfrm>
        </p:spPr>
        <p:txBody>
          <a:bodyPr/>
          <a:lstStyle>
            <a:lvl1pPr>
              <a:spcBef>
                <a:spcPts val="135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EECEF559-25CC-49B4-8E1F-5AE57321E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6">
            <a:extLst>
              <a:ext uri="{FF2B5EF4-FFF2-40B4-BE49-F238E27FC236}">
                <a16:creationId xmlns:a16="http://schemas.microsoft.com/office/drawing/2014/main" id="{2C5034F9-DF93-4E0F-AB35-5474AB1297F0}"/>
              </a:ext>
            </a:extLst>
          </p:cNvPr>
          <p:cNvSpPr txBox="1">
            <a:spLocks/>
          </p:cNvSpPr>
          <p:nvPr/>
        </p:nvSpPr>
        <p:spPr>
          <a:xfrm>
            <a:off x="8450118" y="1243244"/>
            <a:ext cx="442362" cy="29446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fld id="{14F4199F-AA8D-4D46-806C-6523EE48D137}" type="slidenum">
              <a:rPr lang="de-DE" sz="7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de-DE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C4569FD-C741-44BE-BF17-E9CF401B29B6}"/>
              </a:ext>
            </a:extLst>
          </p:cNvPr>
          <p:cNvSpPr txBox="1"/>
          <p:nvPr/>
        </p:nvSpPr>
        <p:spPr>
          <a:xfrm>
            <a:off x="7956376" y="1243248"/>
            <a:ext cx="55897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</a:t>
            </a:r>
          </a:p>
        </p:txBody>
      </p:sp>
    </p:spTree>
    <p:extLst>
      <p:ext uri="{BB962C8B-B14F-4D97-AF65-F5344CB8AC3E}">
        <p14:creationId xmlns:p14="http://schemas.microsoft.com/office/powerpoint/2010/main" val="307379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EFC77-E052-B540-B636-04B2DA97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77" y="1018897"/>
            <a:ext cx="7977208" cy="69493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17783D-41E4-BC47-B749-78CC216CC0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19680" y="6425450"/>
            <a:ext cx="778626" cy="34270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190EFA-66BB-404C-ACB8-925ECF53343C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C1EC566-AD4D-6247-9D68-FABB3EB97A1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1190" y="1844828"/>
            <a:ext cx="2520652" cy="432117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044B841A-854B-5E4B-8C41-1F15FEBF79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70372" y="1844827"/>
            <a:ext cx="2520652" cy="432117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5A44774F-66E8-684E-9462-3538023262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28333" y="1845439"/>
            <a:ext cx="2520652" cy="432117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469290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20">
          <p15:clr>
            <a:srgbClr val="FBAE40"/>
          </p15:clr>
        </p15:guide>
        <p15:guide id="3" pos="217">
          <p15:clr>
            <a:srgbClr val="FBAE40"/>
          </p15:clr>
        </p15:guide>
        <p15:guide id="4" pos="31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1177319"/>
            <a:ext cx="9144000" cy="359266"/>
          </a:xfrm>
          <a:prstGeom prst="rect">
            <a:avLst/>
          </a:prstGeom>
          <a:solidFill>
            <a:srgbClr val="81B528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800" dirty="0">
              <a:solidFill>
                <a:srgbClr val="C6C5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2284" y="1018895"/>
            <a:ext cx="7886700" cy="694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Datumsplatzhalter 3"/>
          <p:cNvSpPr txBox="1">
            <a:spLocks/>
          </p:cNvSpPr>
          <p:nvPr/>
        </p:nvSpPr>
        <p:spPr>
          <a:xfrm>
            <a:off x="619429" y="6415344"/>
            <a:ext cx="6347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b="0" kern="1200">
                <a:solidFill>
                  <a:srgbClr val="5B58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000" b="1" dirty="0"/>
          </a:p>
        </p:txBody>
      </p:sp>
      <p:sp>
        <p:nvSpPr>
          <p:cNvPr id="11" name="Rechteck 10"/>
          <p:cNvSpPr/>
          <p:nvPr/>
        </p:nvSpPr>
        <p:spPr>
          <a:xfrm>
            <a:off x="0" y="6374698"/>
            <a:ext cx="9144000" cy="36000"/>
          </a:xfrm>
          <a:prstGeom prst="rect">
            <a:avLst/>
          </a:prstGeom>
          <a:solidFill>
            <a:srgbClr val="81B528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DE" sz="1800" dirty="0">
              <a:solidFill>
                <a:srgbClr val="C6C5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062FA4A2-4085-40AA-B15D-377F2A43AAA7}"/>
              </a:ext>
            </a:extLst>
          </p:cNvPr>
          <p:cNvPicPr/>
          <p:nvPr userDrawn="1"/>
        </p:nvPicPr>
        <p:blipFill>
          <a:blip r:embed="rId8"/>
          <a:stretch/>
        </p:blipFill>
        <p:spPr>
          <a:xfrm>
            <a:off x="6966477" y="199599"/>
            <a:ext cx="1750680" cy="688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28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1177319"/>
            <a:ext cx="9144000" cy="359266"/>
          </a:xfrm>
          <a:prstGeom prst="rect">
            <a:avLst/>
          </a:prstGeom>
          <a:solidFill>
            <a:srgbClr val="DEA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350" dirty="0">
              <a:solidFill>
                <a:srgbClr val="C6C5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2284" y="1018897"/>
            <a:ext cx="7886700" cy="694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Datumsplatzhalter 3"/>
          <p:cNvSpPr txBox="1">
            <a:spLocks/>
          </p:cNvSpPr>
          <p:nvPr/>
        </p:nvSpPr>
        <p:spPr>
          <a:xfrm>
            <a:off x="619429" y="6415346"/>
            <a:ext cx="634704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b="0" kern="1200">
                <a:solidFill>
                  <a:srgbClr val="5B58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750" b="1" dirty="0"/>
          </a:p>
        </p:txBody>
      </p:sp>
      <p:sp>
        <p:nvSpPr>
          <p:cNvPr id="11" name="Rechteck 10"/>
          <p:cNvSpPr/>
          <p:nvPr/>
        </p:nvSpPr>
        <p:spPr>
          <a:xfrm>
            <a:off x="0" y="6374698"/>
            <a:ext cx="9144000" cy="36000"/>
          </a:xfrm>
          <a:prstGeom prst="rect">
            <a:avLst/>
          </a:prstGeom>
          <a:solidFill>
            <a:srgbClr val="81B528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DE" sz="1350" dirty="0">
              <a:solidFill>
                <a:srgbClr val="C6C5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062FA4A2-4085-40AA-B15D-377F2A43AAA7}"/>
              </a:ext>
            </a:extLst>
          </p:cNvPr>
          <p:cNvPicPr/>
          <p:nvPr userDrawn="1"/>
        </p:nvPicPr>
        <p:blipFill>
          <a:blip r:embed="rId9"/>
          <a:stretch/>
        </p:blipFill>
        <p:spPr>
          <a:xfrm>
            <a:off x="6966477" y="199599"/>
            <a:ext cx="1750680" cy="688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77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35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itchFamily="2" charset="2"/>
        <a:buChar char="-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55CD1-82CB-4979-AA66-5FE1CE97BE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pc="-1" dirty="0">
                <a:solidFill>
                  <a:srgbClr val="FFFFFF"/>
                </a:solidFill>
                <a:latin typeface="Arial"/>
              </a:rPr>
              <a:t>AG QR – </a:t>
            </a:r>
            <a:r>
              <a:rPr lang="de-DE" spc="-1" dirty="0" err="1">
                <a:solidFill>
                  <a:srgbClr val="FFFFFF"/>
                </a:solidFill>
                <a:latin typeface="Arial"/>
              </a:rPr>
              <a:t>Moodle</a:t>
            </a:r>
            <a:r>
              <a:rPr lang="de-DE" spc="-1" dirty="0">
                <a:solidFill>
                  <a:srgbClr val="FFFFFF"/>
                </a:solidFill>
                <a:latin typeface="Arial"/>
              </a:rPr>
              <a:t>, Treffen II</a:t>
            </a:r>
            <a:endParaRPr lang="de-DE" b="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586B6EA8-A13B-43B9-BFFA-6F47E7F85E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800" dirty="0"/>
              <a:t>Daniela Weber &amp; Alexander Noack</a:t>
            </a:r>
          </a:p>
        </p:txBody>
      </p:sp>
    </p:spTree>
    <p:extLst>
      <p:ext uri="{BB962C8B-B14F-4D97-AF65-F5344CB8AC3E}">
        <p14:creationId xmlns:p14="http://schemas.microsoft.com/office/powerpoint/2010/main" val="398214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988A77-5B40-438C-B016-F933E8F5F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Fortschritte Schnittstelle</a:t>
            </a:r>
          </a:p>
          <a:p>
            <a:pPr lvl="1"/>
            <a:r>
              <a:rPr lang="de-DE" dirty="0"/>
              <a:t>Funktionen im Vergleich zu Emma(+)</a:t>
            </a:r>
          </a:p>
          <a:p>
            <a:pPr lvl="1"/>
            <a:r>
              <a:rPr lang="de-DE" dirty="0"/>
              <a:t>Anstehende Verbesserungen</a:t>
            </a:r>
          </a:p>
          <a:p>
            <a:pPr lvl="1"/>
            <a:r>
              <a:rPr lang="de-DE" dirty="0"/>
              <a:t>Nochmal das Kleingruppen-Thema</a:t>
            </a:r>
          </a:p>
          <a:p>
            <a:r>
              <a:rPr lang="de-DE" dirty="0"/>
              <a:t>Musterabläufe Kursanlage</a:t>
            </a:r>
          </a:p>
          <a:p>
            <a:pPr lvl="1"/>
            <a:r>
              <a:rPr lang="de-DE" dirty="0" err="1"/>
              <a:t>CaMS</a:t>
            </a:r>
            <a:r>
              <a:rPr lang="de-DE" dirty="0"/>
              <a:t> -&gt; </a:t>
            </a:r>
            <a:r>
              <a:rPr lang="de-DE" dirty="0" err="1"/>
              <a:t>Moodle</a:t>
            </a:r>
            <a:endParaRPr lang="de-DE" dirty="0"/>
          </a:p>
          <a:p>
            <a:pPr lvl="1"/>
            <a:r>
              <a:rPr lang="de-DE" dirty="0"/>
              <a:t>Kurse ohne </a:t>
            </a:r>
            <a:r>
              <a:rPr lang="de-DE" dirty="0" err="1"/>
              <a:t>CaMS</a:t>
            </a:r>
            <a:endParaRPr lang="de-DE" dirty="0"/>
          </a:p>
          <a:p>
            <a:r>
              <a:rPr lang="de-DE" dirty="0"/>
              <a:t>QR Specials</a:t>
            </a:r>
          </a:p>
          <a:p>
            <a:pPr lvl="1"/>
            <a:r>
              <a:rPr lang="de-DE" dirty="0"/>
              <a:t>Schulung </a:t>
            </a:r>
          </a:p>
          <a:p>
            <a:pPr lvl="1"/>
            <a:r>
              <a:rPr lang="de-DE" dirty="0"/>
              <a:t>Individueller support</a:t>
            </a:r>
          </a:p>
          <a:p>
            <a:pPr lvl="1"/>
            <a:r>
              <a:rPr lang="de-DE" dirty="0"/>
              <a:t>Treffen 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D5A49E9-870D-4E6E-8708-854C0BA6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82717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52B1D2D-4360-46A3-B5DD-1226384C04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bleibt in </a:t>
            </a:r>
            <a:r>
              <a:rPr lang="de-DE" dirty="0" err="1"/>
              <a:t>CaMS</a:t>
            </a:r>
            <a:r>
              <a:rPr lang="de-DE" dirty="0"/>
              <a:t> / Mein EMMA</a:t>
            </a:r>
          </a:p>
          <a:p>
            <a:pPr lvl="1"/>
            <a:r>
              <a:rPr lang="de-DE" dirty="0"/>
              <a:t>Stundenplan / Räume</a:t>
            </a:r>
          </a:p>
          <a:p>
            <a:pPr lvl="1"/>
            <a:r>
              <a:rPr lang="de-DE" dirty="0"/>
              <a:t>Veranstaltungen</a:t>
            </a:r>
          </a:p>
          <a:p>
            <a:pPr lvl="1"/>
            <a:r>
              <a:rPr lang="de-DE" dirty="0"/>
              <a:t>Module</a:t>
            </a:r>
          </a:p>
          <a:p>
            <a:pPr lvl="1"/>
            <a:r>
              <a:rPr lang="de-DE" dirty="0"/>
              <a:t>Prüfungen</a:t>
            </a:r>
          </a:p>
          <a:p>
            <a:r>
              <a:rPr lang="de-DE" dirty="0"/>
              <a:t>Was überträgt </a:t>
            </a:r>
            <a:r>
              <a:rPr lang="de-DE" dirty="0" err="1"/>
              <a:t>CaMS</a:t>
            </a:r>
            <a:r>
              <a:rPr lang="de-DE" dirty="0"/>
              <a:t> in Lernräume / EMMA+</a:t>
            </a:r>
          </a:p>
          <a:p>
            <a:pPr lvl="1"/>
            <a:r>
              <a:rPr lang="de-DE" dirty="0"/>
              <a:t>Veranstaltungsdetails: OE, Veranstaltung, Lehrende, Teilnehmer*innen, Termine</a:t>
            </a:r>
          </a:p>
          <a:p>
            <a:pPr lvl="1"/>
            <a:r>
              <a:rPr lang="de-DE" dirty="0"/>
              <a:t>Keine Kleingruppen-Vorbereitung in EMMA+ (Ordner, Inhalte)</a:t>
            </a:r>
          </a:p>
          <a:p>
            <a:r>
              <a:rPr lang="de-DE" dirty="0"/>
              <a:t>Was ist an der Schnittstelle getestet</a:t>
            </a:r>
          </a:p>
          <a:p>
            <a:pPr lvl="1"/>
            <a:r>
              <a:rPr lang="de-DE" dirty="0"/>
              <a:t>S. Tabelle im Detail</a:t>
            </a:r>
          </a:p>
          <a:p>
            <a:pPr lvl="1"/>
            <a:r>
              <a:rPr lang="de-DE" dirty="0"/>
              <a:t>OE, Veranstaltung, Lehrende, Teilnehmer*innen </a:t>
            </a:r>
          </a:p>
          <a:p>
            <a:pPr lvl="1"/>
            <a:r>
              <a:rPr lang="de-DE" dirty="0"/>
              <a:t>Reihenfolge / Struktur in </a:t>
            </a:r>
            <a:r>
              <a:rPr lang="de-DE" dirty="0" err="1"/>
              <a:t>Moodle</a:t>
            </a:r>
            <a:r>
              <a:rPr lang="de-DE" dirty="0"/>
              <a:t>: OE – Semester - </a:t>
            </a:r>
            <a:r>
              <a:rPr lang="de-DE" dirty="0" err="1"/>
              <a:t>Veramstaltung</a:t>
            </a:r>
            <a:endParaRPr lang="de-DE" dirty="0"/>
          </a:p>
          <a:p>
            <a:pPr marL="342900" lvl="1" indent="0">
              <a:buNone/>
            </a:pPr>
            <a:r>
              <a:rPr lang="de-DE" dirty="0"/>
              <a:t>	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F79C700-D3D2-417B-8726-AF7F231C7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Fortschritte Schnittstelle</a:t>
            </a:r>
          </a:p>
        </p:txBody>
      </p:sp>
    </p:spTree>
    <p:extLst>
      <p:ext uri="{BB962C8B-B14F-4D97-AF65-F5344CB8AC3E}">
        <p14:creationId xmlns:p14="http://schemas.microsoft.com/office/powerpoint/2010/main" val="2328648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988A77-5B40-438C-B016-F933E8F5F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Zeitnah</a:t>
            </a:r>
          </a:p>
          <a:p>
            <a:pPr lvl="1"/>
            <a:r>
              <a:rPr lang="de-DE" dirty="0"/>
              <a:t>Skript statt Material 8</a:t>
            </a:r>
          </a:p>
          <a:p>
            <a:pPr lvl="1"/>
            <a:r>
              <a:rPr lang="de-DE" dirty="0"/>
              <a:t>Teilnehmer*innen löschen</a:t>
            </a:r>
          </a:p>
          <a:p>
            <a:pPr lvl="1"/>
            <a:r>
              <a:rPr lang="de-DE" dirty="0"/>
              <a:t>Evtl. 2 Prozesse für Neuanlage und Synchronisation (upgrade Schnittstelle)</a:t>
            </a:r>
          </a:p>
          <a:p>
            <a:pPr lvl="1"/>
            <a:endParaRPr lang="de-DE" dirty="0"/>
          </a:p>
          <a:p>
            <a:r>
              <a:rPr lang="de-DE" dirty="0"/>
              <a:t>Nach dem WS prüfen</a:t>
            </a:r>
          </a:p>
          <a:p>
            <a:pPr lvl="1"/>
            <a:r>
              <a:rPr lang="de-DE" dirty="0"/>
              <a:t>Übertragung an anderen Kriterien festmachen?</a:t>
            </a:r>
          </a:p>
          <a:p>
            <a:pPr lvl="1"/>
            <a:r>
              <a:rPr lang="de-DE" dirty="0"/>
              <a:t>Kurse in </a:t>
            </a:r>
            <a:r>
              <a:rPr lang="de-DE" dirty="0" err="1"/>
              <a:t>CaMs</a:t>
            </a:r>
            <a:r>
              <a:rPr lang="de-DE" dirty="0"/>
              <a:t> löschen -&gt; </a:t>
            </a:r>
            <a:r>
              <a:rPr lang="de-DE" dirty="0" err="1"/>
              <a:t>Moodle</a:t>
            </a:r>
            <a:r>
              <a:rPr lang="de-DE" dirty="0"/>
              <a:t>?</a:t>
            </a:r>
          </a:p>
          <a:p>
            <a:pPr lvl="1"/>
            <a:r>
              <a:rPr lang="de-DE" dirty="0"/>
              <a:t>Alternative zu Kleingruppen als neuer Kurs?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D5A49E9-870D-4E6E-8708-854C0BA6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Verbesserungen Schnittstelle</a:t>
            </a:r>
          </a:p>
        </p:txBody>
      </p:sp>
    </p:spTree>
    <p:extLst>
      <p:ext uri="{BB962C8B-B14F-4D97-AF65-F5344CB8AC3E}">
        <p14:creationId xmlns:p14="http://schemas.microsoft.com/office/powerpoint/2010/main" val="111857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988A77-5B40-438C-B016-F933E8F5F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Nochmal Diskussion: Notwendigkeit?</a:t>
            </a:r>
          </a:p>
          <a:p>
            <a:pPr lvl="1"/>
            <a:r>
              <a:rPr lang="de-DE" dirty="0"/>
              <a:t>In EMMA+ nicht übertragen</a:t>
            </a:r>
          </a:p>
          <a:p>
            <a:pPr lvl="1"/>
            <a:r>
              <a:rPr lang="de-DE" dirty="0"/>
              <a:t>Stehen in EMMA</a:t>
            </a:r>
          </a:p>
          <a:p>
            <a:pPr lvl="1"/>
            <a:r>
              <a:rPr lang="de-DE" dirty="0"/>
              <a:t>Sind eher organisatorisch</a:t>
            </a:r>
          </a:p>
          <a:p>
            <a:pPr lvl="1"/>
            <a:r>
              <a:rPr lang="de-DE" dirty="0"/>
              <a:t>Dozierende können, müssen aber nicht mit Gruppen in </a:t>
            </a:r>
            <a:r>
              <a:rPr lang="de-DE" dirty="0" err="1"/>
              <a:t>Moodle</a:t>
            </a:r>
            <a:r>
              <a:rPr lang="de-DE" dirty="0"/>
              <a:t> inhaltlich arbeiten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D5A49E9-870D-4E6E-8708-854C0BA6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Kleingruppen</a:t>
            </a:r>
          </a:p>
        </p:txBody>
      </p:sp>
    </p:spTree>
    <p:extLst>
      <p:ext uri="{BB962C8B-B14F-4D97-AF65-F5344CB8AC3E}">
        <p14:creationId xmlns:p14="http://schemas.microsoft.com/office/powerpoint/2010/main" val="2797185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988A77-5B40-438C-B016-F933E8F5F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CaMS</a:t>
            </a:r>
            <a:r>
              <a:rPr lang="de-DE" dirty="0"/>
              <a:t> -&gt; </a:t>
            </a:r>
            <a:r>
              <a:rPr lang="de-DE" dirty="0" err="1"/>
              <a:t>Moodle</a:t>
            </a:r>
            <a:endParaRPr lang="de-DE" dirty="0"/>
          </a:p>
          <a:p>
            <a:pPr lvl="1"/>
            <a:r>
              <a:rPr lang="de-DE" dirty="0"/>
              <a:t>Aktuell noch mit Material 8</a:t>
            </a:r>
          </a:p>
          <a:p>
            <a:pPr lvl="1"/>
            <a:r>
              <a:rPr lang="de-DE" dirty="0"/>
              <a:t>Schnittstelle kann nachträglich synchronisieren</a:t>
            </a:r>
          </a:p>
          <a:p>
            <a:pPr lvl="1"/>
            <a:r>
              <a:rPr lang="de-DE" dirty="0"/>
              <a:t>Fester Plan: das Skript</a:t>
            </a:r>
          </a:p>
          <a:p>
            <a:pPr lvl="1"/>
            <a:r>
              <a:rPr lang="de-DE" dirty="0"/>
              <a:t>Sichere Bank: bis das Skript läuft noch </a:t>
            </a:r>
            <a:r>
              <a:rPr lang="de-DE" dirty="0" err="1"/>
              <a:t>Mat8</a:t>
            </a:r>
            <a:r>
              <a:rPr lang="de-DE" dirty="0"/>
              <a:t> eintragen</a:t>
            </a:r>
          </a:p>
          <a:p>
            <a:r>
              <a:rPr lang="de-DE" dirty="0"/>
              <a:t>Offene Fragen</a:t>
            </a:r>
          </a:p>
          <a:p>
            <a:pPr lvl="1"/>
            <a:r>
              <a:rPr lang="de-DE" dirty="0"/>
              <a:t>Wording – Rollen; Wünsche?</a:t>
            </a:r>
          </a:p>
          <a:p>
            <a:pPr lvl="1"/>
            <a:r>
              <a:rPr lang="de-DE" dirty="0"/>
              <a:t>Wie werden Wiederholer angelegt?</a:t>
            </a:r>
          </a:p>
          <a:p>
            <a:pPr lvl="1"/>
            <a:r>
              <a:rPr lang="de-DE" dirty="0"/>
              <a:t>Wunsch-Standard für Externe? Gast-Zugang in </a:t>
            </a:r>
            <a:r>
              <a:rPr lang="de-DE" dirty="0" err="1"/>
              <a:t>Moodle</a:t>
            </a:r>
            <a:r>
              <a:rPr lang="de-DE" dirty="0"/>
              <a:t> oder in </a:t>
            </a:r>
            <a:r>
              <a:rPr lang="de-DE" dirty="0" err="1"/>
              <a:t>CaMS</a:t>
            </a:r>
            <a:r>
              <a:rPr lang="de-DE" dirty="0"/>
              <a:t> angelegt?</a:t>
            </a:r>
          </a:p>
          <a:p>
            <a:r>
              <a:rPr lang="de-DE" dirty="0"/>
              <a:t>Kurse ohne </a:t>
            </a:r>
            <a:r>
              <a:rPr lang="de-DE" dirty="0" err="1"/>
              <a:t>CaMS</a:t>
            </a:r>
            <a:endParaRPr lang="de-DE" dirty="0"/>
          </a:p>
          <a:p>
            <a:pPr lvl="1"/>
            <a:r>
              <a:rPr lang="de-DE" dirty="0"/>
              <a:t>Nur noch </a:t>
            </a:r>
            <a:r>
              <a:rPr lang="de-DE" dirty="0" err="1"/>
              <a:t>Moodle</a:t>
            </a:r>
            <a:r>
              <a:rPr lang="de-DE" dirty="0"/>
              <a:t> Admins und deren SHK/WHK legen Kurse an</a:t>
            </a:r>
          </a:p>
          <a:p>
            <a:pPr lvl="1"/>
            <a:r>
              <a:rPr lang="de-DE" dirty="0"/>
              <a:t>Anfrage per Fragebogen</a:t>
            </a:r>
          </a:p>
          <a:p>
            <a:pPr lvl="1"/>
            <a:r>
              <a:rPr lang="de-DE" dirty="0"/>
              <a:t>Bei Verdacht auf Dopplung RS QR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D5A49E9-870D-4E6E-8708-854C0BA6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Musterabläufe Kursanlage</a:t>
            </a:r>
          </a:p>
        </p:txBody>
      </p:sp>
    </p:spTree>
    <p:extLst>
      <p:ext uri="{BB962C8B-B14F-4D97-AF65-F5344CB8AC3E}">
        <p14:creationId xmlns:p14="http://schemas.microsoft.com/office/powerpoint/2010/main" val="423390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988A77-5B40-438C-B016-F933E8F5F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Schulung </a:t>
            </a:r>
          </a:p>
          <a:p>
            <a:pPr lvl="1"/>
            <a:r>
              <a:rPr lang="de-DE" dirty="0"/>
              <a:t>Einige bei eLeDia angemeldet</a:t>
            </a:r>
          </a:p>
          <a:p>
            <a:pPr lvl="1"/>
            <a:r>
              <a:rPr lang="de-DE" dirty="0"/>
              <a:t>Wer keine Zeit hat: </a:t>
            </a:r>
            <a:r>
              <a:rPr lang="de-DE" dirty="0" err="1"/>
              <a:t>Moodle</a:t>
            </a:r>
            <a:r>
              <a:rPr lang="de-DE" dirty="0"/>
              <a:t> in a </a:t>
            </a:r>
            <a:r>
              <a:rPr lang="de-DE" dirty="0" err="1"/>
              <a:t>Nutshell</a:t>
            </a:r>
            <a:r>
              <a:rPr lang="de-DE" dirty="0"/>
              <a:t> von uns</a:t>
            </a:r>
          </a:p>
          <a:p>
            <a:pPr lvl="1"/>
            <a:r>
              <a:rPr lang="de-DE" dirty="0"/>
              <a:t>Wenn gewünscht: Zusatztermin zur Admin-Seite</a:t>
            </a:r>
          </a:p>
          <a:p>
            <a:r>
              <a:rPr lang="de-DE" dirty="0"/>
              <a:t>Individueller support</a:t>
            </a:r>
          </a:p>
          <a:p>
            <a:pPr lvl="1"/>
            <a:r>
              <a:rPr lang="de-DE" dirty="0"/>
              <a:t>Fragen: Immer</a:t>
            </a:r>
          </a:p>
          <a:p>
            <a:pPr lvl="1"/>
            <a:r>
              <a:rPr lang="de-DE" dirty="0"/>
              <a:t>Auf Wunsch bei Kurseinrichtung SHK, die parallel zeigt, was in </a:t>
            </a:r>
            <a:r>
              <a:rPr lang="de-DE" dirty="0" err="1"/>
              <a:t>Moodle</a:t>
            </a:r>
            <a:r>
              <a:rPr lang="de-DE" dirty="0"/>
              <a:t> passiert</a:t>
            </a:r>
          </a:p>
          <a:p>
            <a:r>
              <a:rPr lang="de-DE" dirty="0"/>
              <a:t>Treffen </a:t>
            </a:r>
          </a:p>
          <a:p>
            <a:pPr lvl="1"/>
            <a:r>
              <a:rPr lang="de-DE" dirty="0"/>
              <a:t>Termin Kanzler</a:t>
            </a:r>
          </a:p>
          <a:p>
            <a:pPr lvl="1"/>
            <a:r>
              <a:rPr lang="de-DE" dirty="0"/>
              <a:t>Option: offenes Treffen mit </a:t>
            </a:r>
            <a:r>
              <a:rPr lang="de-DE" dirty="0" err="1"/>
              <a:t>Moodle</a:t>
            </a:r>
            <a:r>
              <a:rPr lang="de-DE" dirty="0"/>
              <a:t> Team (US, AN, DW)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D5A49E9-870D-4E6E-8708-854C0BA6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QR Specials</a:t>
            </a:r>
          </a:p>
        </p:txBody>
      </p:sp>
    </p:spTree>
    <p:extLst>
      <p:ext uri="{BB962C8B-B14F-4D97-AF65-F5344CB8AC3E}">
        <p14:creationId xmlns:p14="http://schemas.microsoft.com/office/powerpoint/2010/main" val="3760650018"/>
      </p:ext>
    </p:extLst>
  </p:cSld>
  <p:clrMapOvr>
    <a:masterClrMapping/>
  </p:clrMapOvr>
</p:sld>
</file>

<file path=ppt/theme/theme1.xml><?xml version="1.0" encoding="utf-8"?>
<a:theme xmlns:a="http://schemas.openxmlformats.org/drawingml/2006/main" name="hnee_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nee_2020" id="{233C7183-A4C0-4FFE-B775-8BFE03A6450E}" vid="{4524DC8A-8789-4E9C-8108-0EC410B91CB3}"/>
    </a:ext>
  </a:extLst>
</a:theme>
</file>

<file path=ppt/theme/theme2.xml><?xml version="1.0" encoding="utf-8"?>
<a:theme xmlns:a="http://schemas.openxmlformats.org/drawingml/2006/main" name="1_hnee_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nee_2020" id="{233C7183-A4C0-4FFE-B775-8BFE03A6450E}" vid="{4524DC8A-8789-4E9C-8108-0EC410B91CB3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hnee_2020</Template>
  <TotalTime>0</TotalTime>
  <Words>331</Words>
  <Application>Microsoft Office PowerPoint</Application>
  <PresentationFormat>Bildschirmpräsentation (4:3)</PresentationFormat>
  <Paragraphs>69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Symbol</vt:lpstr>
      <vt:lpstr>Wingdings</vt:lpstr>
      <vt:lpstr>hnee_2020</vt:lpstr>
      <vt:lpstr>1_hnee_2020</vt:lpstr>
      <vt:lpstr>AG QR – Moodle, Treffen II</vt:lpstr>
      <vt:lpstr>Agenda</vt:lpstr>
      <vt:lpstr>Fortschritte Schnittstelle</vt:lpstr>
      <vt:lpstr>Verbesserungen Schnittstelle</vt:lpstr>
      <vt:lpstr>Kleingruppen</vt:lpstr>
      <vt:lpstr>Musterabläufe Kursanlage</vt:lpstr>
      <vt:lpstr>QR Specials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1.2: Zeit- und Selbstmanagement</dc:title>
  <dc:creator>Daniela Weber</dc:creator>
  <cp:lastModifiedBy>DWeber</cp:lastModifiedBy>
  <cp:revision>26</cp:revision>
  <dcterms:created xsi:type="dcterms:W3CDTF">2020-09-29T12:34:11Z</dcterms:created>
  <dcterms:modified xsi:type="dcterms:W3CDTF">2022-05-24T07:17:23Z</dcterms:modified>
</cp:coreProperties>
</file>