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73" d="100"/>
          <a:sy n="73" d="100"/>
        </p:scale>
        <p:origin x="816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695450"/>
          </a:xfrm>
          <a:custGeom>
            <a:avLst/>
            <a:gdLst/>
            <a:ahLst/>
            <a:cxnLst/>
            <a:rect l="l" t="t" r="r" b="b"/>
            <a:pathLst>
              <a:path w="20104100" h="1695450">
                <a:moveTo>
                  <a:pt x="20104098" y="1694974"/>
                </a:moveTo>
                <a:lnTo>
                  <a:pt x="0" y="1694974"/>
                </a:lnTo>
                <a:lnTo>
                  <a:pt x="0" y="0"/>
                </a:lnTo>
                <a:lnTo>
                  <a:pt x="20104098" y="0"/>
                </a:lnTo>
                <a:lnTo>
                  <a:pt x="20104098" y="1694974"/>
                </a:lnTo>
                <a:close/>
              </a:path>
            </a:pathLst>
          </a:custGeom>
          <a:solidFill>
            <a:srgbClr val="004D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703002" y="1753873"/>
            <a:ext cx="0" cy="9384665"/>
          </a:xfrm>
          <a:custGeom>
            <a:avLst/>
            <a:gdLst/>
            <a:ahLst/>
            <a:cxnLst/>
            <a:rect l="l" t="t" r="r" b="b"/>
            <a:pathLst>
              <a:path h="9384665">
                <a:moveTo>
                  <a:pt x="0" y="0"/>
                </a:moveTo>
                <a:lnTo>
                  <a:pt x="0" y="9384530"/>
                </a:lnTo>
              </a:path>
            </a:pathLst>
          </a:custGeom>
          <a:ln w="9816">
            <a:solidFill>
              <a:srgbClr val="004D3C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3404367" y="1753873"/>
            <a:ext cx="0" cy="9384665"/>
          </a:xfrm>
          <a:custGeom>
            <a:avLst/>
            <a:gdLst/>
            <a:ahLst/>
            <a:cxnLst/>
            <a:rect l="l" t="t" r="r" b="b"/>
            <a:pathLst>
              <a:path h="9384665">
                <a:moveTo>
                  <a:pt x="0" y="0"/>
                </a:moveTo>
                <a:lnTo>
                  <a:pt x="0" y="9384530"/>
                </a:lnTo>
              </a:path>
            </a:pathLst>
          </a:custGeom>
          <a:ln w="9816">
            <a:solidFill>
              <a:srgbClr val="004D3C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6161" y="1817680"/>
            <a:ext cx="6472555" cy="370205"/>
          </a:xfrm>
          <a:custGeom>
            <a:avLst/>
            <a:gdLst/>
            <a:ahLst/>
            <a:cxnLst/>
            <a:rect l="l" t="t" r="r" b="b"/>
            <a:pathLst>
              <a:path w="6472555" h="370205">
                <a:moveTo>
                  <a:pt x="6436795" y="369753"/>
                </a:moveTo>
                <a:lnTo>
                  <a:pt x="0" y="369753"/>
                </a:lnTo>
                <a:lnTo>
                  <a:pt x="0" y="35519"/>
                </a:lnTo>
                <a:lnTo>
                  <a:pt x="25774" y="1938"/>
                </a:lnTo>
                <a:lnTo>
                  <a:pt x="35520" y="0"/>
                </a:lnTo>
                <a:lnTo>
                  <a:pt x="6472315" y="0"/>
                </a:lnTo>
                <a:lnTo>
                  <a:pt x="6472315" y="334232"/>
                </a:lnTo>
                <a:lnTo>
                  <a:pt x="6446540" y="367814"/>
                </a:lnTo>
                <a:lnTo>
                  <a:pt x="6436795" y="369753"/>
                </a:lnTo>
                <a:close/>
              </a:path>
            </a:pathLst>
          </a:custGeom>
          <a:solidFill>
            <a:srgbClr val="004D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16161" y="1817680"/>
            <a:ext cx="6472555" cy="370205"/>
          </a:xfrm>
          <a:custGeom>
            <a:avLst/>
            <a:gdLst/>
            <a:ahLst/>
            <a:cxnLst/>
            <a:rect l="l" t="t" r="r" b="b"/>
            <a:pathLst>
              <a:path w="6472555" h="370205">
                <a:moveTo>
                  <a:pt x="0" y="369753"/>
                </a:moveTo>
                <a:lnTo>
                  <a:pt x="0" y="38016"/>
                </a:lnTo>
                <a:lnTo>
                  <a:pt x="0" y="35519"/>
                </a:lnTo>
                <a:lnTo>
                  <a:pt x="243" y="33047"/>
                </a:lnTo>
                <a:lnTo>
                  <a:pt x="730" y="30599"/>
                </a:lnTo>
                <a:lnTo>
                  <a:pt x="1217" y="28151"/>
                </a:lnTo>
                <a:lnTo>
                  <a:pt x="1938" y="25773"/>
                </a:lnTo>
                <a:lnTo>
                  <a:pt x="2893" y="23467"/>
                </a:lnTo>
                <a:lnTo>
                  <a:pt x="3849" y="21161"/>
                </a:lnTo>
                <a:lnTo>
                  <a:pt x="5020" y="18970"/>
                </a:lnTo>
                <a:lnTo>
                  <a:pt x="6406" y="16895"/>
                </a:lnTo>
                <a:lnTo>
                  <a:pt x="7793" y="14819"/>
                </a:lnTo>
                <a:lnTo>
                  <a:pt x="9369" y="12899"/>
                </a:lnTo>
                <a:lnTo>
                  <a:pt x="11134" y="11134"/>
                </a:lnTo>
                <a:lnTo>
                  <a:pt x="12899" y="9369"/>
                </a:lnTo>
                <a:lnTo>
                  <a:pt x="23468" y="2893"/>
                </a:lnTo>
                <a:lnTo>
                  <a:pt x="25774" y="1938"/>
                </a:lnTo>
                <a:lnTo>
                  <a:pt x="28151" y="1217"/>
                </a:lnTo>
                <a:lnTo>
                  <a:pt x="30599" y="730"/>
                </a:lnTo>
                <a:lnTo>
                  <a:pt x="33047" y="243"/>
                </a:lnTo>
                <a:lnTo>
                  <a:pt x="35520" y="0"/>
                </a:lnTo>
                <a:lnTo>
                  <a:pt x="38016" y="0"/>
                </a:lnTo>
                <a:lnTo>
                  <a:pt x="6472315" y="0"/>
                </a:lnTo>
                <a:lnTo>
                  <a:pt x="6472315" y="331736"/>
                </a:lnTo>
                <a:lnTo>
                  <a:pt x="6472315" y="334232"/>
                </a:lnTo>
                <a:lnTo>
                  <a:pt x="6472071" y="336705"/>
                </a:lnTo>
                <a:lnTo>
                  <a:pt x="6471584" y="339153"/>
                </a:lnTo>
                <a:lnTo>
                  <a:pt x="6471097" y="341601"/>
                </a:lnTo>
                <a:lnTo>
                  <a:pt x="6470376" y="343978"/>
                </a:lnTo>
                <a:lnTo>
                  <a:pt x="6469421" y="346284"/>
                </a:lnTo>
                <a:lnTo>
                  <a:pt x="6468466" y="348590"/>
                </a:lnTo>
                <a:lnTo>
                  <a:pt x="6461180" y="358618"/>
                </a:lnTo>
                <a:lnTo>
                  <a:pt x="6459415" y="360383"/>
                </a:lnTo>
                <a:lnTo>
                  <a:pt x="6457495" y="361959"/>
                </a:lnTo>
                <a:lnTo>
                  <a:pt x="6455419" y="363346"/>
                </a:lnTo>
                <a:lnTo>
                  <a:pt x="6453343" y="364732"/>
                </a:lnTo>
                <a:lnTo>
                  <a:pt x="6436795" y="369753"/>
                </a:lnTo>
                <a:lnTo>
                  <a:pt x="6434299" y="369753"/>
                </a:lnTo>
                <a:lnTo>
                  <a:pt x="0" y="369753"/>
                </a:lnTo>
                <a:close/>
              </a:path>
            </a:pathLst>
          </a:custGeom>
          <a:ln w="22905">
            <a:solidFill>
              <a:srgbClr val="004D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16161" y="5567565"/>
            <a:ext cx="6472555" cy="370205"/>
          </a:xfrm>
          <a:custGeom>
            <a:avLst/>
            <a:gdLst/>
            <a:ahLst/>
            <a:cxnLst/>
            <a:rect l="l" t="t" r="r" b="b"/>
            <a:pathLst>
              <a:path w="6472555" h="370204">
                <a:moveTo>
                  <a:pt x="6436795" y="369752"/>
                </a:moveTo>
                <a:lnTo>
                  <a:pt x="0" y="369753"/>
                </a:lnTo>
                <a:lnTo>
                  <a:pt x="0" y="35519"/>
                </a:lnTo>
                <a:lnTo>
                  <a:pt x="243" y="33047"/>
                </a:lnTo>
                <a:lnTo>
                  <a:pt x="25774" y="1938"/>
                </a:lnTo>
                <a:lnTo>
                  <a:pt x="35520" y="0"/>
                </a:lnTo>
                <a:lnTo>
                  <a:pt x="6472315" y="0"/>
                </a:lnTo>
                <a:lnTo>
                  <a:pt x="6472315" y="334232"/>
                </a:lnTo>
                <a:lnTo>
                  <a:pt x="6446540" y="367813"/>
                </a:lnTo>
                <a:lnTo>
                  <a:pt x="6436795" y="369752"/>
                </a:lnTo>
                <a:close/>
              </a:path>
            </a:pathLst>
          </a:custGeom>
          <a:solidFill>
            <a:srgbClr val="004D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16161" y="5567565"/>
            <a:ext cx="6472555" cy="370205"/>
          </a:xfrm>
          <a:custGeom>
            <a:avLst/>
            <a:gdLst/>
            <a:ahLst/>
            <a:cxnLst/>
            <a:rect l="l" t="t" r="r" b="b"/>
            <a:pathLst>
              <a:path w="6472555" h="370204">
                <a:moveTo>
                  <a:pt x="0" y="369753"/>
                </a:moveTo>
                <a:lnTo>
                  <a:pt x="0" y="38016"/>
                </a:lnTo>
                <a:lnTo>
                  <a:pt x="0" y="35519"/>
                </a:lnTo>
                <a:lnTo>
                  <a:pt x="243" y="33047"/>
                </a:lnTo>
                <a:lnTo>
                  <a:pt x="730" y="30598"/>
                </a:lnTo>
                <a:lnTo>
                  <a:pt x="1217" y="28150"/>
                </a:lnTo>
                <a:lnTo>
                  <a:pt x="1938" y="25773"/>
                </a:lnTo>
                <a:lnTo>
                  <a:pt x="2893" y="23467"/>
                </a:lnTo>
                <a:lnTo>
                  <a:pt x="3849" y="21161"/>
                </a:lnTo>
                <a:lnTo>
                  <a:pt x="5020" y="18970"/>
                </a:lnTo>
                <a:lnTo>
                  <a:pt x="6406" y="16894"/>
                </a:lnTo>
                <a:lnTo>
                  <a:pt x="7793" y="14819"/>
                </a:lnTo>
                <a:lnTo>
                  <a:pt x="9369" y="12899"/>
                </a:lnTo>
                <a:lnTo>
                  <a:pt x="11134" y="11134"/>
                </a:lnTo>
                <a:lnTo>
                  <a:pt x="12899" y="9369"/>
                </a:lnTo>
                <a:lnTo>
                  <a:pt x="14820" y="7792"/>
                </a:lnTo>
                <a:lnTo>
                  <a:pt x="16895" y="6406"/>
                </a:lnTo>
                <a:lnTo>
                  <a:pt x="18971" y="5019"/>
                </a:lnTo>
                <a:lnTo>
                  <a:pt x="21161" y="3848"/>
                </a:lnTo>
                <a:lnTo>
                  <a:pt x="23468" y="2893"/>
                </a:lnTo>
                <a:lnTo>
                  <a:pt x="25774" y="1938"/>
                </a:lnTo>
                <a:lnTo>
                  <a:pt x="28151" y="1216"/>
                </a:lnTo>
                <a:lnTo>
                  <a:pt x="30599" y="730"/>
                </a:lnTo>
                <a:lnTo>
                  <a:pt x="33047" y="243"/>
                </a:lnTo>
                <a:lnTo>
                  <a:pt x="35520" y="0"/>
                </a:lnTo>
                <a:lnTo>
                  <a:pt x="38016" y="0"/>
                </a:lnTo>
                <a:lnTo>
                  <a:pt x="6472315" y="0"/>
                </a:lnTo>
                <a:lnTo>
                  <a:pt x="6472315" y="331736"/>
                </a:lnTo>
                <a:lnTo>
                  <a:pt x="6472315" y="334232"/>
                </a:lnTo>
                <a:lnTo>
                  <a:pt x="6472071" y="336704"/>
                </a:lnTo>
                <a:lnTo>
                  <a:pt x="6471584" y="339152"/>
                </a:lnTo>
                <a:lnTo>
                  <a:pt x="6471097" y="341601"/>
                </a:lnTo>
                <a:lnTo>
                  <a:pt x="6470376" y="343978"/>
                </a:lnTo>
                <a:lnTo>
                  <a:pt x="6469421" y="346284"/>
                </a:lnTo>
                <a:lnTo>
                  <a:pt x="6468466" y="348590"/>
                </a:lnTo>
                <a:lnTo>
                  <a:pt x="6461180" y="358617"/>
                </a:lnTo>
                <a:lnTo>
                  <a:pt x="6459415" y="360383"/>
                </a:lnTo>
                <a:lnTo>
                  <a:pt x="6434299" y="369753"/>
                </a:lnTo>
                <a:lnTo>
                  <a:pt x="0" y="369753"/>
                </a:lnTo>
                <a:close/>
              </a:path>
            </a:pathLst>
          </a:custGeom>
          <a:ln w="22905">
            <a:solidFill>
              <a:srgbClr val="004D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15098" y="130635"/>
            <a:ext cx="12066269" cy="418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27" y="2774784"/>
          <a:ext cx="1816735" cy="1167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50" spc="-10" dirty="0">
                          <a:latin typeface="Tahoma"/>
                          <a:cs typeface="Tahoma"/>
                        </a:rPr>
                        <a:t>Plot_ID</a:t>
                      </a:r>
                      <a:endParaRPr sz="1150">
                        <a:latin typeface="Tahoma"/>
                        <a:cs typeface="Tahoma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666666"/>
                      </a:solidFill>
                      <a:prstDash val="solid"/>
                    </a:lnT>
                    <a:lnB w="1270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50" spc="-20" dirty="0">
                          <a:latin typeface="Tahoma"/>
                          <a:cs typeface="Tahoma"/>
                        </a:rPr>
                        <a:t>NDVI</a:t>
                      </a:r>
                      <a:endParaRPr sz="1150">
                        <a:latin typeface="Tahoma"/>
                        <a:cs typeface="Tahoma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666666"/>
                      </a:solidFill>
                      <a:prstDash val="solid"/>
                    </a:lnT>
                    <a:lnB w="1270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50" spc="-50" dirty="0">
                          <a:latin typeface="Tahoma"/>
                          <a:cs typeface="Tahoma"/>
                        </a:rPr>
                        <a:t>Bodenfeuchte</a:t>
                      </a:r>
                      <a:endParaRPr sz="1150">
                        <a:latin typeface="Tahoma"/>
                        <a:cs typeface="Tahoma"/>
                      </a:endParaRPr>
                    </a:p>
                  </a:txBody>
                  <a:tcPr marL="0" marR="0" marT="41910" marB="0">
                    <a:lnT w="12700">
                      <a:solidFill>
                        <a:srgbClr val="666666"/>
                      </a:solidFill>
                      <a:prstDash val="solid"/>
                    </a:lnT>
                    <a:lnB w="1270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965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25" dirty="0">
                          <a:latin typeface="Calibri"/>
                          <a:cs typeface="Calibri"/>
                        </a:rPr>
                        <a:t>A01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12700">
                      <a:solidFill>
                        <a:srgbClr val="DDDDD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20" dirty="0">
                          <a:latin typeface="Calibri"/>
                          <a:cs typeface="Calibri"/>
                        </a:rPr>
                        <a:t>0.72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12700">
                      <a:solidFill>
                        <a:srgbClr val="DDDDD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20" dirty="0">
                          <a:latin typeface="Calibri"/>
                          <a:cs typeface="Calibri"/>
                        </a:rPr>
                        <a:t>21.3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T w="12700">
                      <a:solidFill>
                        <a:srgbClr val="DDDDDD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00" spc="70" dirty="0">
                          <a:latin typeface="Calibri"/>
                          <a:cs typeface="Calibri"/>
                        </a:rPr>
                        <a:t>A02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00" spc="50" dirty="0">
                          <a:latin typeface="Calibri"/>
                          <a:cs typeface="Calibri"/>
                        </a:rPr>
                        <a:t>0.66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00" spc="-20" dirty="0">
                          <a:latin typeface="Calibri"/>
                          <a:cs typeface="Calibri"/>
                        </a:rPr>
                        <a:t>17.8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920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00" spc="75" dirty="0">
                          <a:latin typeface="Calibri"/>
                          <a:cs typeface="Calibri"/>
                        </a:rPr>
                        <a:t>A03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00" spc="-20" dirty="0">
                          <a:latin typeface="Calibri"/>
                          <a:cs typeface="Calibri"/>
                        </a:rPr>
                        <a:t>0.81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00" spc="-20" dirty="0">
                          <a:latin typeface="Calibri"/>
                          <a:cs typeface="Calibri"/>
                        </a:rPr>
                        <a:t>25.6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920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695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00" spc="85" dirty="0">
                          <a:latin typeface="Calibri"/>
                          <a:cs typeface="Calibri"/>
                        </a:rPr>
                        <a:t>A04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6666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00" spc="85" dirty="0">
                          <a:latin typeface="Calibri"/>
                          <a:cs typeface="Calibri"/>
                        </a:rPr>
                        <a:t>0.60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6666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000" spc="-20" dirty="0">
                          <a:latin typeface="Calibri"/>
                          <a:cs typeface="Calibri"/>
                        </a:rPr>
                        <a:t>15.2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B w="12700">
                      <a:solidFill>
                        <a:srgbClr val="6666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6806074" y="4940948"/>
            <a:ext cx="6495415" cy="393065"/>
            <a:chOff x="6806074" y="4940948"/>
            <a:chExt cx="6495415" cy="393065"/>
          </a:xfrm>
        </p:grpSpPr>
        <p:sp>
          <p:nvSpPr>
            <p:cNvPr id="4" name="object 4"/>
            <p:cNvSpPr/>
            <p:nvPr/>
          </p:nvSpPr>
          <p:spPr>
            <a:xfrm>
              <a:off x="6817527" y="4952401"/>
              <a:ext cx="6472555" cy="370205"/>
            </a:xfrm>
            <a:custGeom>
              <a:avLst/>
              <a:gdLst/>
              <a:ahLst/>
              <a:cxnLst/>
              <a:rect l="l" t="t" r="r" b="b"/>
              <a:pathLst>
                <a:path w="6472555" h="370204">
                  <a:moveTo>
                    <a:pt x="6436796" y="369752"/>
                  </a:moveTo>
                  <a:lnTo>
                    <a:pt x="0" y="369753"/>
                  </a:lnTo>
                  <a:lnTo>
                    <a:pt x="0" y="35520"/>
                  </a:lnTo>
                  <a:lnTo>
                    <a:pt x="243" y="33047"/>
                  </a:lnTo>
                  <a:lnTo>
                    <a:pt x="25774" y="1938"/>
                  </a:lnTo>
                  <a:lnTo>
                    <a:pt x="35520" y="0"/>
                  </a:lnTo>
                  <a:lnTo>
                    <a:pt x="6472316" y="0"/>
                  </a:lnTo>
                  <a:lnTo>
                    <a:pt x="6472315" y="334232"/>
                  </a:lnTo>
                  <a:lnTo>
                    <a:pt x="6446540" y="367813"/>
                  </a:lnTo>
                  <a:lnTo>
                    <a:pt x="6436796" y="369752"/>
                  </a:lnTo>
                  <a:close/>
                </a:path>
              </a:pathLst>
            </a:custGeom>
            <a:solidFill>
              <a:srgbClr val="004D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817527" y="4952401"/>
              <a:ext cx="6472555" cy="370205"/>
            </a:xfrm>
            <a:custGeom>
              <a:avLst/>
              <a:gdLst/>
              <a:ahLst/>
              <a:cxnLst/>
              <a:rect l="l" t="t" r="r" b="b"/>
              <a:pathLst>
                <a:path w="6472555" h="370204">
                  <a:moveTo>
                    <a:pt x="0" y="369753"/>
                  </a:moveTo>
                  <a:lnTo>
                    <a:pt x="0" y="38016"/>
                  </a:lnTo>
                  <a:lnTo>
                    <a:pt x="0" y="35520"/>
                  </a:lnTo>
                  <a:lnTo>
                    <a:pt x="243" y="33047"/>
                  </a:lnTo>
                  <a:lnTo>
                    <a:pt x="11134" y="11134"/>
                  </a:lnTo>
                  <a:lnTo>
                    <a:pt x="12899" y="9369"/>
                  </a:lnTo>
                  <a:lnTo>
                    <a:pt x="30599" y="730"/>
                  </a:lnTo>
                  <a:lnTo>
                    <a:pt x="33048" y="243"/>
                  </a:lnTo>
                  <a:lnTo>
                    <a:pt x="35520" y="0"/>
                  </a:lnTo>
                  <a:lnTo>
                    <a:pt x="38017" y="0"/>
                  </a:lnTo>
                  <a:lnTo>
                    <a:pt x="6472316" y="0"/>
                  </a:lnTo>
                  <a:lnTo>
                    <a:pt x="6472316" y="331736"/>
                  </a:lnTo>
                  <a:lnTo>
                    <a:pt x="6472315" y="334232"/>
                  </a:lnTo>
                  <a:lnTo>
                    <a:pt x="6469421" y="346284"/>
                  </a:lnTo>
                  <a:lnTo>
                    <a:pt x="6468466" y="348590"/>
                  </a:lnTo>
                  <a:lnTo>
                    <a:pt x="6467295" y="350781"/>
                  </a:lnTo>
                  <a:lnTo>
                    <a:pt x="6465908" y="352857"/>
                  </a:lnTo>
                  <a:lnTo>
                    <a:pt x="6464521" y="354932"/>
                  </a:lnTo>
                  <a:lnTo>
                    <a:pt x="6448846" y="366858"/>
                  </a:lnTo>
                  <a:lnTo>
                    <a:pt x="6446540" y="367813"/>
                  </a:lnTo>
                  <a:lnTo>
                    <a:pt x="6444163" y="368534"/>
                  </a:lnTo>
                  <a:lnTo>
                    <a:pt x="6441715" y="369021"/>
                  </a:lnTo>
                  <a:lnTo>
                    <a:pt x="6439267" y="369509"/>
                  </a:lnTo>
                  <a:lnTo>
                    <a:pt x="6436796" y="369752"/>
                  </a:lnTo>
                  <a:lnTo>
                    <a:pt x="6434299" y="369753"/>
                  </a:lnTo>
                  <a:lnTo>
                    <a:pt x="0" y="369753"/>
                  </a:lnTo>
                  <a:close/>
                </a:path>
              </a:pathLst>
            </a:custGeom>
            <a:ln w="22905">
              <a:solidFill>
                <a:srgbClr val="004D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3507440" y="3798967"/>
            <a:ext cx="6495415" cy="393065"/>
            <a:chOff x="13507440" y="3798967"/>
            <a:chExt cx="6495415" cy="393065"/>
          </a:xfrm>
        </p:grpSpPr>
        <p:sp>
          <p:nvSpPr>
            <p:cNvPr id="7" name="object 7"/>
            <p:cNvSpPr/>
            <p:nvPr/>
          </p:nvSpPr>
          <p:spPr>
            <a:xfrm>
              <a:off x="13518893" y="3810420"/>
              <a:ext cx="6472555" cy="370205"/>
            </a:xfrm>
            <a:custGeom>
              <a:avLst/>
              <a:gdLst/>
              <a:ahLst/>
              <a:cxnLst/>
              <a:rect l="l" t="t" r="r" b="b"/>
              <a:pathLst>
                <a:path w="6472555" h="370204">
                  <a:moveTo>
                    <a:pt x="6436794" y="369753"/>
                  </a:moveTo>
                  <a:lnTo>
                    <a:pt x="0" y="369753"/>
                  </a:lnTo>
                  <a:lnTo>
                    <a:pt x="0" y="35520"/>
                  </a:lnTo>
                  <a:lnTo>
                    <a:pt x="25773" y="1938"/>
                  </a:lnTo>
                  <a:lnTo>
                    <a:pt x="35519" y="0"/>
                  </a:lnTo>
                  <a:lnTo>
                    <a:pt x="6472315" y="0"/>
                  </a:lnTo>
                  <a:lnTo>
                    <a:pt x="6472313" y="334232"/>
                  </a:lnTo>
                  <a:lnTo>
                    <a:pt x="6446540" y="367813"/>
                  </a:lnTo>
                  <a:lnTo>
                    <a:pt x="6436794" y="369753"/>
                  </a:lnTo>
                  <a:close/>
                </a:path>
              </a:pathLst>
            </a:custGeom>
            <a:solidFill>
              <a:srgbClr val="004D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518893" y="3810420"/>
              <a:ext cx="6472555" cy="370205"/>
            </a:xfrm>
            <a:custGeom>
              <a:avLst/>
              <a:gdLst/>
              <a:ahLst/>
              <a:cxnLst/>
              <a:rect l="l" t="t" r="r" b="b"/>
              <a:pathLst>
                <a:path w="6472555" h="370204">
                  <a:moveTo>
                    <a:pt x="0" y="369753"/>
                  </a:moveTo>
                  <a:lnTo>
                    <a:pt x="0" y="38016"/>
                  </a:lnTo>
                  <a:lnTo>
                    <a:pt x="0" y="35520"/>
                  </a:lnTo>
                  <a:lnTo>
                    <a:pt x="242" y="33047"/>
                  </a:lnTo>
                  <a:lnTo>
                    <a:pt x="730" y="30599"/>
                  </a:lnTo>
                  <a:lnTo>
                    <a:pt x="1215" y="28151"/>
                  </a:lnTo>
                  <a:lnTo>
                    <a:pt x="1936" y="25774"/>
                  </a:lnTo>
                  <a:lnTo>
                    <a:pt x="16894" y="6406"/>
                  </a:lnTo>
                  <a:lnTo>
                    <a:pt x="18969" y="5019"/>
                  </a:lnTo>
                  <a:lnTo>
                    <a:pt x="21161" y="3848"/>
                  </a:lnTo>
                  <a:lnTo>
                    <a:pt x="23467" y="2893"/>
                  </a:lnTo>
                  <a:lnTo>
                    <a:pt x="25773" y="1938"/>
                  </a:lnTo>
                  <a:lnTo>
                    <a:pt x="28150" y="1217"/>
                  </a:lnTo>
                  <a:lnTo>
                    <a:pt x="30598" y="730"/>
                  </a:lnTo>
                  <a:lnTo>
                    <a:pt x="33047" y="243"/>
                  </a:lnTo>
                  <a:lnTo>
                    <a:pt x="35519" y="0"/>
                  </a:lnTo>
                  <a:lnTo>
                    <a:pt x="38016" y="0"/>
                  </a:lnTo>
                  <a:lnTo>
                    <a:pt x="6472315" y="0"/>
                  </a:lnTo>
                  <a:lnTo>
                    <a:pt x="6472315" y="331736"/>
                  </a:lnTo>
                  <a:lnTo>
                    <a:pt x="6472313" y="334232"/>
                  </a:lnTo>
                  <a:lnTo>
                    <a:pt x="6469418" y="346284"/>
                  </a:lnTo>
                  <a:lnTo>
                    <a:pt x="6468463" y="348590"/>
                  </a:lnTo>
                  <a:lnTo>
                    <a:pt x="6441714" y="369022"/>
                  </a:lnTo>
                  <a:lnTo>
                    <a:pt x="6439266" y="369509"/>
                  </a:lnTo>
                  <a:lnTo>
                    <a:pt x="6436794" y="369753"/>
                  </a:lnTo>
                  <a:lnTo>
                    <a:pt x="6434299" y="369753"/>
                  </a:lnTo>
                  <a:lnTo>
                    <a:pt x="0" y="369753"/>
                  </a:lnTo>
                  <a:close/>
                </a:path>
              </a:pathLst>
            </a:custGeom>
            <a:ln w="22905">
              <a:solidFill>
                <a:srgbClr val="004D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3507440" y="7067846"/>
            <a:ext cx="6495415" cy="393065"/>
            <a:chOff x="13507440" y="7067846"/>
            <a:chExt cx="6495415" cy="393065"/>
          </a:xfrm>
        </p:grpSpPr>
        <p:sp>
          <p:nvSpPr>
            <p:cNvPr id="10" name="object 10"/>
            <p:cNvSpPr/>
            <p:nvPr/>
          </p:nvSpPr>
          <p:spPr>
            <a:xfrm>
              <a:off x="13518893" y="7079299"/>
              <a:ext cx="6472555" cy="370205"/>
            </a:xfrm>
            <a:custGeom>
              <a:avLst/>
              <a:gdLst/>
              <a:ahLst/>
              <a:cxnLst/>
              <a:rect l="l" t="t" r="r" b="b"/>
              <a:pathLst>
                <a:path w="6472555" h="370204">
                  <a:moveTo>
                    <a:pt x="6436794" y="369753"/>
                  </a:moveTo>
                  <a:lnTo>
                    <a:pt x="0" y="369753"/>
                  </a:lnTo>
                  <a:lnTo>
                    <a:pt x="0" y="35519"/>
                  </a:lnTo>
                  <a:lnTo>
                    <a:pt x="25773" y="1938"/>
                  </a:lnTo>
                  <a:lnTo>
                    <a:pt x="35519" y="0"/>
                  </a:lnTo>
                  <a:lnTo>
                    <a:pt x="6472315" y="0"/>
                  </a:lnTo>
                  <a:lnTo>
                    <a:pt x="6472313" y="334232"/>
                  </a:lnTo>
                  <a:lnTo>
                    <a:pt x="6446540" y="367813"/>
                  </a:lnTo>
                  <a:lnTo>
                    <a:pt x="6436794" y="369753"/>
                  </a:lnTo>
                  <a:close/>
                </a:path>
              </a:pathLst>
            </a:custGeom>
            <a:solidFill>
              <a:srgbClr val="004D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518893" y="7079299"/>
              <a:ext cx="6472555" cy="370205"/>
            </a:xfrm>
            <a:custGeom>
              <a:avLst/>
              <a:gdLst/>
              <a:ahLst/>
              <a:cxnLst/>
              <a:rect l="l" t="t" r="r" b="b"/>
              <a:pathLst>
                <a:path w="6472555" h="370204">
                  <a:moveTo>
                    <a:pt x="0" y="369753"/>
                  </a:moveTo>
                  <a:lnTo>
                    <a:pt x="0" y="38016"/>
                  </a:lnTo>
                  <a:lnTo>
                    <a:pt x="0" y="35519"/>
                  </a:lnTo>
                  <a:lnTo>
                    <a:pt x="242" y="33047"/>
                  </a:lnTo>
                  <a:lnTo>
                    <a:pt x="730" y="30598"/>
                  </a:lnTo>
                  <a:lnTo>
                    <a:pt x="1215" y="28150"/>
                  </a:lnTo>
                  <a:lnTo>
                    <a:pt x="1936" y="25773"/>
                  </a:lnTo>
                  <a:lnTo>
                    <a:pt x="2891" y="23467"/>
                  </a:lnTo>
                  <a:lnTo>
                    <a:pt x="3847" y="21161"/>
                  </a:lnTo>
                  <a:lnTo>
                    <a:pt x="5018" y="18970"/>
                  </a:lnTo>
                  <a:lnTo>
                    <a:pt x="6405" y="16895"/>
                  </a:lnTo>
                  <a:lnTo>
                    <a:pt x="7793" y="14818"/>
                  </a:lnTo>
                  <a:lnTo>
                    <a:pt x="9369" y="12898"/>
                  </a:lnTo>
                  <a:lnTo>
                    <a:pt x="11134" y="11133"/>
                  </a:lnTo>
                  <a:lnTo>
                    <a:pt x="12900" y="9368"/>
                  </a:lnTo>
                  <a:lnTo>
                    <a:pt x="35519" y="0"/>
                  </a:lnTo>
                  <a:lnTo>
                    <a:pt x="38016" y="0"/>
                  </a:lnTo>
                  <a:lnTo>
                    <a:pt x="6472315" y="0"/>
                  </a:lnTo>
                  <a:lnTo>
                    <a:pt x="6472315" y="331736"/>
                  </a:lnTo>
                  <a:lnTo>
                    <a:pt x="6472313" y="334232"/>
                  </a:lnTo>
                  <a:lnTo>
                    <a:pt x="6469418" y="346283"/>
                  </a:lnTo>
                  <a:lnTo>
                    <a:pt x="6468463" y="348589"/>
                  </a:lnTo>
                  <a:lnTo>
                    <a:pt x="6455419" y="363345"/>
                  </a:lnTo>
                  <a:lnTo>
                    <a:pt x="6453343" y="364732"/>
                  </a:lnTo>
                  <a:lnTo>
                    <a:pt x="6441714" y="369022"/>
                  </a:lnTo>
                  <a:lnTo>
                    <a:pt x="6439266" y="369509"/>
                  </a:lnTo>
                  <a:lnTo>
                    <a:pt x="6436794" y="369753"/>
                  </a:lnTo>
                  <a:lnTo>
                    <a:pt x="6434299" y="369753"/>
                  </a:lnTo>
                  <a:lnTo>
                    <a:pt x="0" y="369753"/>
                  </a:lnTo>
                  <a:close/>
                </a:path>
              </a:pathLst>
            </a:custGeom>
            <a:ln w="22905">
              <a:solidFill>
                <a:srgbClr val="004D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208" y="405746"/>
            <a:ext cx="2892581" cy="113216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294599" y="690423"/>
            <a:ext cx="1609898" cy="562810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2739793" y="1807728"/>
            <a:ext cx="1222375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Einleitung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9812" y="2254901"/>
            <a:ext cx="6421755" cy="1740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800"/>
              </a:lnSpc>
              <a:spcBef>
                <a:spcPts val="95"/>
              </a:spcBef>
            </a:pPr>
            <a:r>
              <a:rPr sz="1150" dirty="0">
                <a:latin typeface="Calibri"/>
                <a:cs typeface="Calibri"/>
              </a:rPr>
              <a:t>Wälder</a:t>
            </a:r>
            <a:r>
              <a:rPr sz="1150" spc="2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spielen</a:t>
            </a:r>
            <a:r>
              <a:rPr sz="1150" spc="3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eine</a:t>
            </a:r>
            <a:r>
              <a:rPr sz="1150" spc="3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zentrale</a:t>
            </a:r>
            <a:r>
              <a:rPr sz="1150" spc="3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Rolle</a:t>
            </a:r>
            <a:r>
              <a:rPr sz="1150" spc="3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im</a:t>
            </a:r>
            <a:r>
              <a:rPr sz="1150" spc="3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globalen</a:t>
            </a:r>
            <a:r>
              <a:rPr sz="1150" spc="2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Ökosystem</a:t>
            </a:r>
            <a:r>
              <a:rPr sz="1150" spc="3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3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sind</a:t>
            </a:r>
            <a:r>
              <a:rPr sz="1150" spc="3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bedeutende</a:t>
            </a:r>
            <a:r>
              <a:rPr sz="1150" spc="30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Kohlenstoffsenken, </a:t>
            </a:r>
            <a:r>
              <a:rPr sz="1150" spc="10" dirty="0">
                <a:latin typeface="Calibri"/>
                <a:cs typeface="Calibri"/>
              </a:rPr>
              <a:t>Biodiversitätsreservoire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und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Regulatoren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lokaler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Klimabedingungen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(Pretzsch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et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al.,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2018;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FAO,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55" dirty="0">
                <a:latin typeface="Calibri"/>
                <a:cs typeface="Calibri"/>
              </a:rPr>
              <a:t>2020). </a:t>
            </a:r>
            <a:r>
              <a:rPr sz="1150" spc="10" dirty="0">
                <a:latin typeface="Calibri"/>
                <a:cs typeface="Calibri"/>
              </a:rPr>
              <a:t>Vor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50" dirty="0">
                <a:latin typeface="Calibri"/>
                <a:cs typeface="Calibri"/>
              </a:rPr>
              <a:t>dem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Hintergrund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des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Klimawandels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und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wachsender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Nutzungsansprüche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steigt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die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Notwendigkeit, </a:t>
            </a:r>
            <a:r>
              <a:rPr sz="1150" spc="10" dirty="0">
                <a:latin typeface="Calibri"/>
                <a:cs typeface="Calibri"/>
              </a:rPr>
              <a:t>fundierte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Entscheidungen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auf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Basis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verlässlicher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Daten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spc="50" dirty="0">
                <a:latin typeface="Calibri"/>
                <a:cs typeface="Calibri"/>
              </a:rPr>
              <a:t>zu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treffen.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Die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Arbeit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mit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waldbezogenen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Daten </a:t>
            </a:r>
            <a:r>
              <a:rPr sz="1150" dirty="0">
                <a:latin typeface="Calibri"/>
                <a:cs typeface="Calibri"/>
              </a:rPr>
              <a:t>gewinnt</a:t>
            </a:r>
            <a:r>
              <a:rPr sz="1150" spc="4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dabei</a:t>
            </a:r>
            <a:r>
              <a:rPr sz="1150" spc="4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zunehmend</a:t>
            </a:r>
            <a:r>
              <a:rPr sz="1150" spc="4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an</a:t>
            </a:r>
            <a:r>
              <a:rPr sz="1150" spc="4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Bedeutung,</a:t>
            </a:r>
            <a:r>
              <a:rPr sz="1150" spc="4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sei</a:t>
            </a:r>
            <a:r>
              <a:rPr sz="1150" spc="4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es</a:t>
            </a:r>
            <a:r>
              <a:rPr sz="1150" spc="4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zur</a:t>
            </a:r>
            <a:r>
              <a:rPr sz="1150" spc="4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Modellierung</a:t>
            </a:r>
            <a:r>
              <a:rPr sz="1150" spc="4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von</a:t>
            </a:r>
            <a:r>
              <a:rPr sz="1150" spc="4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Wachstumsprozessen,</a:t>
            </a:r>
            <a:r>
              <a:rPr sz="1150" spc="465" dirty="0">
                <a:latin typeface="Calibri"/>
                <a:cs typeface="Calibri"/>
              </a:rPr>
              <a:t> </a:t>
            </a:r>
            <a:r>
              <a:rPr sz="1150" spc="-25" dirty="0">
                <a:latin typeface="Calibri"/>
                <a:cs typeface="Calibri"/>
              </a:rPr>
              <a:t>zur </a:t>
            </a:r>
            <a:r>
              <a:rPr sz="1150" dirty="0">
                <a:latin typeface="Calibri"/>
                <a:cs typeface="Calibri"/>
              </a:rPr>
              <a:t>Überwachung</a:t>
            </a:r>
            <a:r>
              <a:rPr sz="1150" spc="15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von</a:t>
            </a:r>
            <a:r>
              <a:rPr sz="1150" spc="15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Biodiversität</a:t>
            </a:r>
            <a:r>
              <a:rPr sz="1150" spc="15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oder</a:t>
            </a:r>
            <a:r>
              <a:rPr sz="1150" spc="15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zur</a:t>
            </a:r>
            <a:r>
              <a:rPr sz="1150" spc="15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Früherkennung</a:t>
            </a:r>
            <a:r>
              <a:rPr sz="1150" spc="15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von</a:t>
            </a:r>
            <a:r>
              <a:rPr sz="1150" spc="15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Störungen</a:t>
            </a:r>
            <a:r>
              <a:rPr sz="1150" spc="15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wie</a:t>
            </a:r>
            <a:r>
              <a:rPr sz="1150" spc="15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Trockenstress</a:t>
            </a:r>
            <a:r>
              <a:rPr sz="1150" spc="155" dirty="0">
                <a:latin typeface="Calibri"/>
                <a:cs typeface="Calibri"/>
              </a:rPr>
              <a:t>  </a:t>
            </a:r>
            <a:r>
              <a:rPr sz="1150" spc="-20" dirty="0">
                <a:latin typeface="Calibri"/>
                <a:cs typeface="Calibri"/>
              </a:rPr>
              <a:t>oder </a:t>
            </a:r>
            <a:r>
              <a:rPr sz="1150" dirty="0">
                <a:latin typeface="Calibri"/>
                <a:cs typeface="Calibri"/>
              </a:rPr>
              <a:t>Schädlingsbefall</a:t>
            </a:r>
            <a:r>
              <a:rPr sz="1150" spc="16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(Seidl</a:t>
            </a:r>
            <a:r>
              <a:rPr sz="1150" spc="16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et</a:t>
            </a:r>
            <a:r>
              <a:rPr sz="1150" spc="16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al.,</a:t>
            </a:r>
            <a:r>
              <a:rPr sz="1150" spc="16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2017).</a:t>
            </a:r>
            <a:endParaRPr sz="1150" dirty="0">
              <a:latin typeface="Calibri"/>
              <a:cs typeface="Calibri"/>
            </a:endParaRPr>
          </a:p>
          <a:p>
            <a:pPr marL="12700" marR="5080" algn="just">
              <a:lnSpc>
                <a:spcPct val="100800"/>
              </a:lnSpc>
              <a:spcBef>
                <a:spcPts val="980"/>
              </a:spcBef>
            </a:pPr>
            <a:r>
              <a:rPr sz="1150" dirty="0">
                <a:latin typeface="Calibri"/>
                <a:cs typeface="Calibri"/>
              </a:rPr>
              <a:t>Moderne</a:t>
            </a:r>
            <a:r>
              <a:rPr sz="1150" spc="47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Technologien</a:t>
            </a:r>
            <a:r>
              <a:rPr sz="1150" spc="4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wie</a:t>
            </a:r>
            <a:r>
              <a:rPr sz="1150" spc="47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Fernerkundung,</a:t>
            </a:r>
            <a:r>
              <a:rPr sz="1150" spc="4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automatisierte</a:t>
            </a:r>
            <a:r>
              <a:rPr sz="1150" spc="4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Sensornetzwerke</a:t>
            </a:r>
            <a:r>
              <a:rPr sz="1150" spc="47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480" dirty="0">
                <a:latin typeface="Calibri"/>
                <a:cs typeface="Calibri"/>
              </a:rPr>
              <a:t>  </a:t>
            </a:r>
            <a:r>
              <a:rPr sz="1150" spc="-10" dirty="0">
                <a:latin typeface="Calibri"/>
                <a:cs typeface="Calibri"/>
              </a:rPr>
              <a:t>mobile </a:t>
            </a:r>
            <a:r>
              <a:rPr sz="1150" dirty="0">
                <a:latin typeface="Calibri"/>
                <a:cs typeface="Calibri"/>
              </a:rPr>
              <a:t>Erfassungssysteme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liefern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heute</a:t>
            </a:r>
            <a:r>
              <a:rPr sz="1150" spc="3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große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Datenmengen</a:t>
            </a:r>
            <a:r>
              <a:rPr sz="1150" spc="3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hoher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räumlicher</a:t>
            </a:r>
            <a:r>
              <a:rPr sz="1150" spc="3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zeitlicher</a:t>
            </a:r>
            <a:r>
              <a:rPr sz="1150" spc="39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Auflösung</a:t>
            </a:r>
            <a:endParaRPr sz="115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9812" y="3969508"/>
            <a:ext cx="6421755" cy="1383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800"/>
              </a:lnSpc>
              <a:spcBef>
                <a:spcPts val="95"/>
              </a:spcBef>
            </a:pPr>
            <a:r>
              <a:rPr sz="1150" dirty="0">
                <a:latin typeface="Calibri"/>
                <a:cs typeface="Calibri"/>
              </a:rPr>
              <a:t>(Zhao</a:t>
            </a:r>
            <a:r>
              <a:rPr sz="1150" spc="2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et</a:t>
            </a:r>
            <a:r>
              <a:rPr sz="1150" spc="2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al.,</a:t>
            </a:r>
            <a:r>
              <a:rPr sz="1150" spc="2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2019).</a:t>
            </a:r>
            <a:r>
              <a:rPr sz="1150" spc="2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2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Herausforderung</a:t>
            </a:r>
            <a:r>
              <a:rPr sz="1150" spc="2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besteht</a:t>
            </a:r>
            <a:r>
              <a:rPr sz="1150" spc="2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darin,</a:t>
            </a:r>
            <a:r>
              <a:rPr sz="1150" spc="2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diese</a:t>
            </a:r>
            <a:r>
              <a:rPr sz="1150" spc="2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heterogenen</a:t>
            </a:r>
            <a:r>
              <a:rPr sz="1150" spc="2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Datenquellen</a:t>
            </a:r>
            <a:r>
              <a:rPr sz="1150" spc="2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effizient</a:t>
            </a:r>
            <a:r>
              <a:rPr sz="1150" spc="295" dirty="0">
                <a:latin typeface="Calibri"/>
                <a:cs typeface="Calibri"/>
              </a:rPr>
              <a:t> </a:t>
            </a:r>
            <a:r>
              <a:rPr sz="1150" spc="-25" dirty="0">
                <a:latin typeface="Calibri"/>
                <a:cs typeface="Calibri"/>
              </a:rPr>
              <a:t>zu </a:t>
            </a:r>
            <a:r>
              <a:rPr sz="1150" dirty="0">
                <a:latin typeface="Calibri"/>
                <a:cs typeface="Calibri"/>
              </a:rPr>
              <a:t>integrieren,</a:t>
            </a:r>
            <a:r>
              <a:rPr sz="1150" spc="355" dirty="0">
                <a:latin typeface="Calibri"/>
                <a:cs typeface="Calibri"/>
              </a:rPr>
              <a:t> </a:t>
            </a:r>
            <a:r>
              <a:rPr sz="1150" spc="50" dirty="0">
                <a:latin typeface="Calibri"/>
                <a:cs typeface="Calibri"/>
              </a:rPr>
              <a:t>zu</a:t>
            </a:r>
            <a:r>
              <a:rPr sz="1150" spc="36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analysieren</a:t>
            </a:r>
            <a:r>
              <a:rPr sz="1150" spc="36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35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</a:t>
            </a:r>
            <a:r>
              <a:rPr sz="1150" spc="36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praxisrelevante</a:t>
            </a:r>
            <a:r>
              <a:rPr sz="1150" spc="36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Informationen</a:t>
            </a:r>
            <a:r>
              <a:rPr sz="1150" spc="360" dirty="0">
                <a:latin typeface="Calibri"/>
                <a:cs typeface="Calibri"/>
              </a:rPr>
              <a:t> </a:t>
            </a:r>
            <a:r>
              <a:rPr sz="1150" spc="50" dirty="0">
                <a:latin typeface="Calibri"/>
                <a:cs typeface="Calibri"/>
              </a:rPr>
              <a:t>zu</a:t>
            </a:r>
            <a:r>
              <a:rPr sz="1150" spc="35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überführen.</a:t>
            </a:r>
            <a:r>
              <a:rPr sz="1150" spc="36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Gleichzeitig</a:t>
            </a:r>
            <a:r>
              <a:rPr sz="1150" spc="36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stellen </a:t>
            </a:r>
            <a:r>
              <a:rPr sz="1150" dirty="0">
                <a:latin typeface="Calibri"/>
                <a:cs typeface="Calibri"/>
              </a:rPr>
              <a:t>Fragen</a:t>
            </a:r>
            <a:r>
              <a:rPr sz="1150" spc="2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der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Datenqualität,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Standardisierung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Langzeitarchivierung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neue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Anforderungen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spc="-25" dirty="0">
                <a:latin typeface="Calibri"/>
                <a:cs typeface="Calibri"/>
              </a:rPr>
              <a:t>an </a:t>
            </a:r>
            <a:r>
              <a:rPr sz="1150" dirty="0">
                <a:latin typeface="Calibri"/>
                <a:cs typeface="Calibri"/>
              </a:rPr>
              <a:t>Forschung</a:t>
            </a:r>
            <a:r>
              <a:rPr sz="1150" spc="1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14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Praxis.</a:t>
            </a:r>
            <a:endParaRPr sz="1150" dirty="0">
              <a:latin typeface="Calibri"/>
              <a:cs typeface="Calibri"/>
            </a:endParaRPr>
          </a:p>
          <a:p>
            <a:pPr marL="12700" marR="5080" algn="just">
              <a:lnSpc>
                <a:spcPct val="100800"/>
              </a:lnSpc>
              <a:spcBef>
                <a:spcPts val="955"/>
              </a:spcBef>
            </a:pPr>
            <a:r>
              <a:rPr sz="1150" spc="10" dirty="0">
                <a:latin typeface="Calibri"/>
                <a:cs typeface="Calibri"/>
              </a:rPr>
              <a:t>Ziel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dieses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Posters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ist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es,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zentrale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Methoden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und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Anwendungen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der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Wald-Datenarbeit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vorzustellen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-25" dirty="0">
                <a:latin typeface="Calibri"/>
                <a:cs typeface="Calibri"/>
              </a:rPr>
              <a:t>und </a:t>
            </a:r>
            <a:r>
              <a:rPr sz="1150" dirty="0">
                <a:latin typeface="Calibri"/>
                <a:cs typeface="Calibri"/>
              </a:rPr>
              <a:t>beispielhaft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aufzuzeigen,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wie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datengetriebene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Ansätze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zur</a:t>
            </a:r>
            <a:r>
              <a:rPr sz="1150" spc="29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nachhaltigen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Bewirtschaftung</a:t>
            </a:r>
            <a:r>
              <a:rPr sz="1150" spc="285" dirty="0">
                <a:latin typeface="Calibri"/>
                <a:cs typeface="Calibri"/>
              </a:rPr>
              <a:t>  </a:t>
            </a:r>
            <a:r>
              <a:rPr sz="1150" spc="-25" dirty="0">
                <a:latin typeface="Calibri"/>
                <a:cs typeface="Calibri"/>
              </a:rPr>
              <a:t>und </a:t>
            </a:r>
            <a:r>
              <a:rPr sz="1150" spc="10" dirty="0">
                <a:latin typeface="Calibri"/>
                <a:cs typeface="Calibri"/>
              </a:rPr>
              <a:t>Beobachtung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von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Waldökosystemen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beitragen</a:t>
            </a:r>
            <a:r>
              <a:rPr sz="1150" spc="12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können.</a:t>
            </a:r>
            <a:endParaRPr sz="115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18779" y="5557614"/>
            <a:ext cx="1264285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Methoden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9812" y="6001514"/>
            <a:ext cx="6421755" cy="1740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800"/>
              </a:lnSpc>
              <a:spcBef>
                <a:spcPts val="95"/>
              </a:spcBef>
            </a:pPr>
            <a:r>
              <a:rPr sz="1150" dirty="0">
                <a:latin typeface="Calibri"/>
                <a:cs typeface="Calibri"/>
              </a:rPr>
              <a:t>Zur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Analyse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der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Vitalität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Struktur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von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Waldbeständen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wurde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ein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kombinierter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Datenerhebungs-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3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Auswertungsansatz</a:t>
            </a:r>
            <a:r>
              <a:rPr sz="1150" spc="3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gewählt.</a:t>
            </a:r>
            <a:r>
              <a:rPr sz="1150" spc="3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3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Untersuchungen</a:t>
            </a:r>
            <a:r>
              <a:rPr sz="1150" spc="3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fanden</a:t>
            </a:r>
            <a:r>
              <a:rPr sz="1150" spc="3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in</a:t>
            </a:r>
            <a:r>
              <a:rPr sz="1150" spc="3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einem</a:t>
            </a:r>
            <a:r>
              <a:rPr sz="1150" spc="335" dirty="0">
                <a:latin typeface="Calibri"/>
                <a:cs typeface="Calibri"/>
              </a:rPr>
              <a:t>  </a:t>
            </a:r>
            <a:r>
              <a:rPr sz="1150" spc="-10" dirty="0">
                <a:latin typeface="Calibri"/>
                <a:cs typeface="Calibri"/>
              </a:rPr>
              <a:t>mitteleuropäischen </a:t>
            </a:r>
            <a:r>
              <a:rPr sz="1150" dirty="0">
                <a:latin typeface="Calibri"/>
                <a:cs typeface="Calibri"/>
              </a:rPr>
              <a:t>Mischwaldgebiet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auf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insgesamt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spc="114" dirty="0">
                <a:latin typeface="Calibri"/>
                <a:cs typeface="Calibri"/>
              </a:rPr>
              <a:t>20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Stichprobenflächen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(jeweils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1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ha)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statt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erstreckten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sich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spc="-20" dirty="0">
                <a:latin typeface="Calibri"/>
                <a:cs typeface="Calibri"/>
              </a:rPr>
              <a:t>über </a:t>
            </a:r>
            <a:r>
              <a:rPr sz="1150" dirty="0">
                <a:latin typeface="Calibri"/>
                <a:cs typeface="Calibri"/>
              </a:rPr>
              <a:t>einen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Zeitraum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von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drei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Jahren.</a:t>
            </a:r>
            <a:endParaRPr sz="1150" dirty="0">
              <a:latin typeface="Calibri"/>
              <a:cs typeface="Calibri"/>
            </a:endParaRPr>
          </a:p>
          <a:p>
            <a:pPr marL="12700" marR="5080" algn="just">
              <a:lnSpc>
                <a:spcPct val="100800"/>
              </a:lnSpc>
              <a:spcBef>
                <a:spcPts val="980"/>
              </a:spcBef>
            </a:pPr>
            <a:r>
              <a:rPr sz="1150" dirty="0">
                <a:latin typeface="Calibri"/>
                <a:cs typeface="Calibri"/>
              </a:rPr>
              <a:t>Terrestrische</a:t>
            </a:r>
            <a:r>
              <a:rPr sz="1150" spc="36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Erhebungen</a:t>
            </a:r>
            <a:r>
              <a:rPr sz="1150" spc="36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wurden</a:t>
            </a:r>
            <a:r>
              <a:rPr sz="1150" spc="36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halbjährlich</a:t>
            </a:r>
            <a:r>
              <a:rPr sz="1150" spc="36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durchgeführt</a:t>
            </a:r>
            <a:r>
              <a:rPr sz="1150" spc="36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36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umfassten</a:t>
            </a:r>
            <a:r>
              <a:rPr sz="1150" spc="36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360" dirty="0">
                <a:latin typeface="Calibri"/>
                <a:cs typeface="Calibri"/>
              </a:rPr>
              <a:t>  </a:t>
            </a:r>
            <a:r>
              <a:rPr sz="1150" spc="-10" dirty="0">
                <a:latin typeface="Calibri"/>
                <a:cs typeface="Calibri"/>
              </a:rPr>
              <a:t>Aufnahme </a:t>
            </a:r>
            <a:r>
              <a:rPr sz="1150" spc="20" dirty="0">
                <a:latin typeface="Calibri"/>
                <a:cs typeface="Calibri"/>
              </a:rPr>
              <a:t>baumbezogener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Parameter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wie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Brusthöhendurchmesser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(BHD), Baumhöhe,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Baumart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sowie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die </a:t>
            </a:r>
            <a:r>
              <a:rPr sz="1150" spc="-10" dirty="0">
                <a:latin typeface="Calibri"/>
                <a:cs typeface="Calibri"/>
              </a:rPr>
              <a:t>Zählung </a:t>
            </a:r>
            <a:r>
              <a:rPr sz="1150" dirty="0">
                <a:latin typeface="Calibri"/>
                <a:cs typeface="Calibri"/>
              </a:rPr>
              <a:t>der</a:t>
            </a:r>
            <a:r>
              <a:rPr sz="1150" spc="2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Individuen</a:t>
            </a:r>
            <a:r>
              <a:rPr sz="1150" spc="2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zur</a:t>
            </a:r>
            <a:r>
              <a:rPr sz="1150" spc="2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Bestimmung</a:t>
            </a:r>
            <a:r>
              <a:rPr sz="1150" spc="2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der</a:t>
            </a:r>
            <a:r>
              <a:rPr sz="1150" spc="2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Artenvielfalt.</a:t>
            </a:r>
            <a:r>
              <a:rPr sz="1150" spc="2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Ergänzend</a:t>
            </a:r>
            <a:r>
              <a:rPr sz="1150" spc="2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dazu</a:t>
            </a:r>
            <a:r>
              <a:rPr sz="1150" spc="2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wurden</a:t>
            </a:r>
            <a:r>
              <a:rPr sz="1150" spc="2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auf</a:t>
            </a:r>
            <a:r>
              <a:rPr sz="1150" spc="2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jeder</a:t>
            </a:r>
            <a:r>
              <a:rPr sz="1150" spc="240" dirty="0">
                <a:latin typeface="Calibri"/>
                <a:cs typeface="Calibri"/>
              </a:rPr>
              <a:t>  </a:t>
            </a:r>
            <a:r>
              <a:rPr sz="1150" spc="-10" dirty="0">
                <a:latin typeface="Calibri"/>
                <a:cs typeface="Calibri"/>
              </a:rPr>
              <a:t>Fläche </a:t>
            </a:r>
            <a:r>
              <a:rPr sz="1150" dirty="0">
                <a:latin typeface="Calibri"/>
                <a:cs typeface="Calibri"/>
              </a:rPr>
              <a:t>bodenklimatische</a:t>
            </a:r>
            <a:r>
              <a:rPr sz="1150" spc="3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Sensoren</a:t>
            </a:r>
            <a:r>
              <a:rPr sz="1150" spc="3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installiert,</a:t>
            </a:r>
            <a:r>
              <a:rPr sz="1150" spc="3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3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kontinuierlich</a:t>
            </a:r>
            <a:r>
              <a:rPr sz="1150" spc="3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Daten</a:t>
            </a:r>
            <a:r>
              <a:rPr sz="1150" spc="340" dirty="0">
                <a:latin typeface="Calibri"/>
                <a:cs typeface="Calibri"/>
              </a:rPr>
              <a:t>  </a:t>
            </a:r>
            <a:r>
              <a:rPr sz="1150" spc="50" dirty="0">
                <a:latin typeface="Calibri"/>
                <a:cs typeface="Calibri"/>
              </a:rPr>
              <a:t>zu</a:t>
            </a:r>
            <a:r>
              <a:rPr sz="1150" spc="3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Bodenfeuchte</a:t>
            </a:r>
            <a:r>
              <a:rPr sz="1150" spc="340" dirty="0">
                <a:latin typeface="Calibri"/>
                <a:cs typeface="Calibri"/>
              </a:rPr>
              <a:t>  </a:t>
            </a:r>
            <a:r>
              <a:rPr sz="1150" spc="75" dirty="0">
                <a:latin typeface="Calibri"/>
                <a:cs typeface="Calibri"/>
              </a:rPr>
              <a:t>(%)</a:t>
            </a:r>
            <a:r>
              <a:rPr sz="1150" spc="340" dirty="0">
                <a:latin typeface="Calibri"/>
                <a:cs typeface="Calibri"/>
              </a:rPr>
              <a:t>  </a:t>
            </a:r>
            <a:r>
              <a:rPr sz="1150" spc="-25" dirty="0">
                <a:latin typeface="Calibri"/>
                <a:cs typeface="Calibri"/>
              </a:rPr>
              <a:t>und </a:t>
            </a:r>
            <a:r>
              <a:rPr sz="1150" spc="10" dirty="0">
                <a:latin typeface="Calibri"/>
                <a:cs typeface="Calibri"/>
              </a:rPr>
              <a:t>Bodentemperatur</a:t>
            </a:r>
            <a:r>
              <a:rPr sz="1150" spc="2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(°C)</a:t>
            </a:r>
            <a:r>
              <a:rPr sz="1150" spc="3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in</a:t>
            </a:r>
            <a:r>
              <a:rPr sz="1150" spc="2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10</a:t>
            </a:r>
            <a:r>
              <a:rPr sz="1150" spc="25" dirty="0">
                <a:latin typeface="Calibri"/>
                <a:cs typeface="Calibri"/>
              </a:rPr>
              <a:t> </a:t>
            </a:r>
            <a:r>
              <a:rPr sz="1150" spc="65" dirty="0">
                <a:latin typeface="Calibri"/>
                <a:cs typeface="Calibri"/>
              </a:rPr>
              <a:t>cm</a:t>
            </a:r>
            <a:r>
              <a:rPr sz="1150" spc="3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Tiefe</a:t>
            </a:r>
            <a:r>
              <a:rPr sz="1150" spc="2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lieferten.</a:t>
            </a:r>
            <a:endParaRPr sz="1150" dirty="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03752" y="8108391"/>
            <a:ext cx="3897132" cy="2598088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2666731" y="10797409"/>
            <a:ext cx="1368425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Calibri"/>
                <a:cs typeface="Calibri"/>
              </a:rPr>
              <a:t>Abbildung</a:t>
            </a:r>
            <a:r>
              <a:rPr sz="850" spc="75" dirty="0">
                <a:latin typeface="Calibri"/>
                <a:cs typeface="Calibri"/>
              </a:rPr>
              <a:t> </a:t>
            </a:r>
            <a:r>
              <a:rPr sz="850" spc="-105" dirty="0">
                <a:latin typeface="Calibri"/>
                <a:cs typeface="Calibri"/>
              </a:rPr>
              <a:t>1:</a:t>
            </a:r>
            <a:r>
              <a:rPr sz="850" spc="80" dirty="0">
                <a:latin typeface="Calibri"/>
                <a:cs typeface="Calibri"/>
              </a:rPr>
              <a:t> </a:t>
            </a:r>
            <a:r>
              <a:rPr sz="850" spc="-10" dirty="0">
                <a:latin typeface="Calibri"/>
                <a:cs typeface="Calibri"/>
              </a:rPr>
              <a:t>Ablaufdiagramm</a:t>
            </a:r>
            <a:endParaRPr sz="8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41179" y="1734629"/>
            <a:ext cx="6421755" cy="10140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800"/>
              </a:lnSpc>
              <a:spcBef>
                <a:spcPts val="95"/>
              </a:spcBef>
            </a:pPr>
            <a:r>
              <a:rPr sz="1150" dirty="0">
                <a:latin typeface="Calibri"/>
                <a:cs typeface="Calibri"/>
              </a:rPr>
              <a:t>Zur</a:t>
            </a:r>
            <a:r>
              <a:rPr sz="1150" spc="204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Erfassung</a:t>
            </a:r>
            <a:r>
              <a:rPr sz="1150" spc="204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der</a:t>
            </a:r>
            <a:r>
              <a:rPr sz="1150" spc="204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Vegetationsvitalität</a:t>
            </a:r>
            <a:r>
              <a:rPr sz="1150" spc="204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wurden</a:t>
            </a:r>
            <a:r>
              <a:rPr sz="1150" spc="21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fernerkundungsbasierte</a:t>
            </a:r>
            <a:r>
              <a:rPr sz="1150" spc="204" dirty="0">
                <a:latin typeface="Calibri"/>
                <a:cs typeface="Calibri"/>
              </a:rPr>
              <a:t>  </a:t>
            </a:r>
            <a:r>
              <a:rPr sz="1150" spc="70" dirty="0">
                <a:latin typeface="Calibri"/>
                <a:cs typeface="Calibri"/>
              </a:rPr>
              <a:t>NDVI-</a:t>
            </a:r>
            <a:r>
              <a:rPr sz="1150" dirty="0">
                <a:latin typeface="Calibri"/>
                <a:cs typeface="Calibri"/>
              </a:rPr>
              <a:t>Werte</a:t>
            </a:r>
            <a:r>
              <a:rPr sz="1150" spc="204" dirty="0">
                <a:latin typeface="Calibri"/>
                <a:cs typeface="Calibri"/>
              </a:rPr>
              <a:t>  </a:t>
            </a:r>
            <a:r>
              <a:rPr sz="1150" spc="-10" dirty="0">
                <a:latin typeface="Calibri"/>
                <a:cs typeface="Calibri"/>
              </a:rPr>
              <a:t>(Normalized </a:t>
            </a:r>
            <a:r>
              <a:rPr sz="1150" dirty="0">
                <a:latin typeface="Calibri"/>
                <a:cs typeface="Calibri"/>
              </a:rPr>
              <a:t>Difference</a:t>
            </a:r>
            <a:r>
              <a:rPr sz="1150" spc="42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Vegetation</a:t>
            </a:r>
            <a:r>
              <a:rPr sz="1150" spc="42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Index)</a:t>
            </a:r>
            <a:r>
              <a:rPr sz="1150" spc="43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aus</a:t>
            </a:r>
            <a:r>
              <a:rPr sz="1150" spc="42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öffentlich</a:t>
            </a:r>
            <a:r>
              <a:rPr sz="1150" spc="43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zugänglichen</a:t>
            </a:r>
            <a:r>
              <a:rPr sz="1150" spc="42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Satellitendaten</a:t>
            </a:r>
            <a:r>
              <a:rPr sz="1150" spc="43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(z.B.</a:t>
            </a:r>
            <a:r>
              <a:rPr sz="1150" spc="42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Sentinel-2)</a:t>
            </a:r>
            <a:r>
              <a:rPr sz="1150" spc="43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extrahiert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flächengenau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ausgewertet.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spc="75" dirty="0">
                <a:latin typeface="Calibri"/>
                <a:cs typeface="Calibri"/>
              </a:rPr>
              <a:t>NDVI-</a:t>
            </a:r>
            <a:r>
              <a:rPr sz="1150" dirty="0">
                <a:latin typeface="Calibri"/>
                <a:cs typeface="Calibri"/>
              </a:rPr>
              <a:t>Daten</a:t>
            </a:r>
            <a:r>
              <a:rPr sz="1150" spc="12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wurden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mit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einem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10-</a:t>
            </a:r>
            <a:r>
              <a:rPr sz="1150" spc="120" dirty="0">
                <a:latin typeface="Calibri"/>
                <a:cs typeface="Calibri"/>
              </a:rPr>
              <a:t>m-</a:t>
            </a:r>
            <a:r>
              <a:rPr sz="1150" dirty="0">
                <a:latin typeface="Calibri"/>
                <a:cs typeface="Calibri"/>
              </a:rPr>
              <a:t>Raster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aggregiert</a:t>
            </a:r>
            <a:r>
              <a:rPr sz="1150" spc="125" dirty="0">
                <a:latin typeface="Calibri"/>
                <a:cs typeface="Calibri"/>
              </a:rPr>
              <a:t>  </a:t>
            </a:r>
            <a:r>
              <a:rPr sz="1150" spc="-25" dirty="0">
                <a:latin typeface="Calibri"/>
                <a:cs typeface="Calibri"/>
              </a:rPr>
              <a:t>und </a:t>
            </a:r>
            <a:r>
              <a:rPr sz="1150" dirty="0">
                <a:latin typeface="Calibri"/>
                <a:cs typeface="Calibri"/>
              </a:rPr>
              <a:t>monatlich</a:t>
            </a:r>
            <a:r>
              <a:rPr sz="1150" spc="21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gemittelt.</a:t>
            </a:r>
            <a:endParaRPr sz="1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15"/>
              </a:spcBef>
            </a:pPr>
            <a:r>
              <a:rPr sz="1000" dirty="0">
                <a:latin typeface="Calibri"/>
                <a:cs typeface="Calibri"/>
              </a:rPr>
              <a:t>Tabelle</a:t>
            </a:r>
            <a:r>
              <a:rPr sz="1000" spc="75" dirty="0">
                <a:latin typeface="Calibri"/>
                <a:cs typeface="Calibri"/>
              </a:rPr>
              <a:t> </a:t>
            </a:r>
            <a:r>
              <a:rPr sz="1000" spc="-120" dirty="0">
                <a:latin typeface="Calibri"/>
                <a:cs typeface="Calibri"/>
              </a:rPr>
              <a:t>1:</a:t>
            </a:r>
            <a:r>
              <a:rPr sz="1000" spc="7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Datentabelle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41179" y="4008773"/>
            <a:ext cx="6421755" cy="732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800"/>
              </a:lnSpc>
              <a:spcBef>
                <a:spcPts val="95"/>
              </a:spcBef>
            </a:pPr>
            <a:r>
              <a:rPr sz="1150" dirty="0">
                <a:latin typeface="Calibri"/>
                <a:cs typeface="Calibri"/>
              </a:rPr>
              <a:t>Die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statistische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Auswertung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erfolgte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spc="65" dirty="0">
                <a:latin typeface="Calibri"/>
                <a:cs typeface="Calibri"/>
              </a:rPr>
              <a:t>R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(Version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spc="-35" dirty="0">
                <a:latin typeface="Calibri"/>
                <a:cs typeface="Calibri"/>
              </a:rPr>
              <a:t>4.3.1)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unter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Nutzung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der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Pakete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tidyverse,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ggplot2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spc="-25" dirty="0">
                <a:latin typeface="Calibri"/>
                <a:cs typeface="Calibri"/>
              </a:rPr>
              <a:t>und </a:t>
            </a:r>
            <a:r>
              <a:rPr sz="1150" spc="10" dirty="0">
                <a:latin typeface="Calibri"/>
                <a:cs typeface="Calibri"/>
              </a:rPr>
              <a:t>nlme.</a:t>
            </a:r>
            <a:r>
              <a:rPr sz="1150" spc="229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Es</a:t>
            </a:r>
            <a:r>
              <a:rPr sz="1150" spc="229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wurden</a:t>
            </a:r>
            <a:r>
              <a:rPr sz="1150" spc="229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lineare</a:t>
            </a:r>
            <a:r>
              <a:rPr sz="1150" spc="229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Regressionsmodelle</a:t>
            </a:r>
            <a:r>
              <a:rPr sz="1150" spc="23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zur</a:t>
            </a:r>
            <a:r>
              <a:rPr sz="1150" spc="229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Untersuchung</a:t>
            </a:r>
            <a:r>
              <a:rPr sz="1150" spc="229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des</a:t>
            </a:r>
            <a:r>
              <a:rPr sz="1150" spc="229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Zusammenhangs</a:t>
            </a:r>
            <a:r>
              <a:rPr sz="1150" spc="229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zwischen</a:t>
            </a:r>
            <a:r>
              <a:rPr sz="1150" spc="23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NDVI, </a:t>
            </a:r>
            <a:r>
              <a:rPr sz="1150" spc="10" dirty="0">
                <a:latin typeface="Calibri"/>
                <a:cs typeface="Calibri"/>
              </a:rPr>
              <a:t>Bodenfeuchte</a:t>
            </a:r>
            <a:r>
              <a:rPr sz="1150" spc="16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und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strukturellen</a:t>
            </a:r>
            <a:r>
              <a:rPr sz="1150" spc="16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Parametern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erstellt.</a:t>
            </a:r>
            <a:r>
              <a:rPr sz="1150" spc="16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Zusätzlich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kamen</a:t>
            </a:r>
            <a:r>
              <a:rPr sz="1150" spc="16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explorative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Datenanalysen</a:t>
            </a:r>
            <a:r>
              <a:rPr sz="1150" spc="165" dirty="0">
                <a:latin typeface="Calibri"/>
                <a:cs typeface="Calibri"/>
              </a:rPr>
              <a:t> </a:t>
            </a:r>
            <a:r>
              <a:rPr sz="1150" spc="-25" dirty="0">
                <a:latin typeface="Calibri"/>
                <a:cs typeface="Calibri"/>
              </a:rPr>
              <a:t>und </a:t>
            </a:r>
            <a:r>
              <a:rPr sz="1150" spc="20" dirty="0">
                <a:latin typeface="Calibri"/>
                <a:cs typeface="Calibri"/>
              </a:rPr>
              <a:t>Visualisierungen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zur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Charakterisierung</a:t>
            </a:r>
            <a:r>
              <a:rPr sz="1150" spc="-10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der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Standorteigenschaften</a:t>
            </a:r>
            <a:r>
              <a:rPr sz="1150" spc="-15" dirty="0">
                <a:latin typeface="Calibri"/>
                <a:cs typeface="Calibri"/>
              </a:rPr>
              <a:t> </a:t>
            </a:r>
            <a:r>
              <a:rPr sz="1150" spc="65" dirty="0">
                <a:latin typeface="Calibri"/>
                <a:cs typeface="Calibri"/>
              </a:rPr>
              <a:t>zum</a:t>
            </a:r>
            <a:r>
              <a:rPr sz="1150" spc="-10" dirty="0">
                <a:latin typeface="Calibri"/>
                <a:cs typeface="Calibri"/>
              </a:rPr>
              <a:t> Einsatz.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396883" y="4942450"/>
            <a:ext cx="1310640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spc="35" dirty="0">
                <a:solidFill>
                  <a:srgbClr val="FFFFFF"/>
                </a:solidFill>
                <a:latin typeface="Calibri"/>
                <a:cs typeface="Calibri"/>
              </a:rPr>
              <a:t>Ergebnisse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841179" y="5389622"/>
            <a:ext cx="6421755" cy="9093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800"/>
              </a:lnSpc>
              <a:spcBef>
                <a:spcPts val="95"/>
              </a:spcBef>
            </a:pPr>
            <a:r>
              <a:rPr sz="1150" spc="35" dirty="0">
                <a:latin typeface="Calibri"/>
                <a:cs typeface="Calibri"/>
              </a:rPr>
              <a:t>Die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Auswertung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5" dirty="0">
                <a:latin typeface="Calibri"/>
                <a:cs typeface="Calibri"/>
              </a:rPr>
              <a:t>der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erhobenen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30" dirty="0">
                <a:latin typeface="Calibri"/>
                <a:cs typeface="Calibri"/>
              </a:rPr>
              <a:t>Daten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zeigt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deutliche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15" dirty="0">
                <a:latin typeface="Calibri"/>
                <a:cs typeface="Calibri"/>
              </a:rPr>
              <a:t>Unterschiede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in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5" dirty="0">
                <a:latin typeface="Calibri"/>
                <a:cs typeface="Calibri"/>
              </a:rPr>
              <a:t>der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5" dirty="0">
                <a:latin typeface="Calibri"/>
                <a:cs typeface="Calibri"/>
              </a:rPr>
              <a:t>Vitalität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30" dirty="0">
                <a:latin typeface="Calibri"/>
                <a:cs typeface="Calibri"/>
              </a:rPr>
              <a:t>und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5" dirty="0">
                <a:latin typeface="Calibri"/>
                <a:cs typeface="Calibri"/>
              </a:rPr>
              <a:t>Struktur</a:t>
            </a:r>
            <a:r>
              <a:rPr sz="1150" spc="190" dirty="0">
                <a:latin typeface="Calibri"/>
                <a:cs typeface="Calibri"/>
              </a:rPr>
              <a:t> </a:t>
            </a:r>
            <a:r>
              <a:rPr sz="1150" spc="-25" dirty="0">
                <a:latin typeface="Calibri"/>
                <a:cs typeface="Calibri"/>
              </a:rPr>
              <a:t>der </a:t>
            </a:r>
            <a:r>
              <a:rPr sz="1150" spc="10" dirty="0">
                <a:latin typeface="Calibri"/>
                <a:cs typeface="Calibri"/>
              </a:rPr>
              <a:t>untersuchten</a:t>
            </a:r>
            <a:r>
              <a:rPr sz="1150" spc="245" dirty="0">
                <a:latin typeface="Calibri"/>
                <a:cs typeface="Calibri"/>
              </a:rPr>
              <a:t> </a:t>
            </a:r>
            <a:r>
              <a:rPr sz="1150" spc="15" dirty="0">
                <a:latin typeface="Calibri"/>
                <a:cs typeface="Calibri"/>
              </a:rPr>
              <a:t>Waldflächen.</a:t>
            </a:r>
            <a:r>
              <a:rPr sz="1150" spc="245" dirty="0">
                <a:latin typeface="Calibri"/>
                <a:cs typeface="Calibri"/>
              </a:rPr>
              <a:t> </a:t>
            </a:r>
            <a:r>
              <a:rPr sz="1150" spc="25" dirty="0">
                <a:latin typeface="Calibri"/>
                <a:cs typeface="Calibri"/>
              </a:rPr>
              <a:t>Zwischen</a:t>
            </a:r>
            <a:r>
              <a:rPr sz="1150" spc="245" dirty="0">
                <a:latin typeface="Calibri"/>
                <a:cs typeface="Calibri"/>
              </a:rPr>
              <a:t> </a:t>
            </a:r>
            <a:r>
              <a:rPr sz="1150" spc="50" dirty="0">
                <a:latin typeface="Calibri"/>
                <a:cs typeface="Calibri"/>
              </a:rPr>
              <a:t>dem</a:t>
            </a:r>
            <a:r>
              <a:rPr sz="1150" spc="245" dirty="0">
                <a:latin typeface="Calibri"/>
                <a:cs typeface="Calibri"/>
              </a:rPr>
              <a:t> </a:t>
            </a:r>
            <a:r>
              <a:rPr sz="1150" spc="55" dirty="0">
                <a:latin typeface="Calibri"/>
                <a:cs typeface="Calibri"/>
              </a:rPr>
              <a:t>NDVI</a:t>
            </a:r>
            <a:r>
              <a:rPr sz="1150" spc="24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(Normalized</a:t>
            </a:r>
            <a:r>
              <a:rPr sz="1150" spc="24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Difference</a:t>
            </a:r>
            <a:r>
              <a:rPr sz="1150" spc="245" dirty="0">
                <a:latin typeface="Calibri"/>
                <a:cs typeface="Calibri"/>
              </a:rPr>
              <a:t> </a:t>
            </a:r>
            <a:r>
              <a:rPr sz="1150" spc="5" dirty="0">
                <a:latin typeface="Calibri"/>
                <a:cs typeface="Calibri"/>
              </a:rPr>
              <a:t>Vegetation</a:t>
            </a:r>
            <a:r>
              <a:rPr sz="1150" spc="24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Index)</a:t>
            </a:r>
            <a:r>
              <a:rPr sz="1150" spc="245" dirty="0">
                <a:latin typeface="Calibri"/>
                <a:cs typeface="Calibri"/>
              </a:rPr>
              <a:t> </a:t>
            </a:r>
            <a:r>
              <a:rPr sz="1150" spc="30" dirty="0">
                <a:latin typeface="Calibri"/>
                <a:cs typeface="Calibri"/>
              </a:rPr>
              <a:t>und</a:t>
            </a:r>
            <a:r>
              <a:rPr sz="1150" spc="245" dirty="0">
                <a:latin typeface="Calibri"/>
                <a:cs typeface="Calibri"/>
              </a:rPr>
              <a:t> </a:t>
            </a:r>
            <a:r>
              <a:rPr sz="1150" spc="5" dirty="0">
                <a:latin typeface="Calibri"/>
                <a:cs typeface="Calibri"/>
              </a:rPr>
              <a:t>der</a:t>
            </a:r>
            <a:r>
              <a:rPr sz="1150" spc="-25" dirty="0">
                <a:latin typeface="Calibri"/>
                <a:cs typeface="Calibri"/>
              </a:rPr>
              <a:t> </a:t>
            </a:r>
            <a:r>
              <a:rPr sz="1150" spc="35" dirty="0">
                <a:latin typeface="Calibri"/>
                <a:cs typeface="Calibri"/>
              </a:rPr>
              <a:t>gemessenen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Bodenfeuchte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25" dirty="0">
                <a:latin typeface="Calibri"/>
                <a:cs typeface="Calibri"/>
              </a:rPr>
              <a:t>bestand</a:t>
            </a:r>
            <a:r>
              <a:rPr sz="1150" spc="15" dirty="0">
                <a:latin typeface="Calibri"/>
                <a:cs typeface="Calibri"/>
              </a:rPr>
              <a:t> ein </a:t>
            </a:r>
            <a:r>
              <a:rPr sz="1150" spc="5" dirty="0">
                <a:latin typeface="Calibri"/>
                <a:cs typeface="Calibri"/>
              </a:rPr>
              <a:t>signifikanter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5" dirty="0">
                <a:latin typeface="Calibri"/>
                <a:cs typeface="Calibri"/>
              </a:rPr>
              <a:t>positiver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35" dirty="0">
                <a:latin typeface="Calibri"/>
                <a:cs typeface="Calibri"/>
              </a:rPr>
              <a:t>Zusammenhang</a:t>
            </a:r>
            <a:r>
              <a:rPr sz="1150" spc="15" dirty="0">
                <a:latin typeface="Calibri"/>
                <a:cs typeface="Calibri"/>
              </a:rPr>
              <a:t> (R² </a:t>
            </a:r>
            <a:r>
              <a:rPr sz="1150" spc="-65" dirty="0">
                <a:latin typeface="Calibri"/>
                <a:cs typeface="Calibri"/>
              </a:rPr>
              <a:t>=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0.67,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40" dirty="0">
                <a:latin typeface="Calibri"/>
                <a:cs typeface="Calibri"/>
              </a:rPr>
              <a:t>p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-95" dirty="0">
                <a:latin typeface="Calibri"/>
                <a:cs typeface="Calibri"/>
              </a:rPr>
              <a:t>&lt;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0.01),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was</a:t>
            </a:r>
            <a:r>
              <a:rPr sz="1150" spc="15" dirty="0">
                <a:latin typeface="Calibri"/>
                <a:cs typeface="Calibri"/>
              </a:rPr>
              <a:t> </a:t>
            </a:r>
            <a:r>
              <a:rPr sz="1150" spc="5" dirty="0">
                <a:latin typeface="Calibri"/>
                <a:cs typeface="Calibri"/>
              </a:rPr>
              <a:t>darauf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hinweist,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25" dirty="0">
                <a:latin typeface="Calibri"/>
                <a:cs typeface="Calibri"/>
              </a:rPr>
              <a:t>dass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5" dirty="0">
                <a:latin typeface="Calibri"/>
                <a:cs typeface="Calibri"/>
              </a:rPr>
              <a:t>trockene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Standorte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40" dirty="0">
                <a:latin typeface="Calibri"/>
                <a:cs typeface="Calibri"/>
              </a:rPr>
              <a:t>im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Untersuchungszeitraum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5" dirty="0">
                <a:latin typeface="Calibri"/>
                <a:cs typeface="Calibri"/>
              </a:rPr>
              <a:t>eine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5" dirty="0">
                <a:latin typeface="Calibri"/>
                <a:cs typeface="Calibri"/>
              </a:rPr>
              <a:t>geringere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20" dirty="0">
                <a:latin typeface="Calibri"/>
                <a:cs typeface="Calibri"/>
              </a:rPr>
              <a:t>photosynthetische</a:t>
            </a:r>
            <a:r>
              <a:rPr sz="1150" spc="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Aktivität </a:t>
            </a:r>
            <a:r>
              <a:rPr sz="1150" spc="5" dirty="0">
                <a:latin typeface="Calibri"/>
                <a:cs typeface="Calibri"/>
              </a:rPr>
              <a:t>aufwiesen.</a:t>
            </a:r>
            <a:endParaRPr sz="1150" dirty="0">
              <a:latin typeface="Calibri"/>
              <a:cs typeface="Calibri"/>
            </a:endParaRPr>
          </a:p>
        </p:txBody>
      </p:sp>
      <p:pic>
        <p:nvPicPr>
          <p:cNvPr id="25" name="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508088" y="6716261"/>
            <a:ext cx="5087922" cy="3609438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8567341" y="10466921"/>
            <a:ext cx="2969895" cy="15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10" dirty="0">
                <a:latin typeface="Calibri"/>
                <a:cs typeface="Calibri"/>
              </a:rPr>
              <a:t>Abbildung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10" dirty="0">
                <a:latin typeface="Calibri"/>
                <a:cs typeface="Calibri"/>
              </a:rPr>
              <a:t>2: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10" dirty="0">
                <a:latin typeface="Calibri"/>
                <a:cs typeface="Calibri"/>
              </a:rPr>
              <a:t>Zusammenhang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10" dirty="0">
                <a:latin typeface="Calibri"/>
                <a:cs typeface="Calibri"/>
              </a:rPr>
              <a:t>zwischen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10" dirty="0">
                <a:latin typeface="Calibri"/>
                <a:cs typeface="Calibri"/>
              </a:rPr>
              <a:t>Bodenfeuchte</a:t>
            </a:r>
            <a:r>
              <a:rPr sz="850" spc="60" dirty="0">
                <a:latin typeface="Calibri"/>
                <a:cs typeface="Calibri"/>
              </a:rPr>
              <a:t> </a:t>
            </a:r>
            <a:r>
              <a:rPr sz="850" spc="10" dirty="0">
                <a:latin typeface="Calibri"/>
                <a:cs typeface="Calibri"/>
              </a:rPr>
              <a:t>und</a:t>
            </a:r>
            <a:r>
              <a:rPr sz="850" spc="55" dirty="0">
                <a:latin typeface="Calibri"/>
                <a:cs typeface="Calibri"/>
              </a:rPr>
              <a:t> </a:t>
            </a:r>
            <a:r>
              <a:rPr sz="850" spc="-20" dirty="0">
                <a:latin typeface="Calibri"/>
                <a:cs typeface="Calibri"/>
              </a:rPr>
              <a:t>NDVI</a:t>
            </a:r>
            <a:endParaRPr sz="8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41179" y="10719957"/>
            <a:ext cx="6421755" cy="379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95"/>
              </a:spcBef>
            </a:pPr>
            <a:r>
              <a:rPr sz="1150" spc="10" dirty="0">
                <a:latin typeface="Calibri"/>
                <a:cs typeface="Calibri"/>
              </a:rPr>
              <a:t>Flächen</a:t>
            </a:r>
            <a:r>
              <a:rPr sz="1150" spc="13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mit</a:t>
            </a:r>
            <a:r>
              <a:rPr sz="1150" spc="13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einem</a:t>
            </a:r>
            <a:r>
              <a:rPr sz="1150" spc="13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höheren</a:t>
            </a:r>
            <a:r>
              <a:rPr sz="1150" spc="13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mittleren</a:t>
            </a:r>
            <a:r>
              <a:rPr sz="1150" spc="13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Brusthöhendurchmesser</a:t>
            </a:r>
            <a:r>
              <a:rPr sz="1150" spc="130" dirty="0">
                <a:latin typeface="Calibri"/>
                <a:cs typeface="Calibri"/>
              </a:rPr>
              <a:t> </a:t>
            </a:r>
            <a:r>
              <a:rPr sz="1150" spc="50" dirty="0">
                <a:latin typeface="Calibri"/>
                <a:cs typeface="Calibri"/>
              </a:rPr>
              <a:t>(BHD)</a:t>
            </a:r>
            <a:r>
              <a:rPr sz="1150" spc="13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und</a:t>
            </a:r>
            <a:r>
              <a:rPr sz="1150" spc="13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größerer</a:t>
            </a:r>
            <a:r>
              <a:rPr sz="1150" spc="13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Baumhöhe</a:t>
            </a:r>
            <a:r>
              <a:rPr sz="1150" spc="13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zeigten </a:t>
            </a:r>
            <a:r>
              <a:rPr sz="1150" dirty="0">
                <a:latin typeface="Calibri"/>
                <a:cs typeface="Calibri"/>
              </a:rPr>
              <a:t>tendenziell</a:t>
            </a:r>
            <a:r>
              <a:rPr sz="1150" spc="13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höhere</a:t>
            </a:r>
            <a:r>
              <a:rPr sz="1150" spc="135" dirty="0">
                <a:latin typeface="Calibri"/>
                <a:cs typeface="Calibri"/>
              </a:rPr>
              <a:t> </a:t>
            </a:r>
            <a:r>
              <a:rPr sz="1150" spc="70" dirty="0">
                <a:latin typeface="Calibri"/>
                <a:cs typeface="Calibri"/>
              </a:rPr>
              <a:t>NDVI-</a:t>
            </a:r>
            <a:r>
              <a:rPr sz="1150" dirty="0">
                <a:latin typeface="Calibri"/>
                <a:cs typeface="Calibri"/>
              </a:rPr>
              <a:t>Werte,</a:t>
            </a:r>
            <a:r>
              <a:rPr sz="1150" spc="1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was</a:t>
            </a:r>
            <a:r>
              <a:rPr sz="1150" spc="13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auf</a:t>
            </a:r>
            <a:r>
              <a:rPr sz="1150" spc="1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13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Rolle</a:t>
            </a:r>
            <a:r>
              <a:rPr sz="1150" spc="13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etablierter</a:t>
            </a:r>
            <a:r>
              <a:rPr sz="1150" spc="1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Bestände</a:t>
            </a:r>
            <a:r>
              <a:rPr sz="1150" spc="13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bei</a:t>
            </a:r>
            <a:r>
              <a:rPr sz="1150" spc="1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der</a:t>
            </a:r>
            <a:r>
              <a:rPr sz="1150" spc="13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Bewältigung</a:t>
            </a:r>
            <a:r>
              <a:rPr sz="1150" spc="13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abiotischer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542545" y="1734629"/>
            <a:ext cx="6421755" cy="1861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800"/>
              </a:lnSpc>
              <a:spcBef>
                <a:spcPts val="95"/>
              </a:spcBef>
            </a:pPr>
            <a:r>
              <a:rPr sz="1150" dirty="0">
                <a:latin typeface="Calibri"/>
                <a:cs typeface="Calibri"/>
              </a:rPr>
              <a:t>Stressoren</a:t>
            </a:r>
            <a:r>
              <a:rPr sz="1150" spc="1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hinweist.</a:t>
            </a:r>
            <a:r>
              <a:rPr sz="1150" spc="2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Gleichzeitig</a:t>
            </a:r>
            <a:r>
              <a:rPr sz="1150" spc="1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korrelierte</a:t>
            </a:r>
            <a:r>
              <a:rPr sz="1150" spc="2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2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Artenzahl</a:t>
            </a:r>
            <a:r>
              <a:rPr sz="1150" spc="1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positiv</a:t>
            </a:r>
            <a:r>
              <a:rPr sz="1150" spc="2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mit</a:t>
            </a:r>
            <a:r>
              <a:rPr sz="1150" spc="2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der</a:t>
            </a:r>
            <a:r>
              <a:rPr sz="1150" spc="1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strukturellen</a:t>
            </a:r>
            <a:r>
              <a:rPr sz="1150" spc="20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Komplexität</a:t>
            </a:r>
            <a:r>
              <a:rPr sz="1150" spc="200" dirty="0">
                <a:latin typeface="Calibri"/>
                <a:cs typeface="Calibri"/>
              </a:rPr>
              <a:t> </a:t>
            </a:r>
            <a:r>
              <a:rPr sz="1150" spc="-25" dirty="0">
                <a:latin typeface="Calibri"/>
                <a:cs typeface="Calibri"/>
              </a:rPr>
              <a:t>der </a:t>
            </a:r>
            <a:r>
              <a:rPr sz="1150" dirty="0">
                <a:latin typeface="Calibri"/>
                <a:cs typeface="Calibri"/>
              </a:rPr>
              <a:t>Fläche,</a:t>
            </a:r>
            <a:r>
              <a:rPr sz="1150" spc="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jedoch</a:t>
            </a:r>
            <a:r>
              <a:rPr sz="1150" spc="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weniger</a:t>
            </a:r>
            <a:r>
              <a:rPr sz="1150" spc="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deutlich</a:t>
            </a:r>
            <a:r>
              <a:rPr sz="1150" spc="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mit</a:t>
            </a:r>
            <a:r>
              <a:rPr sz="1150" spc="85" dirty="0">
                <a:latin typeface="Calibri"/>
                <a:cs typeface="Calibri"/>
              </a:rPr>
              <a:t> </a:t>
            </a:r>
            <a:r>
              <a:rPr sz="1150" spc="50" dirty="0">
                <a:latin typeface="Calibri"/>
                <a:cs typeface="Calibri"/>
              </a:rPr>
              <a:t>dem</a:t>
            </a:r>
            <a:r>
              <a:rPr sz="1150" spc="90" dirty="0">
                <a:latin typeface="Calibri"/>
                <a:cs typeface="Calibri"/>
              </a:rPr>
              <a:t> </a:t>
            </a:r>
            <a:r>
              <a:rPr sz="1150" spc="-20" dirty="0">
                <a:latin typeface="Calibri"/>
                <a:cs typeface="Calibri"/>
              </a:rPr>
              <a:t>NDVI.</a:t>
            </a:r>
            <a:endParaRPr sz="1150">
              <a:latin typeface="Calibri"/>
              <a:cs typeface="Calibri"/>
            </a:endParaRPr>
          </a:p>
          <a:p>
            <a:pPr marL="12700" marR="5080" algn="just">
              <a:lnSpc>
                <a:spcPct val="100800"/>
              </a:lnSpc>
              <a:spcBef>
                <a:spcPts val="955"/>
              </a:spcBef>
            </a:pPr>
            <a:r>
              <a:rPr sz="1150" dirty="0">
                <a:latin typeface="Calibri"/>
                <a:cs typeface="Calibri"/>
              </a:rPr>
              <a:t>Die</a:t>
            </a:r>
            <a:r>
              <a:rPr sz="1150" spc="2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Fernerkundungsdaten</a:t>
            </a:r>
            <a:r>
              <a:rPr sz="1150" spc="2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konnten</a:t>
            </a:r>
            <a:r>
              <a:rPr sz="1150" spc="2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erfolgreich</a:t>
            </a:r>
            <a:r>
              <a:rPr sz="1150" spc="2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genutzt</a:t>
            </a:r>
            <a:r>
              <a:rPr sz="1150" spc="2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werden,</a:t>
            </a:r>
            <a:r>
              <a:rPr sz="1150" spc="280" dirty="0">
                <a:latin typeface="Calibri"/>
                <a:cs typeface="Calibri"/>
              </a:rPr>
              <a:t> </a:t>
            </a:r>
            <a:r>
              <a:rPr sz="1150" spc="50" dirty="0">
                <a:latin typeface="Calibri"/>
                <a:cs typeface="Calibri"/>
              </a:rPr>
              <a:t>um</a:t>
            </a:r>
            <a:r>
              <a:rPr sz="1150" spc="2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kurzfristige</a:t>
            </a:r>
            <a:r>
              <a:rPr sz="1150" spc="2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Veränderungen</a:t>
            </a:r>
            <a:r>
              <a:rPr sz="1150" spc="2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</a:t>
            </a:r>
            <a:r>
              <a:rPr sz="1150" spc="280" dirty="0">
                <a:latin typeface="Calibri"/>
                <a:cs typeface="Calibri"/>
              </a:rPr>
              <a:t> </a:t>
            </a:r>
            <a:r>
              <a:rPr sz="1150" spc="-25" dirty="0">
                <a:latin typeface="Calibri"/>
                <a:cs typeface="Calibri"/>
              </a:rPr>
              <a:t>der </a:t>
            </a:r>
            <a:r>
              <a:rPr sz="1150" dirty="0">
                <a:latin typeface="Calibri"/>
                <a:cs typeface="Calibri"/>
              </a:rPr>
              <a:t>Vitalität</a:t>
            </a:r>
            <a:r>
              <a:rPr sz="1150" spc="15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während</a:t>
            </a:r>
            <a:r>
              <a:rPr sz="1150" spc="155" dirty="0">
                <a:latin typeface="Calibri"/>
                <a:cs typeface="Calibri"/>
              </a:rPr>
              <a:t> </a:t>
            </a:r>
            <a:r>
              <a:rPr sz="1150" spc="50" dirty="0">
                <a:latin typeface="Calibri"/>
                <a:cs typeface="Calibri"/>
              </a:rPr>
              <a:t>Hitze-</a:t>
            </a:r>
            <a:r>
              <a:rPr sz="1150" spc="15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15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Trockenperioden</a:t>
            </a:r>
            <a:r>
              <a:rPr sz="1150" spc="155" dirty="0">
                <a:latin typeface="Calibri"/>
                <a:cs typeface="Calibri"/>
              </a:rPr>
              <a:t> </a:t>
            </a:r>
            <a:r>
              <a:rPr sz="1150" spc="50" dirty="0">
                <a:latin typeface="Calibri"/>
                <a:cs typeface="Calibri"/>
              </a:rPr>
              <a:t>zu</a:t>
            </a:r>
            <a:r>
              <a:rPr sz="1150" spc="15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erfassen.</a:t>
            </a:r>
            <a:r>
              <a:rPr sz="1150" spc="15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Besonders</a:t>
            </a:r>
            <a:r>
              <a:rPr sz="1150" spc="15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</a:t>
            </a:r>
            <a:r>
              <a:rPr sz="1150" spc="15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den</a:t>
            </a:r>
            <a:r>
              <a:rPr sz="1150" spc="15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Sommermonaten</a:t>
            </a:r>
            <a:r>
              <a:rPr sz="1150" spc="15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Juli</a:t>
            </a:r>
            <a:r>
              <a:rPr sz="1150" spc="155" dirty="0">
                <a:latin typeface="Calibri"/>
                <a:cs typeface="Calibri"/>
              </a:rPr>
              <a:t> </a:t>
            </a:r>
            <a:r>
              <a:rPr sz="1150" spc="-25" dirty="0">
                <a:latin typeface="Calibri"/>
                <a:cs typeface="Calibri"/>
              </a:rPr>
              <a:t>und </a:t>
            </a:r>
            <a:r>
              <a:rPr sz="1150" dirty="0">
                <a:latin typeface="Calibri"/>
                <a:cs typeface="Calibri"/>
              </a:rPr>
              <a:t>August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zeigten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spc="70" dirty="0">
                <a:latin typeface="Calibri"/>
                <a:cs typeface="Calibri"/>
              </a:rPr>
              <a:t>NDVI-</a:t>
            </a:r>
            <a:r>
              <a:rPr sz="1150" dirty="0">
                <a:latin typeface="Calibri"/>
                <a:cs typeface="Calibri"/>
              </a:rPr>
              <a:t>Zeitreihen</a:t>
            </a:r>
            <a:r>
              <a:rPr sz="1150" spc="3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auf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Flächen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mit</a:t>
            </a:r>
            <a:r>
              <a:rPr sz="1150" spc="3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niedriger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Bodenfeuchte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einen</a:t>
            </a:r>
            <a:r>
              <a:rPr sz="1150" spc="3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stärkeren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Abfall</a:t>
            </a:r>
            <a:r>
              <a:rPr sz="1150" spc="390" dirty="0">
                <a:latin typeface="Calibri"/>
                <a:cs typeface="Calibri"/>
              </a:rPr>
              <a:t> </a:t>
            </a:r>
            <a:r>
              <a:rPr sz="1150" spc="-25" dirty="0">
                <a:latin typeface="Calibri"/>
                <a:cs typeface="Calibri"/>
              </a:rPr>
              <a:t>im </a:t>
            </a:r>
            <a:r>
              <a:rPr sz="1150" dirty="0">
                <a:latin typeface="Calibri"/>
                <a:cs typeface="Calibri"/>
              </a:rPr>
              <a:t>Vergleich</a:t>
            </a:r>
            <a:r>
              <a:rPr sz="1150" spc="50" dirty="0">
                <a:latin typeface="Calibri"/>
                <a:cs typeface="Calibri"/>
              </a:rPr>
              <a:t> zu</a:t>
            </a:r>
            <a:r>
              <a:rPr sz="1150" spc="5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feuchteren</a:t>
            </a:r>
            <a:r>
              <a:rPr sz="1150" spc="5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Standorten.</a:t>
            </a:r>
            <a:endParaRPr sz="1150">
              <a:latin typeface="Calibri"/>
              <a:cs typeface="Calibri"/>
            </a:endParaRPr>
          </a:p>
          <a:p>
            <a:pPr marL="12700" marR="5080" algn="just">
              <a:lnSpc>
                <a:spcPct val="100800"/>
              </a:lnSpc>
              <a:spcBef>
                <a:spcPts val="980"/>
              </a:spcBef>
            </a:pPr>
            <a:r>
              <a:rPr sz="1150" dirty="0">
                <a:latin typeface="Calibri"/>
                <a:cs typeface="Calibri"/>
              </a:rPr>
              <a:t>Diese</a:t>
            </a:r>
            <a:r>
              <a:rPr sz="1150" spc="2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Ergebnisse</a:t>
            </a:r>
            <a:r>
              <a:rPr sz="1150" spc="2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verdeutlichen</a:t>
            </a:r>
            <a:r>
              <a:rPr sz="1150" spc="2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das</a:t>
            </a:r>
            <a:r>
              <a:rPr sz="1150" spc="2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Potenzial</a:t>
            </a:r>
            <a:r>
              <a:rPr sz="1150" spc="2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kombinierter</a:t>
            </a:r>
            <a:r>
              <a:rPr sz="1150" spc="24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terrestrischer</a:t>
            </a:r>
            <a:r>
              <a:rPr sz="1150" spc="2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240" dirty="0">
                <a:latin typeface="Calibri"/>
                <a:cs typeface="Calibri"/>
              </a:rPr>
              <a:t>  </a:t>
            </a:r>
            <a:r>
              <a:rPr sz="1150" spc="-10" dirty="0">
                <a:latin typeface="Calibri"/>
                <a:cs typeface="Calibri"/>
              </a:rPr>
              <a:t>fernerkundlicher </a:t>
            </a:r>
            <a:r>
              <a:rPr sz="1150" spc="10" dirty="0">
                <a:latin typeface="Calibri"/>
                <a:cs typeface="Calibri"/>
              </a:rPr>
              <a:t>Datensätze</a:t>
            </a:r>
            <a:r>
              <a:rPr sz="1150" spc="9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zur</a:t>
            </a:r>
            <a:r>
              <a:rPr sz="1150" spc="10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frühzeitigen</a:t>
            </a:r>
            <a:r>
              <a:rPr sz="1150" spc="10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Erkennung</a:t>
            </a:r>
            <a:r>
              <a:rPr sz="1150" spc="10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von</a:t>
            </a:r>
            <a:r>
              <a:rPr sz="1150" spc="10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Vitalitätsveränderungen</a:t>
            </a:r>
            <a:r>
              <a:rPr sz="1150" spc="10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und</a:t>
            </a:r>
            <a:r>
              <a:rPr sz="1150" spc="10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zur</a:t>
            </a:r>
            <a:r>
              <a:rPr sz="1150" spc="10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langfristigen</a:t>
            </a:r>
            <a:r>
              <a:rPr sz="1150" spc="10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Überwachung </a:t>
            </a:r>
            <a:r>
              <a:rPr sz="1150" spc="10" dirty="0">
                <a:latin typeface="Calibri"/>
                <a:cs typeface="Calibri"/>
              </a:rPr>
              <a:t>von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Waldökosystemen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unter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veränderten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Klimabedingungen.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107350" y="3800469"/>
            <a:ext cx="1292225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spc="40" dirty="0">
                <a:solidFill>
                  <a:srgbClr val="FFFFFF"/>
                </a:solidFill>
                <a:latin typeface="Calibri"/>
                <a:cs typeface="Calibri"/>
              </a:rPr>
              <a:t>Diskussion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542545" y="4244368"/>
            <a:ext cx="6421755" cy="2623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800"/>
              </a:lnSpc>
              <a:spcBef>
                <a:spcPts val="95"/>
              </a:spcBef>
            </a:pPr>
            <a:r>
              <a:rPr sz="1150" dirty="0">
                <a:latin typeface="Calibri"/>
                <a:cs typeface="Calibri"/>
              </a:rPr>
              <a:t>Die</a:t>
            </a:r>
            <a:r>
              <a:rPr sz="1150" spc="1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Ergebnisse</a:t>
            </a:r>
            <a:r>
              <a:rPr sz="1150" spc="1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bestätigen,</a:t>
            </a:r>
            <a:r>
              <a:rPr sz="1150" spc="1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dass</a:t>
            </a:r>
            <a:r>
              <a:rPr sz="1150" spc="1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Bodenfeuchte</a:t>
            </a:r>
            <a:r>
              <a:rPr sz="1150" spc="1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ein</a:t>
            </a:r>
            <a:r>
              <a:rPr sz="1150" spc="1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entscheidender</a:t>
            </a:r>
            <a:r>
              <a:rPr sz="1150" spc="1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Faktor</a:t>
            </a:r>
            <a:r>
              <a:rPr sz="1150" spc="1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für</a:t>
            </a:r>
            <a:r>
              <a:rPr sz="1150" spc="18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18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Vitalität</a:t>
            </a:r>
            <a:r>
              <a:rPr sz="1150" spc="180" dirty="0">
                <a:latin typeface="Calibri"/>
                <a:cs typeface="Calibri"/>
              </a:rPr>
              <a:t>  </a:t>
            </a:r>
            <a:r>
              <a:rPr sz="1150" spc="-25" dirty="0">
                <a:latin typeface="Calibri"/>
                <a:cs typeface="Calibri"/>
              </a:rPr>
              <a:t>von </a:t>
            </a:r>
            <a:r>
              <a:rPr sz="1150" dirty="0">
                <a:latin typeface="Calibri"/>
                <a:cs typeface="Calibri"/>
              </a:rPr>
              <a:t>Waldbeständen</a:t>
            </a:r>
            <a:r>
              <a:rPr sz="1150" spc="16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ist.</a:t>
            </a:r>
            <a:r>
              <a:rPr sz="1150" spc="17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Ein</a:t>
            </a:r>
            <a:r>
              <a:rPr sz="1150" spc="17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positiver</a:t>
            </a:r>
            <a:r>
              <a:rPr sz="1150" spc="17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Zusammenhang</a:t>
            </a:r>
            <a:r>
              <a:rPr sz="1150" spc="17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zwischen</a:t>
            </a:r>
            <a:r>
              <a:rPr sz="1150" spc="170" dirty="0">
                <a:latin typeface="Calibri"/>
                <a:cs typeface="Calibri"/>
              </a:rPr>
              <a:t>  </a:t>
            </a:r>
            <a:r>
              <a:rPr sz="1150" spc="55" dirty="0">
                <a:latin typeface="Calibri"/>
                <a:cs typeface="Calibri"/>
              </a:rPr>
              <a:t>NDVI</a:t>
            </a:r>
            <a:r>
              <a:rPr sz="1150" spc="16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17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Bodenfeuchte</a:t>
            </a:r>
            <a:r>
              <a:rPr sz="1150" spc="17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zeigt,</a:t>
            </a:r>
            <a:r>
              <a:rPr sz="1150" spc="170" dirty="0">
                <a:latin typeface="Calibri"/>
                <a:cs typeface="Calibri"/>
              </a:rPr>
              <a:t>  </a:t>
            </a:r>
            <a:r>
              <a:rPr sz="1150" spc="-20" dirty="0">
                <a:latin typeface="Calibri"/>
                <a:cs typeface="Calibri"/>
              </a:rPr>
              <a:t>dass </a:t>
            </a:r>
            <a:r>
              <a:rPr sz="1150" dirty="0">
                <a:latin typeface="Calibri"/>
                <a:cs typeface="Calibri"/>
              </a:rPr>
              <a:t>Trockenperioden</a:t>
            </a:r>
            <a:r>
              <a:rPr sz="1150" spc="4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49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photosynthetische</a:t>
            </a:r>
            <a:r>
              <a:rPr sz="1150" spc="114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Aktivität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signifikant</a:t>
            </a:r>
            <a:r>
              <a:rPr sz="1150" spc="114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reduzieren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(Seidl</a:t>
            </a:r>
            <a:r>
              <a:rPr sz="1150" spc="114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et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al.,</a:t>
            </a:r>
            <a:r>
              <a:rPr sz="1150" spc="114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2017).</a:t>
            </a:r>
            <a:r>
              <a:rPr sz="1150" spc="120" dirty="0">
                <a:latin typeface="Calibri"/>
                <a:cs typeface="Calibri"/>
              </a:rPr>
              <a:t>  </a:t>
            </a:r>
            <a:r>
              <a:rPr sz="1150" spc="-10" dirty="0">
                <a:latin typeface="Calibri"/>
                <a:cs typeface="Calibri"/>
              </a:rPr>
              <a:t>Diese </a:t>
            </a:r>
            <a:r>
              <a:rPr sz="1150" dirty="0">
                <a:latin typeface="Calibri"/>
                <a:cs typeface="Calibri"/>
              </a:rPr>
              <a:t>Erkenntnisse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stimmen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mit</a:t>
            </a:r>
            <a:r>
              <a:rPr sz="1150" spc="1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anderen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Studien</a:t>
            </a:r>
            <a:r>
              <a:rPr sz="1150" spc="1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überein,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1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den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Einfluss</a:t>
            </a:r>
            <a:r>
              <a:rPr sz="1150" spc="1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von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Wasserstress</a:t>
            </a:r>
            <a:r>
              <a:rPr sz="1150" spc="14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auf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spc="-25" dirty="0">
                <a:latin typeface="Calibri"/>
                <a:cs typeface="Calibri"/>
              </a:rPr>
              <a:t>die </a:t>
            </a:r>
            <a:r>
              <a:rPr sz="1150" dirty="0">
                <a:latin typeface="Calibri"/>
                <a:cs typeface="Calibri"/>
              </a:rPr>
              <a:t>Waldgesundheit</a:t>
            </a:r>
            <a:r>
              <a:rPr sz="1150" spc="2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betonen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(Anderegg</a:t>
            </a:r>
            <a:r>
              <a:rPr sz="1150" spc="2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et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al.,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2015).</a:t>
            </a:r>
            <a:r>
              <a:rPr sz="1150" spc="2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Besonders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ältere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Bestände</a:t>
            </a:r>
            <a:r>
              <a:rPr sz="1150" spc="2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mit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höherem</a:t>
            </a:r>
            <a:r>
              <a:rPr sz="1150" spc="265" dirty="0">
                <a:latin typeface="Calibri"/>
                <a:cs typeface="Calibri"/>
              </a:rPr>
              <a:t> </a:t>
            </a:r>
            <a:r>
              <a:rPr sz="1150" spc="95" dirty="0">
                <a:latin typeface="Calibri"/>
                <a:cs typeface="Calibri"/>
              </a:rPr>
              <a:t>BHD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spc="-25" dirty="0">
                <a:latin typeface="Calibri"/>
                <a:cs typeface="Calibri"/>
              </a:rPr>
              <a:t>und </a:t>
            </a:r>
            <a:r>
              <a:rPr sz="1150" dirty="0">
                <a:latin typeface="Calibri"/>
                <a:cs typeface="Calibri"/>
              </a:rPr>
              <a:t>größerer</a:t>
            </a:r>
            <a:r>
              <a:rPr sz="1150" spc="2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Baumhöhe</a:t>
            </a:r>
            <a:r>
              <a:rPr sz="1150" spc="2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zeigten</a:t>
            </a:r>
            <a:r>
              <a:rPr sz="1150" spc="2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eine</a:t>
            </a:r>
            <a:r>
              <a:rPr sz="1150" spc="2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bessere</a:t>
            </a:r>
            <a:r>
              <a:rPr sz="1150" spc="2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Widerstandsfähigkeit</a:t>
            </a:r>
            <a:r>
              <a:rPr sz="1150" spc="2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gegenüber</a:t>
            </a:r>
            <a:r>
              <a:rPr sz="1150" spc="2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abiotischen</a:t>
            </a:r>
            <a:r>
              <a:rPr sz="1150" spc="28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Stressfaktoren, </a:t>
            </a:r>
            <a:r>
              <a:rPr sz="1150" dirty="0">
                <a:latin typeface="Calibri"/>
                <a:cs typeface="Calibri"/>
              </a:rPr>
              <a:t>was</a:t>
            </a:r>
            <a:r>
              <a:rPr sz="1150" spc="3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3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Bedeutung</a:t>
            </a:r>
            <a:r>
              <a:rPr sz="1150" spc="3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stabiler</a:t>
            </a:r>
            <a:r>
              <a:rPr sz="1150" spc="35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Waldstrukturen</a:t>
            </a:r>
            <a:r>
              <a:rPr sz="1150" spc="3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für</a:t>
            </a:r>
            <a:r>
              <a:rPr sz="1150" spc="3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35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Anpassung</a:t>
            </a:r>
            <a:r>
              <a:rPr sz="1150" spc="3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an</a:t>
            </a:r>
            <a:r>
              <a:rPr sz="1150" spc="3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Klimaveränderungen</a:t>
            </a:r>
            <a:r>
              <a:rPr sz="1150" spc="34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unterstreicht </a:t>
            </a:r>
            <a:r>
              <a:rPr sz="1150" dirty="0">
                <a:latin typeface="Calibri"/>
                <a:cs typeface="Calibri"/>
              </a:rPr>
              <a:t>(Pretzsch</a:t>
            </a:r>
            <a:r>
              <a:rPr sz="1150" spc="5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et</a:t>
            </a:r>
            <a:r>
              <a:rPr sz="1150" spc="5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al.,</a:t>
            </a:r>
            <a:r>
              <a:rPr sz="1150" spc="5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2018).</a:t>
            </a:r>
            <a:endParaRPr sz="1150">
              <a:latin typeface="Calibri"/>
              <a:cs typeface="Calibri"/>
            </a:endParaRPr>
          </a:p>
          <a:p>
            <a:pPr marL="12700" marR="5080" algn="just">
              <a:lnSpc>
                <a:spcPct val="100800"/>
              </a:lnSpc>
              <a:spcBef>
                <a:spcPts val="980"/>
              </a:spcBef>
            </a:pPr>
            <a:r>
              <a:rPr sz="1150" dirty="0">
                <a:latin typeface="Calibri"/>
                <a:cs typeface="Calibri"/>
              </a:rPr>
              <a:t>Trotz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der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starken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Korrelation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zwischen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spc="55" dirty="0">
                <a:latin typeface="Calibri"/>
                <a:cs typeface="Calibri"/>
              </a:rPr>
              <a:t>NDVI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1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Bodenfeuchte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variierten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Vitalitätswerte</a:t>
            </a:r>
            <a:r>
              <a:rPr sz="1150" spc="17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zwischen </a:t>
            </a:r>
            <a:r>
              <a:rPr sz="1150" dirty="0">
                <a:latin typeface="Calibri"/>
                <a:cs typeface="Calibri"/>
              </a:rPr>
              <a:t>den</a:t>
            </a:r>
            <a:r>
              <a:rPr sz="1150" spc="13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Flächen,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was</a:t>
            </a:r>
            <a:r>
              <a:rPr sz="1150" spc="13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auf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Bedeutung</a:t>
            </a:r>
            <a:r>
              <a:rPr sz="1150" spc="13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mikroklimatischer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Faktoren</a:t>
            </a:r>
            <a:r>
              <a:rPr sz="1150" spc="130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spc="-10" dirty="0">
                <a:latin typeface="Calibri"/>
                <a:cs typeface="Calibri"/>
              </a:rPr>
              <a:t>Artenzusammensetzungen </a:t>
            </a:r>
            <a:r>
              <a:rPr sz="1150" dirty="0">
                <a:latin typeface="Calibri"/>
                <a:cs typeface="Calibri"/>
              </a:rPr>
              <a:t>hinweist</a:t>
            </a:r>
            <a:r>
              <a:rPr sz="1150" spc="3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(Zhao</a:t>
            </a:r>
            <a:r>
              <a:rPr sz="1150" spc="3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et</a:t>
            </a:r>
            <a:r>
              <a:rPr sz="1150" spc="3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al.,</a:t>
            </a:r>
            <a:r>
              <a:rPr sz="1150" spc="3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2019).</a:t>
            </a:r>
            <a:r>
              <a:rPr sz="1150" spc="3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3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Kombination</a:t>
            </a:r>
            <a:r>
              <a:rPr sz="1150" spc="3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von</a:t>
            </a:r>
            <a:r>
              <a:rPr sz="1150" spc="3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Fernerkundung</a:t>
            </a:r>
            <a:r>
              <a:rPr sz="1150" spc="3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38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bodenbasierten</a:t>
            </a:r>
            <a:r>
              <a:rPr sz="1150" spc="38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Messungen </a:t>
            </a:r>
            <a:r>
              <a:rPr sz="1150" dirty="0">
                <a:latin typeface="Calibri"/>
                <a:cs typeface="Calibri"/>
              </a:rPr>
              <a:t>bietet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ein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vielversprechendes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Instrument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für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die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frühzeitige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Erkennung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von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Waldstress,</a:t>
            </a:r>
            <a:r>
              <a:rPr sz="1150" spc="2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sollte</a:t>
            </a:r>
            <a:r>
              <a:rPr sz="1150" spc="27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jedoch </a:t>
            </a:r>
            <a:r>
              <a:rPr sz="1150" dirty="0">
                <a:latin typeface="Calibri"/>
                <a:cs typeface="Calibri"/>
              </a:rPr>
              <a:t>durch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hochfrequente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Daten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und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Modelle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ergänzt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werden,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spc="50" dirty="0">
                <a:latin typeface="Calibri"/>
                <a:cs typeface="Calibri"/>
              </a:rPr>
              <a:t>um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extreme</a:t>
            </a:r>
            <a:r>
              <a:rPr sz="1150" spc="135" dirty="0">
                <a:latin typeface="Calibri"/>
                <a:cs typeface="Calibri"/>
              </a:rPr>
              <a:t>  </a:t>
            </a:r>
            <a:r>
              <a:rPr sz="1150" dirty="0">
                <a:latin typeface="Calibri"/>
                <a:cs typeface="Calibri"/>
              </a:rPr>
              <a:t>Wetterereignisse</a:t>
            </a:r>
            <a:r>
              <a:rPr sz="1150" spc="140" dirty="0">
                <a:latin typeface="Calibri"/>
                <a:cs typeface="Calibri"/>
              </a:rPr>
              <a:t>  </a:t>
            </a:r>
            <a:r>
              <a:rPr sz="1150" spc="-10" dirty="0">
                <a:latin typeface="Calibri"/>
                <a:cs typeface="Calibri"/>
              </a:rPr>
              <a:t>besser </a:t>
            </a:r>
            <a:r>
              <a:rPr sz="1150" dirty="0">
                <a:latin typeface="Calibri"/>
                <a:cs typeface="Calibri"/>
              </a:rPr>
              <a:t>erfassen</a:t>
            </a:r>
            <a:r>
              <a:rPr sz="1150" spc="60" dirty="0">
                <a:latin typeface="Calibri"/>
                <a:cs typeface="Calibri"/>
              </a:rPr>
              <a:t> </a:t>
            </a:r>
            <a:r>
              <a:rPr sz="1150" spc="50" dirty="0">
                <a:latin typeface="Calibri"/>
                <a:cs typeface="Calibri"/>
              </a:rPr>
              <a:t>zu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können.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267276" y="7069348"/>
            <a:ext cx="972819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spc="50" dirty="0">
                <a:solidFill>
                  <a:srgbClr val="FFFFFF"/>
                </a:solidFill>
                <a:latin typeface="Calibri"/>
                <a:cs typeface="Calibri"/>
              </a:rPr>
              <a:t>Quellen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542545" y="7516521"/>
            <a:ext cx="6421755" cy="18091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95"/>
              </a:spcBef>
            </a:pPr>
            <a:r>
              <a:rPr sz="1150" dirty="0">
                <a:latin typeface="Calibri"/>
                <a:cs typeface="Calibri"/>
              </a:rPr>
              <a:t>Seidl,</a:t>
            </a:r>
            <a:r>
              <a:rPr sz="1150" spc="1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R.,</a:t>
            </a:r>
            <a:r>
              <a:rPr sz="1150" spc="1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Thom,</a:t>
            </a:r>
            <a:r>
              <a:rPr sz="1150" spc="1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D.,</a:t>
            </a:r>
            <a:r>
              <a:rPr sz="1150" spc="1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Kautz,</a:t>
            </a:r>
            <a:r>
              <a:rPr sz="1150" spc="17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M.,</a:t>
            </a:r>
            <a:r>
              <a:rPr sz="1150" spc="1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et</a:t>
            </a:r>
            <a:r>
              <a:rPr sz="1150" spc="1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al.</a:t>
            </a:r>
            <a:r>
              <a:rPr sz="1150" spc="1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(2017).</a:t>
            </a:r>
            <a:r>
              <a:rPr sz="1150" spc="1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Forest</a:t>
            </a:r>
            <a:r>
              <a:rPr sz="1150" spc="1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disturbances</a:t>
            </a:r>
            <a:r>
              <a:rPr sz="1150" spc="1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under</a:t>
            </a:r>
            <a:r>
              <a:rPr sz="1150" spc="17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climate</a:t>
            </a:r>
            <a:r>
              <a:rPr sz="1150" spc="1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change.</a:t>
            </a:r>
            <a:r>
              <a:rPr sz="1150" spc="18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Nature</a:t>
            </a:r>
            <a:r>
              <a:rPr sz="1150" spc="17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Climate </a:t>
            </a:r>
            <a:r>
              <a:rPr sz="1150" dirty="0">
                <a:latin typeface="Calibri"/>
                <a:cs typeface="Calibri"/>
              </a:rPr>
              <a:t>Change,</a:t>
            </a:r>
            <a:r>
              <a:rPr sz="1150" spc="75" dirty="0">
                <a:latin typeface="Calibri"/>
                <a:cs typeface="Calibri"/>
              </a:rPr>
              <a:t> </a:t>
            </a:r>
            <a:r>
              <a:rPr sz="1150" spc="-30" dirty="0">
                <a:latin typeface="Calibri"/>
                <a:cs typeface="Calibri"/>
              </a:rPr>
              <a:t>7,</a:t>
            </a:r>
            <a:r>
              <a:rPr sz="1150" spc="80" dirty="0">
                <a:latin typeface="Calibri"/>
                <a:cs typeface="Calibri"/>
              </a:rPr>
              <a:t> </a:t>
            </a:r>
            <a:r>
              <a:rPr sz="1150" spc="45" dirty="0">
                <a:latin typeface="Calibri"/>
                <a:cs typeface="Calibri"/>
              </a:rPr>
              <a:t>395–402.</a:t>
            </a:r>
            <a:endParaRPr sz="1150">
              <a:latin typeface="Calibri"/>
              <a:cs typeface="Calibri"/>
            </a:endParaRPr>
          </a:p>
          <a:p>
            <a:pPr marL="12700" marR="5080">
              <a:lnSpc>
                <a:spcPct val="100800"/>
              </a:lnSpc>
              <a:spcBef>
                <a:spcPts val="980"/>
              </a:spcBef>
            </a:pPr>
            <a:r>
              <a:rPr sz="1150" dirty="0">
                <a:latin typeface="Calibri"/>
                <a:cs typeface="Calibri"/>
              </a:rPr>
              <a:t>Anderegg,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W.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R.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L.,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et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al.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(2015).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Tree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mortality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from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drought,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insect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herbivory,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and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stand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density.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Global </a:t>
            </a:r>
            <a:r>
              <a:rPr sz="1150" dirty="0">
                <a:latin typeface="Calibri"/>
                <a:cs typeface="Calibri"/>
              </a:rPr>
              <a:t>Change</a:t>
            </a:r>
            <a:r>
              <a:rPr sz="1150" spc="11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Biology,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-30" dirty="0">
                <a:latin typeface="Calibri"/>
                <a:cs typeface="Calibri"/>
              </a:rPr>
              <a:t>21(6),</a:t>
            </a:r>
            <a:r>
              <a:rPr sz="1150" spc="114" dirty="0">
                <a:latin typeface="Calibri"/>
                <a:cs typeface="Calibri"/>
              </a:rPr>
              <a:t> </a:t>
            </a:r>
            <a:r>
              <a:rPr sz="1150" spc="65" dirty="0">
                <a:latin typeface="Calibri"/>
                <a:cs typeface="Calibri"/>
              </a:rPr>
              <a:t>2428-</a:t>
            </a:r>
            <a:r>
              <a:rPr sz="1150" spc="-20" dirty="0">
                <a:latin typeface="Calibri"/>
                <a:cs typeface="Calibri"/>
              </a:rPr>
              <a:t>2436.</a:t>
            </a:r>
            <a:endParaRPr sz="1150">
              <a:latin typeface="Calibri"/>
              <a:cs typeface="Calibri"/>
            </a:endParaRPr>
          </a:p>
          <a:p>
            <a:pPr marL="12700" marR="5080">
              <a:lnSpc>
                <a:spcPct val="100800"/>
              </a:lnSpc>
              <a:spcBef>
                <a:spcPts val="980"/>
              </a:spcBef>
            </a:pPr>
            <a:r>
              <a:rPr sz="1150" dirty="0">
                <a:latin typeface="Calibri"/>
                <a:cs typeface="Calibri"/>
              </a:rPr>
              <a:t>Pretzsch,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H.,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Biber,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spc="-35" dirty="0">
                <a:latin typeface="Calibri"/>
                <a:cs typeface="Calibri"/>
              </a:rPr>
              <a:t>P.,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-90" dirty="0">
                <a:latin typeface="Calibri"/>
                <a:cs typeface="Calibri"/>
              </a:rPr>
              <a:t>&amp;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Uhl,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E.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(2018).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Forest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stand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growth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dynamics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Central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Europe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have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accelerated </a:t>
            </a:r>
            <a:r>
              <a:rPr sz="1150" spc="10" dirty="0">
                <a:latin typeface="Calibri"/>
                <a:cs typeface="Calibri"/>
              </a:rPr>
              <a:t>since</a:t>
            </a:r>
            <a:r>
              <a:rPr sz="1150" spc="4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1870.</a:t>
            </a:r>
            <a:r>
              <a:rPr sz="1150" spc="4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Nature</a:t>
            </a:r>
            <a:r>
              <a:rPr sz="1150" spc="4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Communications,</a:t>
            </a:r>
            <a:r>
              <a:rPr sz="1150" spc="4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9,</a:t>
            </a:r>
            <a:r>
              <a:rPr sz="1150" spc="45" dirty="0">
                <a:latin typeface="Calibri"/>
                <a:cs typeface="Calibri"/>
              </a:rPr>
              <a:t> </a:t>
            </a:r>
            <a:r>
              <a:rPr sz="1150" spc="-20" dirty="0">
                <a:latin typeface="Calibri"/>
                <a:cs typeface="Calibri"/>
              </a:rPr>
              <a:t>4321.</a:t>
            </a:r>
            <a:endParaRPr sz="1150">
              <a:latin typeface="Calibri"/>
              <a:cs typeface="Calibri"/>
            </a:endParaRPr>
          </a:p>
          <a:p>
            <a:pPr marL="12700" marR="5080">
              <a:lnSpc>
                <a:spcPct val="100800"/>
              </a:lnSpc>
              <a:spcBef>
                <a:spcPts val="955"/>
              </a:spcBef>
            </a:pPr>
            <a:r>
              <a:rPr sz="1150" dirty="0">
                <a:latin typeface="Calibri"/>
                <a:cs typeface="Calibri"/>
              </a:rPr>
              <a:t>Zhao,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F.,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Wang,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X.,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&amp;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He,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H.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S.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(2019).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Integrating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remote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sensing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and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forest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inventory</a:t>
            </a:r>
            <a:r>
              <a:rPr sz="1150" spc="245" dirty="0">
                <a:latin typeface="Calibri"/>
                <a:cs typeface="Calibri"/>
              </a:rPr>
              <a:t> </a:t>
            </a:r>
            <a:r>
              <a:rPr sz="1150" dirty="0">
                <a:latin typeface="Calibri"/>
                <a:cs typeface="Calibri"/>
              </a:rPr>
              <a:t>for</a:t>
            </a:r>
            <a:r>
              <a:rPr sz="1150" spc="24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mapping </a:t>
            </a:r>
            <a:r>
              <a:rPr sz="1150" spc="10" dirty="0">
                <a:latin typeface="Calibri"/>
                <a:cs typeface="Calibri"/>
              </a:rPr>
              <a:t>forest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carbon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stocks.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Remote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Sensing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of</a:t>
            </a:r>
            <a:r>
              <a:rPr sz="1150" spc="65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Environment,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10" dirty="0">
                <a:latin typeface="Calibri"/>
                <a:cs typeface="Calibri"/>
              </a:rPr>
              <a:t>224,</a:t>
            </a:r>
            <a:r>
              <a:rPr sz="1150" spc="70" dirty="0">
                <a:latin typeface="Calibri"/>
                <a:cs typeface="Calibri"/>
              </a:rPr>
              <a:t> </a:t>
            </a:r>
            <a:r>
              <a:rPr sz="1150" spc="-10" dirty="0">
                <a:latin typeface="Calibri"/>
                <a:cs typeface="Calibri"/>
              </a:rPr>
              <a:t>202–212.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xfrm>
            <a:off x="3715098" y="130635"/>
            <a:ext cx="12066270" cy="4184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10" dirty="0"/>
              <a:t>Datengetriebene</a:t>
            </a:r>
            <a:r>
              <a:rPr spc="95" dirty="0"/>
              <a:t> </a:t>
            </a:r>
            <a:r>
              <a:rPr spc="10" dirty="0"/>
              <a:t>Methoden</a:t>
            </a:r>
            <a:r>
              <a:rPr spc="110" dirty="0"/>
              <a:t> </a:t>
            </a:r>
            <a:r>
              <a:rPr spc="10" dirty="0"/>
              <a:t>zur</a:t>
            </a:r>
            <a:r>
              <a:rPr spc="105" dirty="0"/>
              <a:t> </a:t>
            </a:r>
            <a:r>
              <a:rPr spc="60" dirty="0"/>
              <a:t>Analyse</a:t>
            </a:r>
            <a:r>
              <a:rPr spc="105" dirty="0"/>
              <a:t> </a:t>
            </a:r>
            <a:r>
              <a:rPr spc="80" dirty="0"/>
              <a:t>von</a:t>
            </a:r>
            <a:r>
              <a:rPr spc="110" dirty="0"/>
              <a:t> </a:t>
            </a:r>
            <a:r>
              <a:rPr spc="10" dirty="0"/>
              <a:t>Waldvitalität</a:t>
            </a:r>
            <a:r>
              <a:rPr spc="105" dirty="0"/>
              <a:t> </a:t>
            </a:r>
            <a:r>
              <a:rPr spc="55" dirty="0"/>
              <a:t>und</a:t>
            </a:r>
            <a:r>
              <a:rPr spc="105" dirty="0"/>
              <a:t> </a:t>
            </a:r>
            <a:r>
              <a:rPr spc="310" dirty="0"/>
              <a:t>-</a:t>
            </a:r>
            <a:r>
              <a:rPr dirty="0"/>
              <a:t>struktur</a:t>
            </a:r>
            <a:r>
              <a:rPr spc="110" dirty="0"/>
              <a:t> </a:t>
            </a:r>
            <a:r>
              <a:rPr spc="75" dirty="0"/>
              <a:t>im</a:t>
            </a:r>
            <a:r>
              <a:rPr spc="105" dirty="0"/>
              <a:t> </a:t>
            </a:r>
            <a:r>
              <a:rPr spc="-10" dirty="0"/>
              <a:t>Klimawandel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8022661" y="544755"/>
            <a:ext cx="3451225" cy="68453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14"/>
              </a:spcBef>
            </a:pP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Erika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Mustermann</a:t>
            </a:r>
            <a:r>
              <a:rPr sz="1800" baseline="27777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"/>
                <a:cs typeface="Calibri"/>
              </a:rPr>
              <a:t>Max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Musterfrau</a:t>
            </a:r>
            <a:r>
              <a:rPr sz="1800" spc="-15" baseline="27777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 baseline="27777">
              <a:latin typeface="Calibri"/>
              <a:cs typeface="Calibri"/>
            </a:endParaRPr>
          </a:p>
          <a:p>
            <a:pPr marL="25400">
              <a:lnSpc>
                <a:spcPct val="100000"/>
              </a:lnSpc>
              <a:spcBef>
                <a:spcPts val="1689"/>
              </a:spcBef>
            </a:pPr>
            <a:r>
              <a:rPr sz="1500" spc="-292" baseline="250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1500" spc="225" baseline="25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Hochschule</a:t>
            </a:r>
            <a:r>
              <a:rPr sz="12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für</a:t>
            </a:r>
            <a:r>
              <a:rPr sz="12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nachhaltige</a:t>
            </a:r>
            <a:r>
              <a:rPr sz="12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Entwicklung</a:t>
            </a:r>
            <a:r>
              <a:rPr sz="12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Eberswalde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912</Words>
  <Application>Microsoft Macintosh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Tahoma</vt:lpstr>
      <vt:lpstr>Office Theme</vt:lpstr>
      <vt:lpstr>Datengetriebene Methoden zur Analyse von Waldvitalität und -struktur im Klimawandel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Datengetriebene Methoden zur Analyse von Waldvitalität und -struktur im Klimawandel</dc:title>
  <cp:lastModifiedBy>Müller, Jens</cp:lastModifiedBy>
  <cp:revision>1</cp:revision>
  <dcterms:created xsi:type="dcterms:W3CDTF">2025-04-08T04:15:04Z</dcterms:created>
  <dcterms:modified xsi:type="dcterms:W3CDTF">2025-04-08T04:17:26Z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2025-04-08T00:00:00Z</vt:filetime>
  </property>
  <property fmtid="{D5CDD505-2E9C-101B-9397-08002B2CF9AE}" pid="3" name="Creator">
    <vt:lpwstr>Mozilla/5.0 (Macintosh; Intel Mac OS X 10_15_7) AppleWebKit/537.36 (KHTML, like Gecko) HeadlessChrome/134.0.0.0 Safari/537.36</vt:lpwstr>
  </property>
  <property fmtid="{D5CDD505-2E9C-101B-9397-08002B2CF9AE}" pid="4" name="LastSaved">
    <vt:filetime>2025-04-08T00:00:00Z</vt:filetime>
  </property>
  <property fmtid="{D5CDD505-2E9C-101B-9397-08002B2CF9AE}" pid="5" name="Producer">
    <vt:lpwstr>Skia/PDF m134</vt:lpwstr>
  </property>
</Properties>
</file>