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A7A7"/>
    <a:srgbClr val="FF29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53" autoAdjust="0"/>
    <p:restoredTop sz="94660"/>
  </p:normalViewPr>
  <p:slideViewPr>
    <p:cSldViewPr>
      <p:cViewPr varScale="1">
        <p:scale>
          <a:sx n="58" d="100"/>
          <a:sy n="58" d="100"/>
        </p:scale>
        <p:origin x="1764"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D8D07ED-BB2C-4B54-A027-FEE14E13AFF7}" type="slidenum">
              <a:rPr lang="en-US" altLang="en-US"/>
              <a:pPr/>
              <a:t>‹#›</a:t>
            </a:fld>
            <a:endParaRPr lang="en-US" altLang="en-US"/>
          </a:p>
        </p:txBody>
      </p:sp>
    </p:spTree>
    <p:extLst>
      <p:ext uri="{BB962C8B-B14F-4D97-AF65-F5344CB8AC3E}">
        <p14:creationId xmlns:p14="http://schemas.microsoft.com/office/powerpoint/2010/main" val="14801120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A24BECF-3926-4C01-A70A-B86455B46F64}" type="slidenum">
              <a:rPr lang="en-US" altLang="en-US"/>
              <a:pPr eaLnBrk="1" hangingPunct="1"/>
              <a:t>1</a:t>
            </a:fld>
            <a:endParaRPr lang="en-US" altLang="en-US"/>
          </a:p>
        </p:txBody>
      </p:sp>
      <p:sp>
        <p:nvSpPr>
          <p:cNvPr id="11267" name="Rectangle 2"/>
          <p:cNvSpPr>
            <a:spLocks noGrp="1" noRot="1" noChangeAspect="1" noChangeArrowheads="1" noTextEdit="1"/>
          </p:cNvSpPr>
          <p:nvPr>
            <p:ph type="sldImg"/>
          </p:nvPr>
        </p:nvSpPr>
        <p:spPr>
          <a:xfrm>
            <a:off x="1144588" y="685800"/>
            <a:ext cx="4572000" cy="3429000"/>
          </a:xfrm>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68" tIns="44934" rIns="89868" bIns="44934"/>
          <a:lstStyle/>
          <a:p>
            <a:pPr defTabSz="762000" eaLnBrk="1" hangingPunct="1"/>
            <a:endParaRPr lang="en-CA" altLang="en-US"/>
          </a:p>
        </p:txBody>
      </p:sp>
    </p:spTree>
    <p:extLst>
      <p:ext uri="{BB962C8B-B14F-4D97-AF65-F5344CB8AC3E}">
        <p14:creationId xmlns:p14="http://schemas.microsoft.com/office/powerpoint/2010/main" val="775593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4852DF3-03E1-41DB-BEB5-83AFD112ADCE}" type="slidenum">
              <a:rPr lang="en-US" altLang="en-US"/>
              <a:pPr/>
              <a:t>‹#›</a:t>
            </a:fld>
            <a:endParaRPr lang="en-US" altLang="en-US"/>
          </a:p>
        </p:txBody>
      </p:sp>
    </p:spTree>
    <p:extLst>
      <p:ext uri="{BB962C8B-B14F-4D97-AF65-F5344CB8AC3E}">
        <p14:creationId xmlns:p14="http://schemas.microsoft.com/office/powerpoint/2010/main" val="3914149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EC128B5-1834-4643-AC99-032212B266B5}" type="slidenum">
              <a:rPr lang="en-US" altLang="en-US"/>
              <a:pPr/>
              <a:t>‹#›</a:t>
            </a:fld>
            <a:endParaRPr lang="en-US" altLang="en-US"/>
          </a:p>
        </p:txBody>
      </p:sp>
    </p:spTree>
    <p:extLst>
      <p:ext uri="{BB962C8B-B14F-4D97-AF65-F5344CB8AC3E}">
        <p14:creationId xmlns:p14="http://schemas.microsoft.com/office/powerpoint/2010/main" val="3534192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5B867BD-3EBA-40C9-8448-9BC43DA0D0EA}" type="slidenum">
              <a:rPr lang="en-US" altLang="en-US"/>
              <a:pPr/>
              <a:t>‹#›</a:t>
            </a:fld>
            <a:endParaRPr lang="en-US" altLang="en-US"/>
          </a:p>
        </p:txBody>
      </p:sp>
    </p:spTree>
    <p:extLst>
      <p:ext uri="{BB962C8B-B14F-4D97-AF65-F5344CB8AC3E}">
        <p14:creationId xmlns:p14="http://schemas.microsoft.com/office/powerpoint/2010/main" val="1512899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2EAD16F-44E5-486C-B2A9-6ECBB1AAB449}" type="slidenum">
              <a:rPr lang="en-US" altLang="en-US"/>
              <a:pPr/>
              <a:t>‹#›</a:t>
            </a:fld>
            <a:endParaRPr lang="en-US" altLang="en-US"/>
          </a:p>
        </p:txBody>
      </p:sp>
    </p:spTree>
    <p:extLst>
      <p:ext uri="{BB962C8B-B14F-4D97-AF65-F5344CB8AC3E}">
        <p14:creationId xmlns:p14="http://schemas.microsoft.com/office/powerpoint/2010/main" val="3572391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B2512F1-6B8E-4D94-9423-BC09233BDF27}" type="slidenum">
              <a:rPr lang="en-US" altLang="en-US"/>
              <a:pPr/>
              <a:t>‹#›</a:t>
            </a:fld>
            <a:endParaRPr lang="en-US" altLang="en-US"/>
          </a:p>
        </p:txBody>
      </p:sp>
    </p:spTree>
    <p:extLst>
      <p:ext uri="{BB962C8B-B14F-4D97-AF65-F5344CB8AC3E}">
        <p14:creationId xmlns:p14="http://schemas.microsoft.com/office/powerpoint/2010/main" val="74960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83E445E-080D-4CE9-8A2E-FFE15EA6C06B}" type="slidenum">
              <a:rPr lang="en-US" altLang="en-US"/>
              <a:pPr/>
              <a:t>‹#›</a:t>
            </a:fld>
            <a:endParaRPr lang="en-US" altLang="en-US"/>
          </a:p>
        </p:txBody>
      </p:sp>
    </p:spTree>
    <p:extLst>
      <p:ext uri="{BB962C8B-B14F-4D97-AF65-F5344CB8AC3E}">
        <p14:creationId xmlns:p14="http://schemas.microsoft.com/office/powerpoint/2010/main" val="931112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B367A06-301F-4D92-AD82-0B8EC59E1CE7}" type="slidenum">
              <a:rPr lang="en-US" altLang="en-US"/>
              <a:pPr/>
              <a:t>‹#›</a:t>
            </a:fld>
            <a:endParaRPr lang="en-US" altLang="en-US"/>
          </a:p>
        </p:txBody>
      </p:sp>
    </p:spTree>
    <p:extLst>
      <p:ext uri="{BB962C8B-B14F-4D97-AF65-F5344CB8AC3E}">
        <p14:creationId xmlns:p14="http://schemas.microsoft.com/office/powerpoint/2010/main" val="3742916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39E53F6-14FD-41E4-9923-0FFDC3F12C1D}" type="slidenum">
              <a:rPr lang="en-US" altLang="en-US"/>
              <a:pPr/>
              <a:t>‹#›</a:t>
            </a:fld>
            <a:endParaRPr lang="en-US" altLang="en-US"/>
          </a:p>
        </p:txBody>
      </p:sp>
    </p:spTree>
    <p:extLst>
      <p:ext uri="{BB962C8B-B14F-4D97-AF65-F5344CB8AC3E}">
        <p14:creationId xmlns:p14="http://schemas.microsoft.com/office/powerpoint/2010/main" val="2703163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397534E9-1B67-4C71-9FFB-47006BACB219}" type="slidenum">
              <a:rPr lang="en-US" altLang="en-US"/>
              <a:pPr/>
              <a:t>‹#›</a:t>
            </a:fld>
            <a:endParaRPr lang="en-US" altLang="en-US"/>
          </a:p>
        </p:txBody>
      </p:sp>
    </p:spTree>
    <p:extLst>
      <p:ext uri="{BB962C8B-B14F-4D97-AF65-F5344CB8AC3E}">
        <p14:creationId xmlns:p14="http://schemas.microsoft.com/office/powerpoint/2010/main" val="4091573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08CC532-8FB6-499D-88C8-52B80338A90C}" type="slidenum">
              <a:rPr lang="en-US" altLang="en-US"/>
              <a:pPr/>
              <a:t>‹#›</a:t>
            </a:fld>
            <a:endParaRPr lang="en-US" altLang="en-US"/>
          </a:p>
        </p:txBody>
      </p:sp>
    </p:spTree>
    <p:extLst>
      <p:ext uri="{BB962C8B-B14F-4D97-AF65-F5344CB8AC3E}">
        <p14:creationId xmlns:p14="http://schemas.microsoft.com/office/powerpoint/2010/main" val="114791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2A53166-E348-4B02-B3A4-5B66C0DBFDCC}" type="slidenum">
              <a:rPr lang="en-US" altLang="en-US"/>
              <a:pPr/>
              <a:t>‹#›</a:t>
            </a:fld>
            <a:endParaRPr lang="en-US" altLang="en-US"/>
          </a:p>
        </p:txBody>
      </p:sp>
    </p:spTree>
    <p:extLst>
      <p:ext uri="{BB962C8B-B14F-4D97-AF65-F5344CB8AC3E}">
        <p14:creationId xmlns:p14="http://schemas.microsoft.com/office/powerpoint/2010/main" val="278060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A86C7CA-D55C-42F9-A4F9-634B683DDC6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cs typeface="Arial" pitchFamily="34" charset="0"/>
        </a:defRPr>
      </a:lvl2pPr>
      <a:lvl3pPr algn="ctr" rtl="0" eaLnBrk="0" fontAlgn="base" hangingPunct="0">
        <a:spcBef>
          <a:spcPct val="0"/>
        </a:spcBef>
        <a:spcAft>
          <a:spcPct val="0"/>
        </a:spcAft>
        <a:defRPr sz="3600">
          <a:solidFill>
            <a:schemeClr val="tx2"/>
          </a:solidFill>
          <a:latin typeface="Arial" pitchFamily="34" charset="0"/>
          <a:cs typeface="Arial" pitchFamily="34" charset="0"/>
        </a:defRPr>
      </a:lvl3pPr>
      <a:lvl4pPr algn="ctr" rtl="0" eaLnBrk="0" fontAlgn="base" hangingPunct="0">
        <a:spcBef>
          <a:spcPct val="0"/>
        </a:spcBef>
        <a:spcAft>
          <a:spcPct val="0"/>
        </a:spcAft>
        <a:defRPr sz="3600">
          <a:solidFill>
            <a:schemeClr val="tx2"/>
          </a:solidFill>
          <a:latin typeface="Arial" pitchFamily="34" charset="0"/>
          <a:cs typeface="Arial" pitchFamily="34" charset="0"/>
        </a:defRPr>
      </a:lvl4pPr>
      <a:lvl5pPr algn="ctr" rtl="0" eaLnBrk="0" fontAlgn="base" hangingPunct="0">
        <a:spcBef>
          <a:spcPct val="0"/>
        </a:spcBef>
        <a:spcAft>
          <a:spcPct val="0"/>
        </a:spcAft>
        <a:defRPr sz="3600">
          <a:solidFill>
            <a:schemeClr val="tx2"/>
          </a:solidFill>
          <a:latin typeface="Arial" pitchFamily="34" charset="0"/>
          <a:cs typeface="Arial" pitchFamily="34" charset="0"/>
        </a:defRPr>
      </a:lvl5pPr>
      <a:lvl6pPr marL="457200" algn="ctr" rtl="0" fontAlgn="base">
        <a:spcBef>
          <a:spcPct val="0"/>
        </a:spcBef>
        <a:spcAft>
          <a:spcPct val="0"/>
        </a:spcAft>
        <a:defRPr sz="3600">
          <a:solidFill>
            <a:schemeClr val="tx2"/>
          </a:solidFill>
          <a:latin typeface="Arial" pitchFamily="34" charset="0"/>
          <a:cs typeface="Arial" pitchFamily="34" charset="0"/>
        </a:defRPr>
      </a:lvl6pPr>
      <a:lvl7pPr marL="914400" algn="ctr" rtl="0" fontAlgn="base">
        <a:spcBef>
          <a:spcPct val="0"/>
        </a:spcBef>
        <a:spcAft>
          <a:spcPct val="0"/>
        </a:spcAft>
        <a:defRPr sz="3600">
          <a:solidFill>
            <a:schemeClr val="tx2"/>
          </a:solidFill>
          <a:latin typeface="Arial" pitchFamily="34" charset="0"/>
          <a:cs typeface="Arial" pitchFamily="34" charset="0"/>
        </a:defRPr>
      </a:lvl7pPr>
      <a:lvl8pPr marL="1371600" algn="ctr" rtl="0" fontAlgn="base">
        <a:spcBef>
          <a:spcPct val="0"/>
        </a:spcBef>
        <a:spcAft>
          <a:spcPct val="0"/>
        </a:spcAft>
        <a:defRPr sz="3600">
          <a:solidFill>
            <a:schemeClr val="tx2"/>
          </a:solidFill>
          <a:latin typeface="Arial" pitchFamily="34" charset="0"/>
          <a:cs typeface="Arial" pitchFamily="34" charset="0"/>
        </a:defRPr>
      </a:lvl8pPr>
      <a:lvl9pPr marL="1828800" algn="ctr" rtl="0" fontAlgn="base">
        <a:spcBef>
          <a:spcPct val="0"/>
        </a:spcBef>
        <a:spcAft>
          <a:spcPct val="0"/>
        </a:spcAft>
        <a:defRPr sz="36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0"/>
            <a:ext cx="9144000" cy="533400"/>
          </a:xfrm>
          <a:solidFill>
            <a:srgbClr val="002060"/>
          </a:solidFill>
          <a:ln>
            <a:solidFill>
              <a:schemeClr val="bg1">
                <a:lumMod val="65000"/>
              </a:schemeClr>
            </a:solidFill>
          </a:ln>
        </p:spPr>
        <p:txBody>
          <a:bodyPr anchor="ctr"/>
          <a:lstStyle/>
          <a:p>
            <a:pPr eaLnBrk="1" hangingPunct="1">
              <a:defRPr/>
            </a:pPr>
            <a:r>
              <a:rPr lang="en-CA" sz="2800" b="1" dirty="0">
                <a:solidFill>
                  <a:schemeClr val="bg1"/>
                </a:solidFill>
              </a:rPr>
              <a:t>PROJECT</a:t>
            </a:r>
            <a:r>
              <a:rPr lang="en-CA" sz="2800" b="1" dirty="0">
                <a:solidFill>
                  <a:schemeClr val="tx1"/>
                </a:solidFill>
              </a:rPr>
              <a:t> </a:t>
            </a:r>
            <a:r>
              <a:rPr lang="en-CA" sz="2800" b="1" dirty="0">
                <a:solidFill>
                  <a:schemeClr val="bg1"/>
                </a:solidFill>
              </a:rPr>
              <a:t>CHARTER</a:t>
            </a:r>
          </a:p>
        </p:txBody>
      </p:sp>
      <p:sp>
        <p:nvSpPr>
          <p:cNvPr id="6" name="Rectangle 5"/>
          <p:cNvSpPr/>
          <p:nvPr/>
        </p:nvSpPr>
        <p:spPr>
          <a:xfrm>
            <a:off x="1524000" y="609600"/>
            <a:ext cx="45720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IN" sz="1200" b="1" dirty="0" smtClean="0">
                <a:solidFill>
                  <a:schemeClr val="tx1"/>
                </a:solidFill>
                <a:latin typeface="+mj-lt"/>
              </a:rPr>
              <a:t>Project Alpha</a:t>
            </a:r>
            <a:endParaRPr lang="en-IN" sz="1200" b="1" dirty="0">
              <a:solidFill>
                <a:schemeClr val="tx1"/>
              </a:solidFill>
              <a:latin typeface="+mj-lt"/>
            </a:endParaRPr>
          </a:p>
        </p:txBody>
      </p:sp>
      <p:sp>
        <p:nvSpPr>
          <p:cNvPr id="12" name="Rectangle 11"/>
          <p:cNvSpPr/>
          <p:nvPr/>
        </p:nvSpPr>
        <p:spPr>
          <a:xfrm>
            <a:off x="0" y="609600"/>
            <a:ext cx="15240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IN" sz="1250" b="1" dirty="0">
                <a:solidFill>
                  <a:schemeClr val="tx1"/>
                </a:solidFill>
                <a:latin typeface="+mj-lt"/>
              </a:rPr>
              <a:t>Project Title</a:t>
            </a:r>
          </a:p>
        </p:txBody>
      </p:sp>
      <p:sp>
        <p:nvSpPr>
          <p:cNvPr id="13" name="Rectangle 12"/>
          <p:cNvSpPr/>
          <p:nvPr/>
        </p:nvSpPr>
        <p:spPr>
          <a:xfrm>
            <a:off x="6096000" y="609600"/>
            <a:ext cx="13716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a:solidFill>
                  <a:schemeClr val="tx1"/>
                </a:solidFill>
                <a:latin typeface="+mj-lt"/>
              </a:rPr>
              <a:t>Project Manager</a:t>
            </a:r>
          </a:p>
        </p:txBody>
      </p:sp>
      <p:sp>
        <p:nvSpPr>
          <p:cNvPr id="14" name="Rectangle 13"/>
          <p:cNvSpPr/>
          <p:nvPr/>
        </p:nvSpPr>
        <p:spPr>
          <a:xfrm>
            <a:off x="7467600" y="609600"/>
            <a:ext cx="1676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smtClean="0">
                <a:solidFill>
                  <a:schemeClr val="tx1"/>
                </a:solidFill>
                <a:latin typeface="+mj-lt"/>
              </a:rPr>
              <a:t>John </a:t>
            </a:r>
            <a:r>
              <a:rPr lang="en-IN" sz="1200" b="1" dirty="0" err="1" smtClean="0">
                <a:solidFill>
                  <a:schemeClr val="tx1"/>
                </a:solidFill>
                <a:latin typeface="+mj-lt"/>
              </a:rPr>
              <a:t>Kersaw</a:t>
            </a:r>
            <a:endParaRPr lang="en-IN" sz="1200" b="1" dirty="0">
              <a:solidFill>
                <a:schemeClr val="tx1"/>
              </a:solidFill>
              <a:latin typeface="+mj-lt"/>
            </a:endParaRPr>
          </a:p>
        </p:txBody>
      </p:sp>
      <p:sp>
        <p:nvSpPr>
          <p:cNvPr id="15" name="Rectangle 14"/>
          <p:cNvSpPr/>
          <p:nvPr/>
        </p:nvSpPr>
        <p:spPr>
          <a:xfrm>
            <a:off x="4724400" y="990600"/>
            <a:ext cx="1371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a:solidFill>
                  <a:schemeClr val="tx1"/>
                </a:solidFill>
                <a:latin typeface="+mj-lt"/>
              </a:rPr>
              <a:t>August 31, </a:t>
            </a:r>
            <a:r>
              <a:rPr lang="en-IN" sz="1200" b="1" dirty="0" smtClean="0">
                <a:solidFill>
                  <a:schemeClr val="tx1"/>
                </a:solidFill>
                <a:latin typeface="+mj-lt"/>
              </a:rPr>
              <a:t>2020</a:t>
            </a:r>
            <a:endParaRPr lang="en-IN" sz="1200" b="1" dirty="0">
              <a:solidFill>
                <a:schemeClr val="tx1"/>
              </a:solidFill>
              <a:latin typeface="+mj-lt"/>
            </a:endParaRPr>
          </a:p>
        </p:txBody>
      </p:sp>
      <p:sp>
        <p:nvSpPr>
          <p:cNvPr id="16" name="Rectangle 15"/>
          <p:cNvSpPr/>
          <p:nvPr/>
        </p:nvSpPr>
        <p:spPr>
          <a:xfrm>
            <a:off x="3276600" y="990600"/>
            <a:ext cx="14478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30" b="1" dirty="0">
                <a:solidFill>
                  <a:schemeClr val="tx1"/>
                </a:solidFill>
                <a:latin typeface="+mj-lt"/>
              </a:rPr>
              <a:t>Project End Date</a:t>
            </a:r>
          </a:p>
        </p:txBody>
      </p:sp>
      <p:sp>
        <p:nvSpPr>
          <p:cNvPr id="17" name="Rectangle 16"/>
          <p:cNvSpPr/>
          <p:nvPr/>
        </p:nvSpPr>
        <p:spPr>
          <a:xfrm>
            <a:off x="7467600" y="990600"/>
            <a:ext cx="1676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smtClean="0">
                <a:solidFill>
                  <a:schemeClr val="tx1"/>
                </a:solidFill>
                <a:latin typeface="+mj-lt"/>
              </a:rPr>
              <a:t>Pieter </a:t>
            </a:r>
            <a:r>
              <a:rPr lang="en-IN" sz="1200" b="1" dirty="0" err="1" smtClean="0">
                <a:solidFill>
                  <a:schemeClr val="tx1"/>
                </a:solidFill>
                <a:latin typeface="+mj-lt"/>
              </a:rPr>
              <a:t>Mierling</a:t>
            </a:r>
            <a:endParaRPr lang="en-IN" sz="1200" b="1" dirty="0">
              <a:solidFill>
                <a:schemeClr val="tx1"/>
              </a:solidFill>
              <a:latin typeface="+mj-lt"/>
            </a:endParaRPr>
          </a:p>
        </p:txBody>
      </p:sp>
      <p:sp>
        <p:nvSpPr>
          <p:cNvPr id="18" name="Rectangle 17"/>
          <p:cNvSpPr/>
          <p:nvPr/>
        </p:nvSpPr>
        <p:spPr>
          <a:xfrm>
            <a:off x="6096000" y="990600"/>
            <a:ext cx="13716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a:solidFill>
                  <a:schemeClr val="tx1"/>
                </a:solidFill>
                <a:latin typeface="+mj-lt"/>
              </a:rPr>
              <a:t>Project Sponsor</a:t>
            </a:r>
          </a:p>
        </p:txBody>
      </p:sp>
      <p:sp>
        <p:nvSpPr>
          <p:cNvPr id="19" name="Rectangle 18"/>
          <p:cNvSpPr/>
          <p:nvPr/>
        </p:nvSpPr>
        <p:spPr>
          <a:xfrm>
            <a:off x="0" y="2286000"/>
            <a:ext cx="4495800" cy="304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600" b="1" dirty="0" smtClean="0">
                <a:solidFill>
                  <a:schemeClr val="bg1"/>
                </a:solidFill>
                <a:latin typeface="+mj-lt"/>
              </a:rPr>
              <a:t>PROJECT SCOPE</a:t>
            </a:r>
            <a:endParaRPr lang="en-IN" sz="1600" b="1" dirty="0">
              <a:solidFill>
                <a:schemeClr val="bg1"/>
              </a:solidFill>
              <a:latin typeface="+mj-lt"/>
            </a:endParaRPr>
          </a:p>
        </p:txBody>
      </p:sp>
      <p:sp>
        <p:nvSpPr>
          <p:cNvPr id="20" name="Rectangle 19"/>
          <p:cNvSpPr/>
          <p:nvPr/>
        </p:nvSpPr>
        <p:spPr>
          <a:xfrm>
            <a:off x="0" y="2590800"/>
            <a:ext cx="44958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200" dirty="0" smtClean="0">
                <a:solidFill>
                  <a:schemeClr val="tx1"/>
                </a:solidFill>
                <a:latin typeface="+mj-lt"/>
              </a:rPr>
              <a:t>1.   Make </a:t>
            </a:r>
            <a:r>
              <a:rPr lang="en-US" sz="1200" dirty="0">
                <a:solidFill>
                  <a:schemeClr val="tx1"/>
                </a:solidFill>
                <a:latin typeface="+mj-lt"/>
              </a:rPr>
              <a:t>an in-house PPM to incorporate all Global </a:t>
            </a:r>
            <a:r>
              <a:rPr lang="en-US" sz="1200" dirty="0" smtClean="0">
                <a:solidFill>
                  <a:schemeClr val="tx1"/>
                </a:solidFill>
                <a:latin typeface="+mj-lt"/>
              </a:rPr>
              <a:t>projects</a:t>
            </a:r>
            <a:r>
              <a:rPr lang="en-US" sz="1200" dirty="0">
                <a:solidFill>
                  <a:schemeClr val="tx1"/>
                </a:solidFill>
                <a:latin typeface="+mj-lt"/>
              </a:rPr>
              <a:t>.</a:t>
            </a:r>
            <a:endParaRPr lang="en-IN" sz="1200" dirty="0">
              <a:solidFill>
                <a:schemeClr val="tx1"/>
              </a:solidFill>
              <a:latin typeface="+mj-lt"/>
            </a:endParaRPr>
          </a:p>
        </p:txBody>
      </p:sp>
      <p:sp>
        <p:nvSpPr>
          <p:cNvPr id="21" name="Rectangle 20"/>
          <p:cNvSpPr/>
          <p:nvPr/>
        </p:nvSpPr>
        <p:spPr>
          <a:xfrm>
            <a:off x="0" y="1371600"/>
            <a:ext cx="9144000" cy="304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600" b="1" dirty="0" smtClean="0">
                <a:solidFill>
                  <a:schemeClr val="bg1"/>
                </a:solidFill>
                <a:latin typeface="+mj-lt"/>
              </a:rPr>
              <a:t>BUSINESS NEED</a:t>
            </a:r>
            <a:endParaRPr lang="en-IN" sz="1600" b="1" dirty="0">
              <a:solidFill>
                <a:schemeClr val="bg1"/>
              </a:solidFill>
              <a:latin typeface="+mj-lt"/>
            </a:endParaRPr>
          </a:p>
        </p:txBody>
      </p:sp>
      <p:sp>
        <p:nvSpPr>
          <p:cNvPr id="22" name="Rectangle 21"/>
          <p:cNvSpPr/>
          <p:nvPr/>
        </p:nvSpPr>
        <p:spPr>
          <a:xfrm>
            <a:off x="0" y="1676400"/>
            <a:ext cx="91440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200" dirty="0">
                <a:solidFill>
                  <a:srgbClr val="000000"/>
                </a:solidFill>
                <a:latin typeface="+mj-lt"/>
              </a:rPr>
              <a:t>All Information Technology projects that require concurrence on the Memorandum of Understanding between the Customer and the Service Provider are endorsed through email. This task was started to decrease the manual endorsements and make a framework to acquire and follow the endorsements to lessen any disparities and loss of information.</a:t>
            </a:r>
            <a:endParaRPr lang="en-IN" sz="1200" dirty="0">
              <a:solidFill>
                <a:srgbClr val="000000"/>
              </a:solidFill>
              <a:latin typeface="+mj-lt"/>
            </a:endParaRPr>
          </a:p>
        </p:txBody>
      </p:sp>
      <p:sp>
        <p:nvSpPr>
          <p:cNvPr id="23" name="Rectangle 22"/>
          <p:cNvSpPr/>
          <p:nvPr/>
        </p:nvSpPr>
        <p:spPr>
          <a:xfrm>
            <a:off x="0" y="990600"/>
            <a:ext cx="15240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50" b="1" dirty="0">
                <a:solidFill>
                  <a:schemeClr val="tx1"/>
                </a:solidFill>
                <a:latin typeface="+mj-lt"/>
              </a:rPr>
              <a:t>Project Start Date</a:t>
            </a:r>
          </a:p>
        </p:txBody>
      </p:sp>
      <p:sp>
        <p:nvSpPr>
          <p:cNvPr id="24" name="Rectangle 23"/>
          <p:cNvSpPr/>
          <p:nvPr/>
        </p:nvSpPr>
        <p:spPr>
          <a:xfrm>
            <a:off x="1524000" y="990600"/>
            <a:ext cx="1752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IN" sz="1200" b="1" dirty="0">
                <a:solidFill>
                  <a:schemeClr val="tx1"/>
                </a:solidFill>
                <a:latin typeface="+mj-lt"/>
              </a:rPr>
              <a:t>May </a:t>
            </a:r>
            <a:r>
              <a:rPr lang="en-IN" sz="1200" b="1" dirty="0" smtClean="0">
                <a:solidFill>
                  <a:schemeClr val="tx1"/>
                </a:solidFill>
                <a:latin typeface="+mj-lt"/>
              </a:rPr>
              <a:t>21, 2020</a:t>
            </a:r>
            <a:endParaRPr lang="en-IN" sz="1200" b="1" dirty="0">
              <a:solidFill>
                <a:schemeClr val="tx1"/>
              </a:solidFill>
              <a:latin typeface="+mj-lt"/>
            </a:endParaRPr>
          </a:p>
        </p:txBody>
      </p:sp>
      <p:sp>
        <p:nvSpPr>
          <p:cNvPr id="25" name="Rectangle 24"/>
          <p:cNvSpPr/>
          <p:nvPr/>
        </p:nvSpPr>
        <p:spPr>
          <a:xfrm>
            <a:off x="4648200" y="3124200"/>
            <a:ext cx="4495800" cy="304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600" b="1" dirty="0" smtClean="0">
                <a:solidFill>
                  <a:schemeClr val="bg1"/>
                </a:solidFill>
                <a:latin typeface="+mj-lt"/>
              </a:rPr>
              <a:t>ASSUMPTIONS/DEPENDENCIES</a:t>
            </a:r>
            <a:endParaRPr lang="en-IN" sz="1600" b="1" dirty="0">
              <a:solidFill>
                <a:schemeClr val="bg1"/>
              </a:solidFill>
              <a:latin typeface="+mj-lt"/>
            </a:endParaRPr>
          </a:p>
        </p:txBody>
      </p:sp>
      <p:sp>
        <p:nvSpPr>
          <p:cNvPr id="27" name="Rectangle 26"/>
          <p:cNvSpPr/>
          <p:nvPr/>
        </p:nvSpPr>
        <p:spPr>
          <a:xfrm>
            <a:off x="0" y="3124200"/>
            <a:ext cx="4495800" cy="304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600" b="1" dirty="0" smtClean="0">
                <a:solidFill>
                  <a:schemeClr val="bg1"/>
                </a:solidFill>
                <a:latin typeface="+mj-lt"/>
              </a:rPr>
              <a:t>RISKS AND ISSUES</a:t>
            </a:r>
            <a:endParaRPr lang="en-IN" sz="1600" b="1" dirty="0">
              <a:solidFill>
                <a:schemeClr val="bg1"/>
              </a:solidFill>
              <a:latin typeface="+mj-lt"/>
            </a:endParaRPr>
          </a:p>
        </p:txBody>
      </p:sp>
      <p:sp>
        <p:nvSpPr>
          <p:cNvPr id="28" name="Rectangle 27"/>
          <p:cNvSpPr/>
          <p:nvPr/>
        </p:nvSpPr>
        <p:spPr>
          <a:xfrm>
            <a:off x="4648200" y="3429000"/>
            <a:ext cx="4495800" cy="40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 typeface="+mj-lt"/>
              <a:buAutoNum type="arabicPeriod"/>
              <a:defRPr/>
            </a:pPr>
            <a:r>
              <a:rPr lang="en-US" sz="1200" dirty="0">
                <a:solidFill>
                  <a:schemeClr val="tx1"/>
                </a:solidFill>
                <a:latin typeface="+mj-lt"/>
              </a:rPr>
              <a:t>All Global IT activities to be added to the device </a:t>
            </a:r>
          </a:p>
          <a:p>
            <a:pPr marL="342900" indent="-342900">
              <a:buFont typeface="+mj-lt"/>
              <a:buAutoNum type="arabicPeriod"/>
              <a:defRPr/>
            </a:pPr>
            <a:r>
              <a:rPr lang="en-US" sz="1200" dirty="0" smtClean="0">
                <a:solidFill>
                  <a:schemeClr val="tx1"/>
                </a:solidFill>
                <a:latin typeface="+mj-lt"/>
              </a:rPr>
              <a:t>Supervisors </a:t>
            </a:r>
            <a:r>
              <a:rPr lang="en-US" sz="1200" dirty="0">
                <a:solidFill>
                  <a:schemeClr val="tx1"/>
                </a:solidFill>
                <a:latin typeface="+mj-lt"/>
              </a:rPr>
              <a:t>to give standard updates to the ventures</a:t>
            </a:r>
            <a:endParaRPr lang="en-IN" sz="1200" dirty="0">
              <a:solidFill>
                <a:schemeClr val="tx1"/>
              </a:solidFill>
              <a:latin typeface="+mj-lt"/>
            </a:endParaRPr>
          </a:p>
        </p:txBody>
      </p:sp>
      <p:sp>
        <p:nvSpPr>
          <p:cNvPr id="29" name="Rectangle 28"/>
          <p:cNvSpPr/>
          <p:nvPr/>
        </p:nvSpPr>
        <p:spPr>
          <a:xfrm>
            <a:off x="27709" y="3886200"/>
            <a:ext cx="9144000" cy="3302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600" b="1" dirty="0" smtClean="0">
                <a:solidFill>
                  <a:schemeClr val="bg1"/>
                </a:solidFill>
                <a:latin typeface="+mj-lt"/>
              </a:rPr>
              <a:t>FINANCIALS</a:t>
            </a:r>
            <a:endParaRPr lang="en-IN" sz="1600" b="1" dirty="0">
              <a:solidFill>
                <a:schemeClr val="bg1"/>
              </a:solidFill>
              <a:latin typeface="+mj-lt"/>
            </a:endParaRPr>
          </a:p>
        </p:txBody>
      </p:sp>
      <p:sp>
        <p:nvSpPr>
          <p:cNvPr id="31" name="Rectangle 30"/>
          <p:cNvSpPr/>
          <p:nvPr/>
        </p:nvSpPr>
        <p:spPr>
          <a:xfrm>
            <a:off x="0" y="4191000"/>
            <a:ext cx="91440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defRPr/>
            </a:pPr>
            <a:r>
              <a:rPr lang="en-IN" sz="1200" dirty="0">
                <a:solidFill>
                  <a:schemeClr val="tx1"/>
                </a:solidFill>
                <a:latin typeface="+mj-lt"/>
              </a:rPr>
              <a:t>Budget to complete this project is $3000</a:t>
            </a:r>
          </a:p>
        </p:txBody>
      </p:sp>
      <p:sp>
        <p:nvSpPr>
          <p:cNvPr id="34" name="Rectangle 33"/>
          <p:cNvSpPr/>
          <p:nvPr/>
        </p:nvSpPr>
        <p:spPr>
          <a:xfrm>
            <a:off x="0" y="4572000"/>
            <a:ext cx="9144000" cy="304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600" b="1" dirty="0">
                <a:solidFill>
                  <a:schemeClr val="bg1"/>
                </a:solidFill>
                <a:latin typeface="+mj-lt"/>
              </a:rPr>
              <a:t>Milestones Schedule</a:t>
            </a:r>
          </a:p>
        </p:txBody>
      </p:sp>
      <p:sp>
        <p:nvSpPr>
          <p:cNvPr id="35" name="Rectangle 34"/>
          <p:cNvSpPr/>
          <p:nvPr/>
        </p:nvSpPr>
        <p:spPr>
          <a:xfrm>
            <a:off x="4572000" y="5562600"/>
            <a:ext cx="4572000" cy="304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400" b="1" dirty="0">
                <a:solidFill>
                  <a:schemeClr val="bg1"/>
                </a:solidFill>
                <a:latin typeface="+mj-lt"/>
              </a:rPr>
              <a:t>Approval/Review Committee</a:t>
            </a:r>
          </a:p>
        </p:txBody>
      </p:sp>
      <p:sp>
        <p:nvSpPr>
          <p:cNvPr id="39" name="Rectangle 38"/>
          <p:cNvSpPr/>
          <p:nvPr/>
        </p:nvSpPr>
        <p:spPr>
          <a:xfrm>
            <a:off x="4876800" y="4876800"/>
            <a:ext cx="2133600" cy="2286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300" b="1" dirty="0">
                <a:solidFill>
                  <a:schemeClr val="bg1"/>
                </a:solidFill>
                <a:latin typeface="+mj-lt"/>
              </a:rPr>
              <a:t>Target Completion Date</a:t>
            </a:r>
          </a:p>
        </p:txBody>
      </p:sp>
      <p:sp>
        <p:nvSpPr>
          <p:cNvPr id="40" name="Rectangle 39"/>
          <p:cNvSpPr/>
          <p:nvPr/>
        </p:nvSpPr>
        <p:spPr>
          <a:xfrm>
            <a:off x="4648200" y="2286000"/>
            <a:ext cx="4495800" cy="304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600" b="1" dirty="0" smtClean="0">
                <a:solidFill>
                  <a:schemeClr val="bg1"/>
                </a:solidFill>
                <a:latin typeface="+mj-lt"/>
              </a:rPr>
              <a:t>DELIVERABLES</a:t>
            </a:r>
            <a:endParaRPr lang="en-IN" sz="1600" b="1" dirty="0">
              <a:solidFill>
                <a:schemeClr val="bg1"/>
              </a:solidFill>
              <a:latin typeface="+mj-lt"/>
            </a:endParaRPr>
          </a:p>
        </p:txBody>
      </p:sp>
      <p:sp>
        <p:nvSpPr>
          <p:cNvPr id="48" name="Rectangle 47"/>
          <p:cNvSpPr/>
          <p:nvPr/>
        </p:nvSpPr>
        <p:spPr>
          <a:xfrm>
            <a:off x="-45904" y="5562600"/>
            <a:ext cx="4572000" cy="304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400" b="1" dirty="0">
                <a:solidFill>
                  <a:schemeClr val="bg1"/>
                </a:solidFill>
                <a:latin typeface="+mj-lt"/>
              </a:rPr>
              <a:t>Project Team</a:t>
            </a:r>
          </a:p>
        </p:txBody>
      </p:sp>
      <p:sp>
        <p:nvSpPr>
          <p:cNvPr id="49" name="Rectangle 48"/>
          <p:cNvSpPr/>
          <p:nvPr/>
        </p:nvSpPr>
        <p:spPr>
          <a:xfrm>
            <a:off x="0" y="4876800"/>
            <a:ext cx="4876800" cy="228600"/>
          </a:xfrm>
          <a:prstGeom prst="rect">
            <a:avLst/>
          </a:prstGeom>
          <a:solidFill>
            <a:srgbClr val="00206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400" b="1" dirty="0">
                <a:solidFill>
                  <a:schemeClr val="bg1"/>
                </a:solidFill>
                <a:latin typeface="+mj-lt"/>
              </a:rPr>
              <a:t>Milestone</a:t>
            </a:r>
          </a:p>
        </p:txBody>
      </p:sp>
      <p:sp>
        <p:nvSpPr>
          <p:cNvPr id="55" name="Rectangle 54"/>
          <p:cNvSpPr/>
          <p:nvPr/>
        </p:nvSpPr>
        <p:spPr>
          <a:xfrm>
            <a:off x="2332363" y="5867400"/>
            <a:ext cx="22098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chemeClr val="tx1"/>
                </a:solidFill>
              </a:rPr>
              <a:t>John </a:t>
            </a:r>
            <a:r>
              <a:rPr lang="en-IN" sz="1200" dirty="0" err="1" smtClean="0">
                <a:solidFill>
                  <a:schemeClr val="tx1"/>
                </a:solidFill>
              </a:rPr>
              <a:t>Kersaw</a:t>
            </a:r>
            <a:r>
              <a:rPr lang="en-IN" sz="1200" dirty="0">
                <a:solidFill>
                  <a:schemeClr val="tx1"/>
                </a:solidFill>
              </a:rPr>
              <a:t> </a:t>
            </a:r>
            <a:endParaRPr lang="en-IN" sz="1200" dirty="0">
              <a:solidFill>
                <a:schemeClr val="tx1"/>
              </a:solidFill>
              <a:latin typeface="+mj-lt"/>
            </a:endParaRPr>
          </a:p>
        </p:txBody>
      </p:sp>
      <p:sp>
        <p:nvSpPr>
          <p:cNvPr id="56" name="Rectangle 55"/>
          <p:cNvSpPr/>
          <p:nvPr/>
        </p:nvSpPr>
        <p:spPr>
          <a:xfrm>
            <a:off x="0" y="6096000"/>
            <a:ext cx="2362200" cy="2301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a:solidFill>
                  <a:schemeClr val="tx1"/>
                </a:solidFill>
                <a:latin typeface="+mj-lt"/>
              </a:rPr>
              <a:t>Project</a:t>
            </a:r>
            <a:r>
              <a:rPr lang="en-IN" sz="1400" b="1" dirty="0">
                <a:solidFill>
                  <a:schemeClr val="tx1"/>
                </a:solidFill>
                <a:latin typeface="+mj-lt"/>
              </a:rPr>
              <a:t> </a:t>
            </a:r>
            <a:r>
              <a:rPr lang="en-IN" sz="1200" b="1" dirty="0">
                <a:solidFill>
                  <a:schemeClr val="tx1"/>
                </a:solidFill>
                <a:latin typeface="+mj-lt"/>
              </a:rPr>
              <a:t>Manager</a:t>
            </a:r>
          </a:p>
        </p:txBody>
      </p:sp>
      <p:sp>
        <p:nvSpPr>
          <p:cNvPr id="57" name="Rectangle 56"/>
          <p:cNvSpPr/>
          <p:nvPr/>
        </p:nvSpPr>
        <p:spPr>
          <a:xfrm>
            <a:off x="2362200" y="6096000"/>
            <a:ext cx="22098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chemeClr val="tx1"/>
                </a:solidFill>
              </a:rPr>
              <a:t>John </a:t>
            </a:r>
            <a:r>
              <a:rPr lang="en-IN" sz="1200" dirty="0" err="1" smtClean="0">
                <a:solidFill>
                  <a:schemeClr val="tx1"/>
                </a:solidFill>
              </a:rPr>
              <a:t>Kersaw</a:t>
            </a:r>
            <a:endParaRPr lang="en-IN" sz="1200" dirty="0">
              <a:solidFill>
                <a:schemeClr val="tx1"/>
              </a:solidFill>
            </a:endParaRPr>
          </a:p>
        </p:txBody>
      </p:sp>
      <p:sp>
        <p:nvSpPr>
          <p:cNvPr id="58" name="Rectangle 57"/>
          <p:cNvSpPr/>
          <p:nvPr/>
        </p:nvSpPr>
        <p:spPr>
          <a:xfrm>
            <a:off x="0" y="6324600"/>
            <a:ext cx="2362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a:solidFill>
                  <a:schemeClr val="tx1"/>
                </a:solidFill>
                <a:latin typeface="+mj-lt"/>
              </a:rPr>
              <a:t>Team Members</a:t>
            </a:r>
          </a:p>
        </p:txBody>
      </p:sp>
      <p:sp>
        <p:nvSpPr>
          <p:cNvPr id="59" name="Rectangle 58"/>
          <p:cNvSpPr/>
          <p:nvPr/>
        </p:nvSpPr>
        <p:spPr>
          <a:xfrm>
            <a:off x="2362200" y="6324600"/>
            <a:ext cx="2209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chemeClr val="tx1"/>
                </a:solidFill>
                <a:latin typeface="+mj-lt"/>
              </a:rPr>
              <a:t>Vice President, Senior Manager, Analyst</a:t>
            </a:r>
          </a:p>
        </p:txBody>
      </p:sp>
      <p:sp>
        <p:nvSpPr>
          <p:cNvPr id="60" name="Rectangle 59"/>
          <p:cNvSpPr/>
          <p:nvPr/>
        </p:nvSpPr>
        <p:spPr>
          <a:xfrm>
            <a:off x="4572000" y="5868988"/>
            <a:ext cx="2286000" cy="2301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a:solidFill>
                  <a:schemeClr val="tx1"/>
                </a:solidFill>
                <a:latin typeface="+mj-lt"/>
              </a:rPr>
              <a:t>Sponsor</a:t>
            </a:r>
          </a:p>
        </p:txBody>
      </p:sp>
      <p:sp>
        <p:nvSpPr>
          <p:cNvPr id="61" name="Rectangle 60"/>
          <p:cNvSpPr/>
          <p:nvPr/>
        </p:nvSpPr>
        <p:spPr>
          <a:xfrm>
            <a:off x="6858000" y="5868988"/>
            <a:ext cx="2286000" cy="2301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err="1" smtClean="0">
                <a:solidFill>
                  <a:schemeClr val="tx1"/>
                </a:solidFill>
                <a:latin typeface="+mj-lt"/>
              </a:rPr>
              <a:t>Piter</a:t>
            </a:r>
            <a:r>
              <a:rPr lang="en-IN" sz="1200" dirty="0" smtClean="0">
                <a:solidFill>
                  <a:schemeClr val="tx1"/>
                </a:solidFill>
                <a:latin typeface="+mj-lt"/>
              </a:rPr>
              <a:t> </a:t>
            </a:r>
            <a:r>
              <a:rPr lang="en-IN" sz="1200" dirty="0" err="1" smtClean="0">
                <a:solidFill>
                  <a:schemeClr val="tx1"/>
                </a:solidFill>
                <a:latin typeface="+mj-lt"/>
              </a:rPr>
              <a:t>Mierling</a:t>
            </a:r>
            <a:r>
              <a:rPr lang="en-IN" sz="1200" smtClean="0">
                <a:solidFill>
                  <a:schemeClr val="tx1"/>
                </a:solidFill>
                <a:latin typeface="+mj-lt"/>
              </a:rPr>
              <a:t> </a:t>
            </a:r>
            <a:endParaRPr lang="en-IN" sz="1200" dirty="0">
              <a:solidFill>
                <a:schemeClr val="tx1"/>
              </a:solidFill>
              <a:latin typeface="+mj-lt"/>
            </a:endParaRPr>
          </a:p>
        </p:txBody>
      </p:sp>
      <p:sp>
        <p:nvSpPr>
          <p:cNvPr id="64" name="Rectangle 63"/>
          <p:cNvSpPr/>
          <p:nvPr/>
        </p:nvSpPr>
        <p:spPr>
          <a:xfrm>
            <a:off x="4572000" y="6097588"/>
            <a:ext cx="2286000" cy="2301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a:solidFill>
                  <a:schemeClr val="tx1"/>
                </a:solidFill>
                <a:latin typeface="+mj-lt"/>
              </a:rPr>
              <a:t>Business Division Head</a:t>
            </a:r>
          </a:p>
        </p:txBody>
      </p:sp>
      <p:sp>
        <p:nvSpPr>
          <p:cNvPr id="65" name="Rectangle 64"/>
          <p:cNvSpPr/>
          <p:nvPr/>
        </p:nvSpPr>
        <p:spPr>
          <a:xfrm>
            <a:off x="6858000" y="6097588"/>
            <a:ext cx="2286000" cy="2301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err="1" smtClean="0">
                <a:solidFill>
                  <a:schemeClr val="tx1"/>
                </a:solidFill>
                <a:latin typeface="+mj-lt"/>
              </a:rPr>
              <a:t>Ahzaz</a:t>
            </a:r>
            <a:r>
              <a:rPr lang="en-IN" sz="1200" dirty="0" smtClean="0">
                <a:solidFill>
                  <a:schemeClr val="tx1"/>
                </a:solidFill>
                <a:latin typeface="+mj-lt"/>
              </a:rPr>
              <a:t> </a:t>
            </a:r>
            <a:endParaRPr lang="en-IN" sz="1200" dirty="0">
              <a:solidFill>
                <a:schemeClr val="tx1"/>
              </a:solidFill>
              <a:latin typeface="+mj-lt"/>
            </a:endParaRPr>
          </a:p>
        </p:txBody>
      </p:sp>
      <p:sp>
        <p:nvSpPr>
          <p:cNvPr id="51" name="Rectangle 50"/>
          <p:cNvSpPr/>
          <p:nvPr/>
        </p:nvSpPr>
        <p:spPr>
          <a:xfrm>
            <a:off x="0" y="3429000"/>
            <a:ext cx="4495800" cy="4540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Tx/>
              <a:buAutoNum type="arabicPeriod"/>
              <a:defRPr/>
            </a:pPr>
            <a:r>
              <a:rPr lang="en-US" sz="1200" dirty="0">
                <a:solidFill>
                  <a:schemeClr val="tx1"/>
                </a:solidFill>
                <a:latin typeface="+mj-lt"/>
              </a:rPr>
              <a:t>Information inconsistency because of huge measure of </a:t>
            </a:r>
            <a:r>
              <a:rPr lang="en-US" sz="1200" dirty="0" smtClean="0">
                <a:solidFill>
                  <a:schemeClr val="tx1"/>
                </a:solidFill>
                <a:latin typeface="+mj-lt"/>
              </a:rPr>
              <a:t>activities</a:t>
            </a:r>
            <a:endParaRPr lang="en-IN" sz="1200" dirty="0">
              <a:solidFill>
                <a:schemeClr val="tx1"/>
              </a:solidFill>
              <a:latin typeface="+mj-lt"/>
            </a:endParaRPr>
          </a:p>
        </p:txBody>
      </p:sp>
      <p:sp>
        <p:nvSpPr>
          <p:cNvPr id="52" name="Rectangle 51"/>
          <p:cNvSpPr/>
          <p:nvPr/>
        </p:nvSpPr>
        <p:spPr>
          <a:xfrm>
            <a:off x="0" y="5105400"/>
            <a:ext cx="48768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IN" sz="1200" dirty="0">
                <a:solidFill>
                  <a:schemeClr val="tx1"/>
                </a:solidFill>
                <a:latin typeface="+mj-lt"/>
              </a:rPr>
              <a:t>Upload all Global IT Projects to the tool</a:t>
            </a:r>
          </a:p>
        </p:txBody>
      </p:sp>
      <p:sp>
        <p:nvSpPr>
          <p:cNvPr id="70" name="Rectangle 69"/>
          <p:cNvSpPr/>
          <p:nvPr/>
        </p:nvSpPr>
        <p:spPr>
          <a:xfrm>
            <a:off x="4876800" y="5105400"/>
            <a:ext cx="21336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chemeClr val="tx1"/>
                </a:solidFill>
                <a:latin typeface="+mj-lt"/>
              </a:rPr>
              <a:t>May 20, </a:t>
            </a:r>
            <a:r>
              <a:rPr lang="en-IN" sz="1200" dirty="0" smtClean="0">
                <a:solidFill>
                  <a:schemeClr val="tx1"/>
                </a:solidFill>
                <a:latin typeface="+mj-lt"/>
              </a:rPr>
              <a:t>2020</a:t>
            </a:r>
            <a:endParaRPr lang="en-IN" sz="1200" dirty="0">
              <a:solidFill>
                <a:schemeClr val="tx1"/>
              </a:solidFill>
              <a:latin typeface="+mj-lt"/>
            </a:endParaRPr>
          </a:p>
        </p:txBody>
      </p:sp>
      <p:sp>
        <p:nvSpPr>
          <p:cNvPr id="74" name="Rectangle 73"/>
          <p:cNvSpPr/>
          <p:nvPr/>
        </p:nvSpPr>
        <p:spPr>
          <a:xfrm>
            <a:off x="7010400" y="4876800"/>
            <a:ext cx="2133600" cy="2286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400" b="1" dirty="0">
                <a:solidFill>
                  <a:schemeClr val="bg1"/>
                </a:solidFill>
                <a:latin typeface="+mj-lt"/>
              </a:rPr>
              <a:t>Actual Date</a:t>
            </a:r>
          </a:p>
        </p:txBody>
      </p:sp>
      <p:sp>
        <p:nvSpPr>
          <p:cNvPr id="75" name="Rectangle 74"/>
          <p:cNvSpPr/>
          <p:nvPr/>
        </p:nvSpPr>
        <p:spPr>
          <a:xfrm>
            <a:off x="0" y="5868988"/>
            <a:ext cx="2362200" cy="2301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a:solidFill>
                  <a:schemeClr val="tx1"/>
                </a:solidFill>
                <a:latin typeface="+mj-lt"/>
              </a:rPr>
              <a:t>Project Manager</a:t>
            </a:r>
          </a:p>
        </p:txBody>
      </p:sp>
      <p:sp>
        <p:nvSpPr>
          <p:cNvPr id="76" name="Rectangle 75"/>
          <p:cNvSpPr/>
          <p:nvPr/>
        </p:nvSpPr>
        <p:spPr>
          <a:xfrm>
            <a:off x="0" y="5334000"/>
            <a:ext cx="48768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IN" sz="1200" dirty="0">
                <a:solidFill>
                  <a:schemeClr val="tx1"/>
                </a:solidFill>
                <a:latin typeface="+mj-lt"/>
              </a:rPr>
              <a:t>Complete UAT testing for the tool</a:t>
            </a:r>
          </a:p>
        </p:txBody>
      </p:sp>
      <p:sp>
        <p:nvSpPr>
          <p:cNvPr id="77" name="Rectangle 76"/>
          <p:cNvSpPr/>
          <p:nvPr/>
        </p:nvSpPr>
        <p:spPr>
          <a:xfrm>
            <a:off x="7010400" y="5105400"/>
            <a:ext cx="21336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sz="1400" dirty="0">
              <a:solidFill>
                <a:schemeClr val="tx1"/>
              </a:solidFill>
              <a:latin typeface="+mj-lt"/>
            </a:endParaRPr>
          </a:p>
        </p:txBody>
      </p:sp>
      <p:sp>
        <p:nvSpPr>
          <p:cNvPr id="78" name="Rectangle 77"/>
          <p:cNvSpPr/>
          <p:nvPr/>
        </p:nvSpPr>
        <p:spPr>
          <a:xfrm>
            <a:off x="7010400" y="5334000"/>
            <a:ext cx="21336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sz="1400" dirty="0">
              <a:solidFill>
                <a:schemeClr val="tx1"/>
              </a:solidFill>
              <a:latin typeface="+mj-lt"/>
            </a:endParaRPr>
          </a:p>
        </p:txBody>
      </p:sp>
      <p:sp>
        <p:nvSpPr>
          <p:cNvPr id="79" name="Rectangle 78"/>
          <p:cNvSpPr/>
          <p:nvPr/>
        </p:nvSpPr>
        <p:spPr>
          <a:xfrm>
            <a:off x="4876800" y="5334000"/>
            <a:ext cx="21336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chemeClr val="tx1"/>
                </a:solidFill>
                <a:latin typeface="+mj-lt"/>
              </a:rPr>
              <a:t>July </a:t>
            </a:r>
            <a:r>
              <a:rPr lang="en-IN" sz="1200" dirty="0" smtClean="0">
                <a:solidFill>
                  <a:schemeClr val="tx1"/>
                </a:solidFill>
                <a:latin typeface="+mj-lt"/>
              </a:rPr>
              <a:t>30,2020</a:t>
            </a:r>
            <a:endParaRPr lang="en-IN" sz="1200" dirty="0">
              <a:solidFill>
                <a:schemeClr val="tx1"/>
              </a:solidFill>
              <a:latin typeface="+mj-lt"/>
            </a:endParaRPr>
          </a:p>
        </p:txBody>
      </p:sp>
      <p:sp>
        <p:nvSpPr>
          <p:cNvPr id="80" name="Rectangle 79"/>
          <p:cNvSpPr/>
          <p:nvPr/>
        </p:nvSpPr>
        <p:spPr>
          <a:xfrm>
            <a:off x="4572000" y="6324600"/>
            <a:ext cx="2286000" cy="2301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a:solidFill>
                  <a:schemeClr val="tx1"/>
                </a:solidFill>
                <a:latin typeface="+mj-lt"/>
              </a:rPr>
              <a:t>Business</a:t>
            </a:r>
            <a:r>
              <a:rPr lang="en-IN" sz="1200" dirty="0">
                <a:solidFill>
                  <a:schemeClr val="tx1"/>
                </a:solidFill>
                <a:latin typeface="+mj-lt"/>
              </a:rPr>
              <a:t> </a:t>
            </a:r>
            <a:r>
              <a:rPr lang="en-IN" sz="1200" b="1" dirty="0">
                <a:solidFill>
                  <a:schemeClr val="tx1"/>
                </a:solidFill>
                <a:latin typeface="+mj-lt"/>
              </a:rPr>
              <a:t>Unit</a:t>
            </a:r>
            <a:r>
              <a:rPr lang="en-IN" sz="1200" dirty="0">
                <a:solidFill>
                  <a:schemeClr val="tx1"/>
                </a:solidFill>
                <a:latin typeface="+mj-lt"/>
              </a:rPr>
              <a:t> </a:t>
            </a:r>
            <a:r>
              <a:rPr lang="en-IN" sz="1200" b="1" dirty="0">
                <a:solidFill>
                  <a:schemeClr val="tx1"/>
                </a:solidFill>
                <a:latin typeface="+mj-lt"/>
              </a:rPr>
              <a:t>Head</a:t>
            </a:r>
          </a:p>
        </p:txBody>
      </p:sp>
      <p:sp>
        <p:nvSpPr>
          <p:cNvPr id="81" name="Rectangle 80"/>
          <p:cNvSpPr/>
          <p:nvPr/>
        </p:nvSpPr>
        <p:spPr>
          <a:xfrm>
            <a:off x="6858000" y="6324600"/>
            <a:ext cx="2286000" cy="2301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smtClean="0">
                <a:solidFill>
                  <a:schemeClr val="tx1"/>
                </a:solidFill>
                <a:latin typeface="+mj-lt"/>
              </a:rPr>
              <a:t>Bilal Ali</a:t>
            </a:r>
            <a:endParaRPr lang="en-IN" sz="1200" dirty="0">
              <a:solidFill>
                <a:schemeClr val="tx1"/>
              </a:solidFill>
              <a:latin typeface="+mj-lt"/>
            </a:endParaRPr>
          </a:p>
        </p:txBody>
      </p:sp>
      <p:sp>
        <p:nvSpPr>
          <p:cNvPr id="82" name="Rectangle 81"/>
          <p:cNvSpPr/>
          <p:nvPr/>
        </p:nvSpPr>
        <p:spPr>
          <a:xfrm>
            <a:off x="4572000" y="6553200"/>
            <a:ext cx="2286000" cy="2301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b="1" dirty="0">
                <a:solidFill>
                  <a:schemeClr val="tx1"/>
                </a:solidFill>
                <a:latin typeface="+mj-lt"/>
              </a:rPr>
              <a:t>Finance</a:t>
            </a:r>
            <a:r>
              <a:rPr lang="en-IN" sz="1200" dirty="0">
                <a:solidFill>
                  <a:schemeClr val="tx1"/>
                </a:solidFill>
                <a:latin typeface="+mj-lt"/>
              </a:rPr>
              <a:t> </a:t>
            </a:r>
            <a:r>
              <a:rPr lang="en-IN" sz="1200" b="1" dirty="0">
                <a:solidFill>
                  <a:schemeClr val="tx1"/>
                </a:solidFill>
                <a:latin typeface="+mj-lt"/>
              </a:rPr>
              <a:t>Manager</a:t>
            </a:r>
          </a:p>
        </p:txBody>
      </p:sp>
      <p:sp>
        <p:nvSpPr>
          <p:cNvPr id="83" name="Rectangle 82"/>
          <p:cNvSpPr/>
          <p:nvPr/>
        </p:nvSpPr>
        <p:spPr>
          <a:xfrm>
            <a:off x="6858000" y="6551613"/>
            <a:ext cx="2286000" cy="2301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smtClean="0">
                <a:solidFill>
                  <a:schemeClr val="tx1"/>
                </a:solidFill>
                <a:latin typeface="+mj-lt"/>
              </a:rPr>
              <a:t>Khan</a:t>
            </a:r>
            <a:endParaRPr lang="en-IN" sz="1200" dirty="0">
              <a:solidFill>
                <a:schemeClr val="tx1"/>
              </a:solidFill>
              <a:latin typeface="+mj-lt"/>
            </a:endParaRPr>
          </a:p>
        </p:txBody>
      </p:sp>
      <p:sp>
        <p:nvSpPr>
          <p:cNvPr id="54" name="Rectangle 53"/>
          <p:cNvSpPr/>
          <p:nvPr/>
        </p:nvSpPr>
        <p:spPr>
          <a:xfrm>
            <a:off x="4648200" y="2590800"/>
            <a:ext cx="44958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 typeface="+mj-lt"/>
              <a:buAutoNum type="arabicPeriod"/>
              <a:defRPr/>
            </a:pPr>
            <a:r>
              <a:rPr lang="en-US" sz="1200" dirty="0">
                <a:solidFill>
                  <a:schemeClr val="tx1"/>
                </a:solidFill>
                <a:latin typeface="+mj-lt"/>
              </a:rPr>
              <a:t>Produce solidified undertaking status report </a:t>
            </a:r>
          </a:p>
          <a:p>
            <a:pPr marL="342900" indent="-342900">
              <a:buFont typeface="+mj-lt"/>
              <a:buAutoNum type="arabicPeriod"/>
              <a:defRPr/>
            </a:pPr>
            <a:r>
              <a:rPr lang="en-US" sz="1200" dirty="0">
                <a:solidFill>
                  <a:schemeClr val="tx1"/>
                </a:solidFill>
                <a:latin typeface="+mj-lt"/>
              </a:rPr>
              <a:t>Concentrate Global Headcount subtleties for all tasks</a:t>
            </a:r>
            <a:endParaRPr lang="en-IN" sz="1200" dirty="0">
              <a:solidFill>
                <a:schemeClr val="tx1"/>
              </a:solidFill>
              <a:latin typeface="+mj-lt"/>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862</TotalTime>
  <Words>213</Words>
  <Application>Microsoft Office PowerPoint</Application>
  <PresentationFormat>On-screen Show (4:3)</PresentationFormat>
  <Paragraphs>50</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PROJECT CHARTER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CHARTER</dc:title>
  <dc:creator>Ihor Soloviy</dc:creator>
  <cp:lastModifiedBy>Ihor Soloviy</cp:lastModifiedBy>
  <cp:revision>3</cp:revision>
  <dcterms:created xsi:type="dcterms:W3CDTF">2011-09-09T22:03:08Z</dcterms:created>
  <dcterms:modified xsi:type="dcterms:W3CDTF">2021-10-31T21:04:11Z</dcterms:modified>
</cp:coreProperties>
</file>