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9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50551-89B6-183E-3415-537BF27A9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Umweltrecht </a:t>
            </a:r>
            <a:br>
              <a:rPr lang="de-DE" dirty="0"/>
            </a:br>
            <a:r>
              <a:rPr lang="de-DE" dirty="0"/>
              <a:t>FFH VP Odenwald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97A656-30EB-69FD-CDAB-2EC404F016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Moritz </a:t>
            </a:r>
            <a:r>
              <a:rPr lang="de-DE" dirty="0" err="1"/>
              <a:t>Katzorke</a:t>
            </a:r>
            <a:r>
              <a:rPr lang="de-DE" dirty="0"/>
              <a:t>, Daniel Klaus, Vera Kessel, </a:t>
            </a:r>
          </a:p>
          <a:p>
            <a:r>
              <a:rPr lang="de-DE" dirty="0"/>
              <a:t>Albert Hofmann, Phillip Höhne, Lukas </a:t>
            </a:r>
            <a:r>
              <a:rPr lang="de-DE" dirty="0" err="1"/>
              <a:t>Jeppel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818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794E4-9D2E-6F72-DEE6-755E9C5D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zur Entscheidungsfindung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269E0B-1435-2964-A88F-C18DC9803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Prüfung ist sachlich fundiert und rechtskonform aufgebaut (FFH, Bundes- </a:t>
            </a:r>
            <a:r>
              <a:rPr lang="de-DE" dirty="0" err="1"/>
              <a:t>Landesnaturschutzgesetz</a:t>
            </a:r>
            <a:r>
              <a:rPr lang="de-DE" dirty="0"/>
              <a:t>, </a:t>
            </a:r>
            <a:r>
              <a:rPr lang="de-DE" dirty="0" err="1"/>
              <a:t>Landschaftsplanungs</a:t>
            </a:r>
            <a:r>
              <a:rPr lang="de-DE" dirty="0"/>
              <a:t>-  sowie </a:t>
            </a:r>
            <a:r>
              <a:rPr lang="de-DE" dirty="0" err="1"/>
              <a:t>Raumnutzungsgesetz</a:t>
            </a:r>
            <a:r>
              <a:rPr lang="de-DE" dirty="0"/>
              <a:t>) </a:t>
            </a:r>
          </a:p>
          <a:p>
            <a:pPr>
              <a:lnSpc>
                <a:spcPct val="150000"/>
              </a:lnSpc>
            </a:pPr>
            <a:r>
              <a:rPr lang="de-DE" dirty="0"/>
              <a:t>Konkrete Schutzgüter wie z.B. LRTs werden einzeln bewertet</a:t>
            </a:r>
          </a:p>
          <a:p>
            <a:pPr>
              <a:lnSpc>
                <a:spcPct val="150000"/>
              </a:lnSpc>
            </a:pPr>
            <a:r>
              <a:rPr lang="de-DE" dirty="0"/>
              <a:t>Keine erheblichen Beeinträchtigungen des FFH-Zieles unter Umsetzung der Maßnahmen </a:t>
            </a:r>
          </a:p>
          <a:p>
            <a:pPr>
              <a:lnSpc>
                <a:spcPct val="150000"/>
              </a:lnSpc>
            </a:pPr>
            <a:r>
              <a:rPr lang="de-DE" dirty="0"/>
              <a:t>Formal korrekt und fachlich transparent </a:t>
            </a:r>
          </a:p>
        </p:txBody>
      </p:sp>
    </p:spTree>
    <p:extLst>
      <p:ext uri="{BB962C8B-B14F-4D97-AF65-F5344CB8AC3E}">
        <p14:creationId xmlns:p14="http://schemas.microsoft.com/office/powerpoint/2010/main" val="184602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AB687-6CEE-A2BC-58FD-266E90D1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Relevante Rechtsnormen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883027-2342-DFA4-48BB-1B950A74F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de-DE" sz="1800" b="1" kern="0" dirty="0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Art. 6 Abs. 3 FFH-Richtlinie</a:t>
            </a:r>
            <a:endParaRPr lang="de-DE" sz="1800" kern="100" dirty="0">
              <a:solidFill>
                <a:srgbClr val="000000"/>
              </a:solidFill>
              <a:effectLst/>
              <a:latin typeface="+mj-lt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e-DE" sz="1800" b="1" kern="0" dirty="0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§ 34 </a:t>
            </a:r>
            <a:r>
              <a:rPr lang="de-DE" sz="1800" b="1" kern="0" dirty="0" err="1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BNatSchG</a:t>
            </a:r>
            <a:r>
              <a:rPr lang="de-DE" sz="1800" kern="0" dirty="0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 – FFH-Verträglichkeitsprüfung</a:t>
            </a:r>
            <a:endParaRPr lang="de-DE" sz="1800" kern="100" dirty="0">
              <a:solidFill>
                <a:srgbClr val="000000"/>
              </a:solidFill>
              <a:effectLst/>
              <a:latin typeface="+mj-lt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e-DE" sz="1800" b="1" kern="0" dirty="0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§§ 13 ff. </a:t>
            </a:r>
            <a:r>
              <a:rPr lang="de-DE" sz="1800" b="1" kern="0" dirty="0" err="1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BNatSchG</a:t>
            </a:r>
            <a:r>
              <a:rPr lang="de-DE" sz="1800" kern="0" dirty="0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 – Eingriffsregelung</a:t>
            </a:r>
            <a:endParaRPr lang="de-DE" sz="1800" kern="100" dirty="0">
              <a:solidFill>
                <a:srgbClr val="000000"/>
              </a:solidFill>
              <a:effectLst/>
              <a:latin typeface="+mj-lt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e-DE" sz="1800" b="1" kern="0" dirty="0" err="1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Landesplanungsgesetz</a:t>
            </a:r>
            <a:r>
              <a:rPr lang="de-DE" sz="1800" b="1" kern="0" dirty="0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 Baden-Württemberg</a:t>
            </a:r>
            <a:endParaRPr lang="de-DE" sz="1800" kern="100" dirty="0">
              <a:solidFill>
                <a:srgbClr val="000000"/>
              </a:solidFill>
              <a:effectLst/>
              <a:latin typeface="+mj-lt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e-DE" sz="1800" b="1" kern="0" dirty="0" err="1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Raumordnungsgesetz</a:t>
            </a:r>
            <a:r>
              <a:rPr lang="de-DE" sz="1800" b="1" kern="0" dirty="0">
                <a:solidFill>
                  <a:srgbClr val="000000"/>
                </a:solidFill>
                <a:effectLst/>
                <a:latin typeface="+mj-lt"/>
                <a:ea typeface="Times New Roman" panose="020F0502020204030204" pitchFamily="34" charset="0"/>
                <a:cs typeface="Times New Roman" panose="020F0502020204030204" pitchFamily="34" charset="0"/>
              </a:rPr>
              <a:t> (ROG)</a:t>
            </a:r>
            <a:endParaRPr lang="de-DE" sz="1800" kern="100" dirty="0">
              <a:solidFill>
                <a:srgbClr val="000000"/>
              </a:solidFill>
              <a:effectLst/>
              <a:latin typeface="+mj-lt"/>
              <a:ea typeface="Times New Roman" panose="020F0502020204030204" pitchFamily="34" charset="0"/>
              <a:cs typeface="Times New Roman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1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58021-BBC3-4EE8-152B-2DA6E11B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Notwendigkeit der 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50D1CA-069A-7C39-195A-678A713F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Räumliche Überlagerung des </a:t>
            </a:r>
            <a:r>
              <a:rPr lang="de-DE" dirty="0" err="1"/>
              <a:t>Windenergieprojekts</a:t>
            </a:r>
            <a:r>
              <a:rPr lang="de-DE" dirty="0"/>
              <a:t> mit FFH-Gebiet</a:t>
            </a:r>
          </a:p>
          <a:p>
            <a:pPr>
              <a:lnSpc>
                <a:spcPct val="150000"/>
              </a:lnSpc>
            </a:pPr>
            <a:r>
              <a:rPr lang="de-DE" dirty="0"/>
              <a:t>Pflicht zur Prüfung auf erhebliche Beeinträchtigungen für geschützte Lebensräume und Arten</a:t>
            </a:r>
          </a:p>
        </p:txBody>
      </p:sp>
    </p:spTree>
    <p:extLst>
      <p:ext uri="{BB962C8B-B14F-4D97-AF65-F5344CB8AC3E}">
        <p14:creationId xmlns:p14="http://schemas.microsoft.com/office/powerpoint/2010/main" val="317166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1385-5A2E-8DBF-5B05-23F33274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Art der 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CA572-FFD1-865D-8982-1274021EA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FFH Verträglichkeitsprüfung (Art. 6 Abs. 3 FFH-Richtlinie)</a:t>
            </a:r>
          </a:p>
          <a:p>
            <a:pPr>
              <a:lnSpc>
                <a:spcPct val="150000"/>
              </a:lnSpc>
            </a:pPr>
            <a:r>
              <a:rPr lang="de-DE" dirty="0"/>
              <a:t>Besonderheiten: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Ziel: Vermeidung erheblicher Beeinträchtigungen auf Natura-2000-Gebieten, kein allgemeiner Umweltschutz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Analyse möglicher Auswirkungen auf Erhaltungsziele und Maßnahmen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Bindend für jede Planungs- und Genehmigungsentscheidung</a:t>
            </a:r>
          </a:p>
        </p:txBody>
      </p:sp>
    </p:spTree>
    <p:extLst>
      <p:ext uri="{BB962C8B-B14F-4D97-AF65-F5344CB8AC3E}">
        <p14:creationId xmlns:p14="http://schemas.microsoft.com/office/powerpoint/2010/main" val="411147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1385-5A2E-8DBF-5B05-23F33274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 des Berichts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CA572-FFD1-865D-8982-1274021EA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1. Einleitung &amp; Beschreibung des Vorhabens</a:t>
            </a:r>
          </a:p>
          <a:p>
            <a:pPr>
              <a:lnSpc>
                <a:spcPct val="150000"/>
              </a:lnSpc>
            </a:pPr>
            <a:r>
              <a:rPr lang="de-DE" dirty="0"/>
              <a:t>2. Abgrenzung des Prüfgebiets (Lage &amp; Schutzgebiete)</a:t>
            </a:r>
          </a:p>
          <a:p>
            <a:pPr>
              <a:lnSpc>
                <a:spcPct val="150000"/>
              </a:lnSpc>
            </a:pPr>
            <a:r>
              <a:rPr lang="de-DE" dirty="0"/>
              <a:t>3. Beschreibung der Schutzgüter (</a:t>
            </a:r>
            <a:r>
              <a:rPr lang="de-DE" dirty="0" err="1"/>
              <a:t>Lebensraumtypen</a:t>
            </a:r>
            <a:r>
              <a:rPr lang="de-DE" dirty="0"/>
              <a:t>, Arten)</a:t>
            </a:r>
          </a:p>
          <a:p>
            <a:pPr>
              <a:lnSpc>
                <a:spcPct val="150000"/>
              </a:lnSpc>
            </a:pPr>
            <a:r>
              <a:rPr lang="de-DE" dirty="0"/>
              <a:t>4. Einschätzung möglicher Beeinträchtigungen </a:t>
            </a:r>
          </a:p>
          <a:p>
            <a:pPr>
              <a:lnSpc>
                <a:spcPct val="150000"/>
              </a:lnSpc>
            </a:pPr>
            <a:r>
              <a:rPr lang="de-DE" dirty="0"/>
              <a:t>5. Vermeidung- und </a:t>
            </a:r>
            <a:r>
              <a:rPr lang="de-DE" dirty="0" err="1"/>
              <a:t>Minimierungsmaßnahmen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6. Fazit der Verträglichkeit</a:t>
            </a:r>
          </a:p>
          <a:p>
            <a:pPr>
              <a:lnSpc>
                <a:spcPct val="150000"/>
              </a:lnSpc>
            </a:pPr>
            <a:r>
              <a:rPr lang="de-DE" dirty="0"/>
              <a:t>-&gt; Zentrales Schutzgut: FFH Gebiet „Odenwald und </a:t>
            </a:r>
            <a:r>
              <a:rPr lang="de-DE" dirty="0" err="1"/>
              <a:t>Bauland-Hardheim</a:t>
            </a:r>
            <a:r>
              <a:rPr lang="de-DE" dirty="0"/>
              <a:t>“, v.a. </a:t>
            </a:r>
            <a:r>
              <a:rPr lang="de-DE" dirty="0" err="1"/>
              <a:t>Lebensraumtypen</a:t>
            </a:r>
            <a:r>
              <a:rPr lang="de-DE" dirty="0"/>
              <a:t> wie </a:t>
            </a:r>
            <a:r>
              <a:rPr lang="de-DE" dirty="0" err="1"/>
              <a:t>Magerrasen</a:t>
            </a:r>
            <a:r>
              <a:rPr lang="de-DE" dirty="0"/>
              <a:t>, Wälder, Gewässerstrukturen</a:t>
            </a:r>
          </a:p>
        </p:txBody>
      </p:sp>
    </p:spTree>
    <p:extLst>
      <p:ext uri="{BB962C8B-B14F-4D97-AF65-F5344CB8AC3E}">
        <p14:creationId xmlns:p14="http://schemas.microsoft.com/office/powerpoint/2010/main" val="151337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1385-5A2E-8DBF-5B05-23F33274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CA572-FFD1-865D-8982-1274021EA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Kyoto Protokoll </a:t>
            </a:r>
          </a:p>
          <a:p>
            <a:pPr>
              <a:lnSpc>
                <a:spcPct val="150000"/>
              </a:lnSpc>
            </a:pPr>
            <a:r>
              <a:rPr lang="de-DE" dirty="0"/>
              <a:t>Energiepolitische Vorgaben aus § 1 (3) Nr. 4 </a:t>
            </a:r>
            <a:r>
              <a:rPr lang="de-DE" dirty="0" err="1"/>
              <a:t>BNatSchG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7-Punkte Positionspapier der Baden-Württembergischen Landesregierung</a:t>
            </a:r>
          </a:p>
          <a:p>
            <a:pPr>
              <a:lnSpc>
                <a:spcPct val="150000"/>
              </a:lnSpc>
            </a:pPr>
            <a:r>
              <a:rPr lang="de-DE" dirty="0" err="1"/>
              <a:t>FFH-Richtline</a:t>
            </a:r>
            <a:r>
              <a:rPr lang="de-DE" dirty="0"/>
              <a:t> (92/43/EWG) – Art. 6 Abs. 3</a:t>
            </a:r>
          </a:p>
          <a:p>
            <a:pPr>
              <a:lnSpc>
                <a:spcPct val="150000"/>
              </a:lnSpc>
            </a:pPr>
            <a:r>
              <a:rPr lang="de-DE" dirty="0"/>
              <a:t>Bundesnaturschutzgesetz (</a:t>
            </a:r>
            <a:r>
              <a:rPr lang="de-DE" dirty="0" err="1"/>
              <a:t>BNatSchG</a:t>
            </a:r>
            <a:r>
              <a:rPr lang="de-DE" dirty="0"/>
              <a:t>) - §§ 34 ff.</a:t>
            </a:r>
          </a:p>
          <a:p>
            <a:pPr>
              <a:lnSpc>
                <a:spcPct val="150000"/>
              </a:lnSpc>
            </a:pPr>
            <a:r>
              <a:rPr lang="de-DE" dirty="0" err="1"/>
              <a:t>Landesnaturschutzgesetz</a:t>
            </a:r>
            <a:r>
              <a:rPr lang="de-DE" dirty="0"/>
              <a:t> Baden-Württemberg</a:t>
            </a:r>
          </a:p>
          <a:p>
            <a:pPr>
              <a:lnSpc>
                <a:spcPct val="150000"/>
              </a:lnSpc>
            </a:pPr>
            <a:r>
              <a:rPr lang="de-DE" dirty="0"/>
              <a:t>Raumordnungsrechtliche Vorschriften</a:t>
            </a:r>
          </a:p>
        </p:txBody>
      </p:sp>
    </p:spTree>
    <p:extLst>
      <p:ext uri="{BB962C8B-B14F-4D97-AF65-F5344CB8AC3E}">
        <p14:creationId xmlns:p14="http://schemas.microsoft.com/office/powerpoint/2010/main" val="158120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1385-5A2E-8DBF-5B05-23F33274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Verantwortlichkeiten und 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CA572-FFD1-865D-8982-1274021EA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Verantwortlich: Gemeinden </a:t>
            </a:r>
            <a:r>
              <a:rPr lang="de-DE" dirty="0" err="1"/>
              <a:t>Hardheim</a:t>
            </a:r>
            <a:r>
              <a:rPr lang="de-DE" dirty="0"/>
              <a:t> und </a:t>
            </a:r>
            <a:r>
              <a:rPr lang="de-DE" dirty="0" err="1"/>
              <a:t>Höpfingen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Ziele des Vorhabens: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Schaffung eines Windparks zur Stärkung der regionalen Wirtschaft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Bereitstellung von gewerblichen Flächen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Förderung der interkommunalen Zusammenarbeit</a:t>
            </a:r>
          </a:p>
        </p:txBody>
      </p:sp>
    </p:spTree>
    <p:extLst>
      <p:ext uri="{BB962C8B-B14F-4D97-AF65-F5344CB8AC3E}">
        <p14:creationId xmlns:p14="http://schemas.microsoft.com/office/powerpoint/2010/main" val="98835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1385-5A2E-8DBF-5B05-23F33274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Institution sind bei der Beurteilung involviert?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CA572-FFD1-865D-8982-1274021EA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Untere Naturschutzbehörde </a:t>
            </a:r>
          </a:p>
          <a:p>
            <a:pPr>
              <a:lnSpc>
                <a:spcPct val="150000"/>
              </a:lnSpc>
            </a:pPr>
            <a:r>
              <a:rPr lang="de-DE" dirty="0"/>
              <a:t>Ggf. Regierungspräsidium </a:t>
            </a:r>
          </a:p>
          <a:p>
            <a:pPr>
              <a:lnSpc>
                <a:spcPct val="150000"/>
              </a:lnSpc>
            </a:pPr>
            <a:r>
              <a:rPr lang="de-DE" dirty="0">
                <a:sym typeface="Wingdings" pitchFamily="2" charset="2"/>
              </a:rPr>
              <a:t> Bericht dient als fachliche Entscheidungsgrundlage</a:t>
            </a:r>
          </a:p>
          <a:p>
            <a:pPr>
              <a:lnSpc>
                <a:spcPct val="150000"/>
              </a:lnSpc>
            </a:pPr>
            <a:r>
              <a:rPr lang="de-DE" dirty="0">
                <a:sym typeface="Wingdings" pitchFamily="2" charset="2"/>
              </a:rPr>
              <a:t>Landschaftsplanungsbüro: M.A. Geograph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153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A1531-C19D-B829-F2F9-14C4422D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Vereinbarte Maßnahmen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AB1841-EE91-F4E7-ED35-8FD215AE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9830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Abstandsflächen zu sensiblen Bereichen </a:t>
            </a:r>
          </a:p>
          <a:p>
            <a:pPr>
              <a:lnSpc>
                <a:spcPct val="150000"/>
              </a:lnSpc>
            </a:pPr>
            <a:r>
              <a:rPr lang="de-DE" dirty="0"/>
              <a:t>Vermeidung Immissionen </a:t>
            </a:r>
          </a:p>
          <a:p>
            <a:pPr>
              <a:lnSpc>
                <a:spcPct val="150000"/>
              </a:lnSpc>
            </a:pPr>
            <a:r>
              <a:rPr lang="de-DE" dirty="0"/>
              <a:t>Bauzeitliche Schutzmaßnahmen (z.B. Brutzeit)</a:t>
            </a:r>
          </a:p>
          <a:p>
            <a:pPr>
              <a:lnSpc>
                <a:spcPct val="150000"/>
              </a:lnSpc>
            </a:pPr>
            <a:r>
              <a:rPr lang="de-DE" dirty="0"/>
              <a:t>Monitoring zur Evaluation </a:t>
            </a:r>
          </a:p>
          <a:p>
            <a:pPr>
              <a:lnSpc>
                <a:spcPct val="150000"/>
              </a:lnSpc>
            </a:pPr>
            <a:r>
              <a:rPr lang="de-DE" dirty="0"/>
              <a:t>Kompensatorische Maßnahmen sofern Beeinträchtigungen nicht vermeidbar </a:t>
            </a:r>
          </a:p>
        </p:txBody>
      </p:sp>
    </p:spTree>
    <p:extLst>
      <p:ext uri="{BB962C8B-B14F-4D97-AF65-F5344CB8AC3E}">
        <p14:creationId xmlns:p14="http://schemas.microsoft.com/office/powerpoint/2010/main" val="248207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F4867-CC72-8A08-79AE-76B6A541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Vor-/Nachteile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A525F51-20A4-7870-B4F3-C48C23D8C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87815"/>
              </p:ext>
            </p:extLst>
          </p:nvPr>
        </p:nvGraphicFramePr>
        <p:xfrm>
          <a:off x="751417" y="1644695"/>
          <a:ext cx="4794858" cy="483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429">
                  <a:extLst>
                    <a:ext uri="{9D8B030D-6E8A-4147-A177-3AD203B41FA5}">
                      <a16:colId xmlns:a16="http://schemas.microsoft.com/office/drawing/2014/main" val="669721104"/>
                    </a:ext>
                  </a:extLst>
                </a:gridCol>
                <a:gridCol w="2397429">
                  <a:extLst>
                    <a:ext uri="{9D8B030D-6E8A-4147-A177-3AD203B41FA5}">
                      <a16:colId xmlns:a16="http://schemas.microsoft.com/office/drawing/2014/main" val="76449143"/>
                    </a:ext>
                  </a:extLst>
                </a:gridCol>
              </a:tblGrid>
              <a:tr h="909509">
                <a:tc>
                  <a:txBody>
                    <a:bodyPr/>
                    <a:lstStyle/>
                    <a:p>
                      <a:r>
                        <a:rPr lang="de-DE" dirty="0"/>
                        <a:t>Vorteile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Nachteile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538733"/>
                  </a:ext>
                </a:extLst>
              </a:tr>
              <a:tr h="909509">
                <a:tc>
                  <a:txBody>
                    <a:bodyPr/>
                    <a:lstStyle/>
                    <a:p>
                      <a:r>
                        <a:rPr lang="de-DE" dirty="0"/>
                        <a:t>Wirtschaftliche Entwicklung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Eingriffe in Natur und Landschaftshaushalt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989168"/>
                  </a:ext>
                </a:extLst>
              </a:tr>
              <a:tr h="909509">
                <a:tc>
                  <a:txBody>
                    <a:bodyPr/>
                    <a:lstStyle/>
                    <a:p>
                      <a:r>
                        <a:rPr lang="de-DE" dirty="0"/>
                        <a:t>Arbeitsplätze </a:t>
                      </a:r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Flächenverbrauch 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226730"/>
                  </a:ext>
                </a:extLst>
              </a:tr>
              <a:tr h="909509">
                <a:tc>
                  <a:txBody>
                    <a:bodyPr/>
                    <a:lstStyle/>
                    <a:p>
                      <a:r>
                        <a:rPr lang="de-DE" dirty="0"/>
                        <a:t>Kommunale Einnahmen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Landschaftsversiegelung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80530"/>
                  </a:ext>
                </a:extLst>
              </a:tr>
              <a:tr h="909509">
                <a:tc>
                  <a:txBody>
                    <a:bodyPr/>
                    <a:lstStyle/>
                    <a:p>
                      <a:r>
                        <a:rPr lang="de-DE" dirty="0"/>
                        <a:t>Interkommunale </a:t>
                      </a:r>
                      <a:r>
                        <a:rPr lang="de-DE" dirty="0" err="1"/>
                        <a:t>Koopertaion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Potenzielle Beeinträchtigung geschützter Lebensräume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40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3980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Breitbild</PresentationFormat>
  <Paragraphs>67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Facette</vt:lpstr>
      <vt:lpstr>Umweltrecht  FFH VP Odenwald </vt:lpstr>
      <vt:lpstr>Notwendigkeit der Prüfung</vt:lpstr>
      <vt:lpstr>Art der Prüfung</vt:lpstr>
      <vt:lpstr>Struktur des Berichts</vt:lpstr>
      <vt:lpstr>Rechtliche Grundlagen</vt:lpstr>
      <vt:lpstr>Verantwortlichkeiten und Ziele</vt:lpstr>
      <vt:lpstr>Welche Institution sind bei der Beurteilung involviert?</vt:lpstr>
      <vt:lpstr>Vereinbarte Maßnahmen </vt:lpstr>
      <vt:lpstr>Vor-/Nachteile </vt:lpstr>
      <vt:lpstr>Analyse zur Entscheidungsfindung </vt:lpstr>
      <vt:lpstr>Relevante Rechtsnormen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Umweltrecht  FFH VP Odenwald</dc:title>
  <dc:creator>lukas jeppel</dc:creator>
  <cp:lastModifiedBy>Hofmann, Albert</cp:lastModifiedBy>
  <cp:revision>3</cp:revision>
  <dcterms:created xsi:type="dcterms:W3CDTF">2025-04-08T08:35:32Z</dcterms:created>
  <dcterms:modified xsi:type="dcterms:W3CDTF">2025-04-08T09:55:27Z</dcterms:modified>
</cp:coreProperties>
</file>