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56706f5b0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56706f5b0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Herzlich willkommen!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Stellvertretend für das Team Bildung von Wikimedia Deutschland begrüße ich Sie zum Auftakt unserer mehrteiligen Wikimedia Impulsreihe “Deutsche Bildungs- und Digitalpolitik am Beispiel Nationalen Bildungsplattform”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Bevor es in die Podiumsdiskussion geht, möchte ich die</a:t>
            </a:r>
            <a:r>
              <a:rPr lang="en">
                <a:solidFill>
                  <a:schemeClr val="dk1"/>
                </a:solidFill>
              </a:rPr>
              <a:t> Gelegenheit nutzen, um diese Veranstaltung und damit auch unsere gesamte Impulsreihe zu rahmen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Dafür werde ich gleich zu Beginn zwei zentrale Fragen klären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f804ce71b2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f804ce71b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f804ce71b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f804ce71b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6a9a7c8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56a9a7c8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2bfbca8c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42bfbca8c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erif Pro"/>
              <a:buChar char="●"/>
            </a:pPr>
            <a:r>
              <a:rPr lang="en" sz="12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Wikimedia Deutschland ist ein </a:t>
            </a:r>
            <a:r>
              <a:rPr lang="en" sz="12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gemeinnütziger, eingetragener </a:t>
            </a:r>
            <a:r>
              <a:rPr lang="en" sz="12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Verein zur Förderung des Freien Wissens</a:t>
            </a:r>
            <a:endParaRPr sz="1200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erif Pro"/>
              <a:buChar char="●"/>
            </a:pPr>
            <a:r>
              <a:rPr lang="en" sz="12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Er wurde 2004 von ehrenamtlichen Wikipedia-Aktiven gegründet und besteht inzwischen aus mehr als 100.000 Mitgliedern </a:t>
            </a:r>
            <a:endParaRPr sz="1200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erif Pro"/>
              <a:buChar char="●"/>
            </a:pPr>
            <a:r>
              <a:rPr lang="en" sz="12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Wikimedia Deutschland ist damit eines von 38 sogenannten Wikimedia Chaptern weltweit</a:t>
            </a:r>
            <a:endParaRPr sz="1200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Die Arbeit von Wikimedia Deutschland fokussiert insbesondere auf drei Bereiche:</a:t>
            </a:r>
            <a:endParaRPr sz="1200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erif Pro"/>
              <a:buChar char="●"/>
            </a:pPr>
            <a:r>
              <a:rPr lang="en" sz="12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Digitales Ehrenamt stärken, z.B. durch die Entwicklung und Bereitstellung freier Software (z.B. WikiData)</a:t>
            </a:r>
            <a:endParaRPr sz="1200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erif Pro"/>
              <a:buChar char="●"/>
            </a:pPr>
            <a:r>
              <a:rPr lang="en" sz="12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Wir unterstützen die Öffnung von Bildung und Wissenschaft durch Kooperationen mit Institutionen, z.B. Museen und Universitäten</a:t>
            </a:r>
            <a:endParaRPr sz="1200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erif Pro"/>
              <a:buChar char="●"/>
            </a:pPr>
            <a:r>
              <a:rPr lang="en" sz="12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Wir überzeugen politische und gesellschaftliche Akteur*innen von freien Inhalten und Daten im Netz und setzen uns damit für mehr Gemeinwohlorientierung in der Digitalpolitik ein</a:t>
            </a:r>
            <a:endParaRPr sz="120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804ce71b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f804ce71b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4baaa2020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4baaa2020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4baaa2020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4baaa2020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56a9a7c81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56a9a7c81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4baaa2020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4baaa2020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4baaa20201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4baaa2020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itle" type="title">
  <p:cSld name="TITLE">
    <p:bg>
      <p:bgPr>
        <a:solidFill>
          <a:srgbClr val="0063B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intergrund_Praesentation_blue.jpg" id="10" name="Google Shape;10;p2"/>
          <p:cNvPicPr preferRelativeResize="0"/>
          <p:nvPr/>
        </p:nvPicPr>
        <p:blipFill rotWithShape="1">
          <a:blip r:embed="rId2">
            <a:alphaModFix/>
          </a:blip>
          <a:srcRect b="7805" l="0" r="0" t="7805"/>
          <a:stretch/>
        </p:blipFill>
        <p:spPr>
          <a:xfrm>
            <a:off x="0" y="0"/>
            <a:ext cx="914399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WMDE_Logo_vertikal_white.png" id="12" name="Google Shape;12;p2"/>
          <p:cNvPicPr preferRelativeResize="0"/>
          <p:nvPr/>
        </p:nvPicPr>
        <p:blipFill rotWithShape="1">
          <a:blip r:embed="rId3">
            <a:alphaModFix/>
          </a:blip>
          <a:srcRect b="0" l="-1791" r="0" t="0"/>
          <a:stretch/>
        </p:blipFill>
        <p:spPr>
          <a:xfrm>
            <a:off x="3742614" y="3462500"/>
            <a:ext cx="1658772" cy="1200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 sz="5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int with vertical photo on blue">
  <p:cSld name="SECTION_HEADER_2_1_2_1">
    <p:bg>
      <p:bgPr>
        <a:solidFill>
          <a:srgbClr val="0063BF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intergrund_Praesentation_blue.jpg" id="52" name="Google Shape;52;p11"/>
          <p:cNvPicPr preferRelativeResize="0"/>
          <p:nvPr/>
        </p:nvPicPr>
        <p:blipFill rotWithShape="1">
          <a:blip r:embed="rId2">
            <a:alphaModFix/>
          </a:blip>
          <a:srcRect b="0" l="20312" r="20312" t="0"/>
          <a:stretch/>
        </p:blipFill>
        <p:spPr>
          <a:xfrm>
            <a:off x="0" y="0"/>
            <a:ext cx="458165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1"/>
          <p:cNvSpPr txBox="1"/>
          <p:nvPr>
            <p:ph type="title"/>
          </p:nvPr>
        </p:nvSpPr>
        <p:spPr>
          <a:xfrm>
            <a:off x="279725" y="228600"/>
            <a:ext cx="39933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11"/>
          <p:cNvSpPr/>
          <p:nvPr/>
        </p:nvSpPr>
        <p:spPr>
          <a:xfrm>
            <a:off x="4581650" y="50"/>
            <a:ext cx="45624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WMDE_Logo_vertikal_white.png" id="56" name="Google Shape;5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3363" y="4194138"/>
            <a:ext cx="766024" cy="564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int paired with Wikipedia">
  <p:cSld name="SECTION_HEADER_2_1_2_2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12"/>
          <p:cNvSpPr txBox="1"/>
          <p:nvPr>
            <p:ph type="title"/>
          </p:nvPr>
        </p:nvSpPr>
        <p:spPr>
          <a:xfrm>
            <a:off x="279725" y="228600"/>
            <a:ext cx="42537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" type="subTitle"/>
          </p:nvPr>
        </p:nvSpPr>
        <p:spPr>
          <a:xfrm>
            <a:off x="279725" y="2615875"/>
            <a:ext cx="42537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descr="WMDE_Logo_vertikal_black.png" id="61" name="Google Shape;6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55225" y="4198575"/>
            <a:ext cx="833549" cy="6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int with Wikipedia logo ">
  <p:cSld name="SECTION_HEADER_2_1_2_2_1"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279725" y="228600"/>
            <a:ext cx="85461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279725" y="2615875"/>
            <a:ext cx="85461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66" name="Google Shape;6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74010" y="4019162"/>
            <a:ext cx="795980" cy="91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table over blue">
  <p:cSld name="SECTION_HEADER_2_1_2_1_1">
    <p:bg>
      <p:bgPr>
        <a:solidFill>
          <a:srgbClr val="0063B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14"/>
          <p:cNvSpPr txBox="1"/>
          <p:nvPr>
            <p:ph type="title"/>
          </p:nvPr>
        </p:nvSpPr>
        <p:spPr>
          <a:xfrm>
            <a:off x="279725" y="228600"/>
            <a:ext cx="8488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descr="WMDE_Logo_vertikal_white.png"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88988" y="4352038"/>
            <a:ext cx="766024" cy="564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table over white">
  <p:cSld name="SECTION_HEADER_2_1_2_1_1_1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5"/>
          <p:cNvSpPr txBox="1"/>
          <p:nvPr>
            <p:ph type="title"/>
          </p:nvPr>
        </p:nvSpPr>
        <p:spPr>
          <a:xfrm>
            <a:off x="279725" y="228600"/>
            <a:ext cx="8488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descr="WMDE_Logo_vertikal_black.png" id="74" name="Google Shape;7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55225" y="4191750"/>
            <a:ext cx="833549" cy="6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with bullets on right">
  <p:cSld name="SECTION_HEADER_2_1_3">
    <p:bg>
      <p:bgPr>
        <a:solidFill>
          <a:srgbClr val="FFFF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6"/>
          <p:cNvSpPr txBox="1"/>
          <p:nvPr>
            <p:ph type="title"/>
          </p:nvPr>
        </p:nvSpPr>
        <p:spPr>
          <a:xfrm>
            <a:off x="327900" y="2079750"/>
            <a:ext cx="44274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" type="subTitle"/>
          </p:nvPr>
        </p:nvSpPr>
        <p:spPr>
          <a:xfrm>
            <a:off x="4755275" y="1198575"/>
            <a:ext cx="40512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descr="WMDE_Logo_vertikal_black.png" id="79" name="Google Shape;7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55225" y="4191750"/>
            <a:ext cx="833549" cy="6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medium body text">
  <p:cSld name="SECTION_HEADER_2_1_2_2_2">
    <p:bg>
      <p:bgPr>
        <a:solidFill>
          <a:srgbClr val="FFFFFF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7"/>
          <p:cNvSpPr txBox="1"/>
          <p:nvPr>
            <p:ph type="title"/>
          </p:nvPr>
        </p:nvSpPr>
        <p:spPr>
          <a:xfrm>
            <a:off x="279725" y="228600"/>
            <a:ext cx="85266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" type="subTitle"/>
          </p:nvPr>
        </p:nvSpPr>
        <p:spPr>
          <a:xfrm>
            <a:off x="279725" y="1480600"/>
            <a:ext cx="8526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pic>
        <p:nvPicPr>
          <p:cNvPr descr="WMDE_Logo_vertikal_black.png" id="84" name="Google Shape;8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55225" y="4191750"/>
            <a:ext cx="833549" cy="6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full width bullets">
  <p:cSld name="SECTION_HEADER_2_1_2_2_2_1">
    <p:bg>
      <p:bgPr>
        <a:solidFill>
          <a:srgbClr val="FF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8"/>
          <p:cNvSpPr txBox="1"/>
          <p:nvPr>
            <p:ph type="title"/>
          </p:nvPr>
        </p:nvSpPr>
        <p:spPr>
          <a:xfrm>
            <a:off x="279725" y="228600"/>
            <a:ext cx="85266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" type="subTitle"/>
          </p:nvPr>
        </p:nvSpPr>
        <p:spPr>
          <a:xfrm>
            <a:off x="279725" y="1937800"/>
            <a:ext cx="8526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pic>
        <p:nvPicPr>
          <p:cNvPr descr="WMDE_Logo_vertikal_black.png" id="89" name="Google Shape;8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55225" y="4184950"/>
            <a:ext cx="833549" cy="6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full width bullets, no logo">
  <p:cSld name="SECTION_HEADER_2_1_2_2_2_1_2">
    <p:bg>
      <p:bgPr>
        <a:solidFill>
          <a:srgbClr val="FFFFF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9"/>
          <p:cNvSpPr txBox="1"/>
          <p:nvPr>
            <p:ph type="title"/>
          </p:nvPr>
        </p:nvSpPr>
        <p:spPr>
          <a:xfrm>
            <a:off x="279725" y="228600"/>
            <a:ext cx="85266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" type="subTitle"/>
          </p:nvPr>
        </p:nvSpPr>
        <p:spPr>
          <a:xfrm>
            <a:off x="279725" y="1937800"/>
            <a:ext cx="8526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full width paragraph">
  <p:cSld name="SECTION_HEADER_2_1_2_2_2_1_1">
    <p:bg>
      <p:bgPr>
        <a:solidFill>
          <a:srgbClr val="FFFFF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20"/>
          <p:cNvSpPr txBox="1"/>
          <p:nvPr>
            <p:ph type="title"/>
          </p:nvPr>
        </p:nvSpPr>
        <p:spPr>
          <a:xfrm>
            <a:off x="279725" y="228600"/>
            <a:ext cx="85266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279725" y="2112375"/>
            <a:ext cx="8526600" cy="19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  <p:pic>
        <p:nvPicPr>
          <p:cNvPr descr="WMDE_Logo_vertikal_black.png" id="98" name="Google Shape;9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55225" y="4191750"/>
            <a:ext cx="833549" cy="6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title">
  <p:cSld name="TITLE_2">
    <p:bg>
      <p:bgPr>
        <a:solidFill>
          <a:srgbClr val="009966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intergrund_Praesentation_green.jpg" id="15" name="Google Shape;15;p3"/>
          <p:cNvPicPr preferRelativeResize="0"/>
          <p:nvPr/>
        </p:nvPicPr>
        <p:blipFill rotWithShape="1">
          <a:blip r:embed="rId2">
            <a:alphaModFix/>
          </a:blip>
          <a:srcRect b="7805" l="0" r="0" t="7805"/>
          <a:stretch/>
        </p:blipFill>
        <p:spPr>
          <a:xfrm>
            <a:off x="0" y="0"/>
            <a:ext cx="914399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descr="WMDE_Logo_vertikal_white.png" id="18" name="Google Shape;18;p3"/>
          <p:cNvPicPr preferRelativeResize="0"/>
          <p:nvPr/>
        </p:nvPicPr>
        <p:blipFill rotWithShape="1">
          <a:blip r:embed="rId3">
            <a:alphaModFix/>
          </a:blip>
          <a:srcRect b="0" l="-1791" r="0" t="0"/>
          <a:stretch/>
        </p:blipFill>
        <p:spPr>
          <a:xfrm>
            <a:off x="3742614" y="3462500"/>
            <a:ext cx="1658772" cy="120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full width paragraph, no logo">
  <p:cSld name="SECTION_HEADER_2_1_2_2_2_1_1_2"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21"/>
          <p:cNvSpPr txBox="1"/>
          <p:nvPr>
            <p:ph type="title"/>
          </p:nvPr>
        </p:nvSpPr>
        <p:spPr>
          <a:xfrm>
            <a:off x="279725" y="228600"/>
            <a:ext cx="85266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279725" y="2112375"/>
            <a:ext cx="8526600" cy="19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2 columns">
  <p:cSld name="SECTION_HEADER_2_1_2_2_2_1_1_1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22"/>
          <p:cNvSpPr txBox="1"/>
          <p:nvPr>
            <p:ph type="title"/>
          </p:nvPr>
        </p:nvSpPr>
        <p:spPr>
          <a:xfrm>
            <a:off x="279725" y="228600"/>
            <a:ext cx="85266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1" type="body"/>
          </p:nvPr>
        </p:nvSpPr>
        <p:spPr>
          <a:xfrm>
            <a:off x="279725" y="1731375"/>
            <a:ext cx="4176600" cy="19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  <p:sp>
        <p:nvSpPr>
          <p:cNvPr id="107" name="Google Shape;107;p22"/>
          <p:cNvSpPr txBox="1"/>
          <p:nvPr>
            <p:ph idx="2" type="body"/>
          </p:nvPr>
        </p:nvSpPr>
        <p:spPr>
          <a:xfrm>
            <a:off x="4629725" y="1731375"/>
            <a:ext cx="4176600" cy="19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  <p:pic>
        <p:nvPicPr>
          <p:cNvPr descr="WMDE_Logo_vertikal_black.png" id="108" name="Google Shape;10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55225" y="4191750"/>
            <a:ext cx="833549" cy="6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2 columns, no logo">
  <p:cSld name="SECTION_HEADER_2_1_2_2_2_1_1_1_1">
    <p:bg>
      <p:bgPr>
        <a:solidFill>
          <a:srgbClr val="FFFFFF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23"/>
          <p:cNvSpPr txBox="1"/>
          <p:nvPr>
            <p:ph type="title"/>
          </p:nvPr>
        </p:nvSpPr>
        <p:spPr>
          <a:xfrm>
            <a:off x="279725" y="228600"/>
            <a:ext cx="85266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2" name="Google Shape;112;p23"/>
          <p:cNvSpPr txBox="1"/>
          <p:nvPr>
            <p:ph idx="1" type="body"/>
          </p:nvPr>
        </p:nvSpPr>
        <p:spPr>
          <a:xfrm>
            <a:off x="279725" y="1731375"/>
            <a:ext cx="4176600" cy="19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  <p:sp>
        <p:nvSpPr>
          <p:cNvPr id="113" name="Google Shape;113;p23"/>
          <p:cNvSpPr txBox="1"/>
          <p:nvPr>
            <p:ph idx="2" type="body"/>
          </p:nvPr>
        </p:nvSpPr>
        <p:spPr>
          <a:xfrm>
            <a:off x="4629725" y="1731375"/>
            <a:ext cx="4176600" cy="19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title 1">
  <p:cSld name="TITLE_2_1">
    <p:bg>
      <p:bgPr>
        <a:solidFill>
          <a:srgbClr val="009966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intergrund_Praesentation_red.jpg" id="20" name="Google Shape;20;p4"/>
          <p:cNvPicPr preferRelativeResize="0"/>
          <p:nvPr/>
        </p:nvPicPr>
        <p:blipFill rotWithShape="1">
          <a:blip r:embed="rId2">
            <a:alphaModFix/>
          </a:blip>
          <a:srcRect b="7805" l="0" r="0" t="7805"/>
          <a:stretch/>
        </p:blipFill>
        <p:spPr>
          <a:xfrm>
            <a:off x="0" y="0"/>
            <a:ext cx="914399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descr="WMDE_Logo_vertikal_white.png" id="23" name="Google Shape;23;p4"/>
          <p:cNvPicPr preferRelativeResize="0"/>
          <p:nvPr/>
        </p:nvPicPr>
        <p:blipFill rotWithShape="1">
          <a:blip r:embed="rId3">
            <a:alphaModFix/>
          </a:blip>
          <a:srcRect b="0" l="-1791" r="0" t="0"/>
          <a:stretch/>
        </p:blipFill>
        <p:spPr>
          <a:xfrm>
            <a:off x="3742614" y="3462500"/>
            <a:ext cx="1658772" cy="120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 type="secHead">
  <p:cSld name="SECTION_HEADER">
    <p:bg>
      <p:bgPr>
        <a:solidFill>
          <a:srgbClr val="FFFFFF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WMDE_Logo_vertikal_black.png" id="26" name="Google Shape;2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55225" y="4205375"/>
            <a:ext cx="833549" cy="6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with marks">
  <p:cSld name="SECTION_HEADER_2">
    <p:bg>
      <p:bgPr>
        <a:solidFill>
          <a:srgbClr val="FFFFFF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intergrund_Praesentation_white.jpg" id="29" name="Google Shape;29;p6"/>
          <p:cNvPicPr preferRelativeResize="0"/>
          <p:nvPr/>
        </p:nvPicPr>
        <p:blipFill rotWithShape="1">
          <a:blip r:embed="rId2">
            <a:alphaModFix/>
          </a:blip>
          <a:srcRect b="7805" l="0" r="0" t="7805"/>
          <a:stretch/>
        </p:blipFill>
        <p:spPr>
          <a:xfrm>
            <a:off x="0" y="0"/>
            <a:ext cx="914399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6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descr="WMDE_Logo_vertikal_black.png" id="32" name="Google Shape;3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5225" y="4198575"/>
            <a:ext cx="833549" cy="6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with marks 1">
  <p:cSld name="SECTION_HEADER_2_2">
    <p:bg>
      <p:bgPr>
        <a:solidFill>
          <a:srgbClr val="FFFFFF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intergrund_Praesentation_white.jpg" id="34" name="Google Shape;34;p7"/>
          <p:cNvPicPr preferRelativeResize="0"/>
          <p:nvPr/>
        </p:nvPicPr>
        <p:blipFill rotWithShape="1">
          <a:blip r:embed="rId2">
            <a:alphaModFix/>
          </a:blip>
          <a:srcRect b="7805" l="0" r="0" t="7805"/>
          <a:stretch/>
        </p:blipFill>
        <p:spPr>
          <a:xfrm>
            <a:off x="0" y="0"/>
            <a:ext cx="914399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with subtitle">
  <p:cSld name="SECTION_HEADER_2_1">
    <p:bg>
      <p:bgPr>
        <a:solidFill>
          <a:srgbClr val="FFFFFF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" type="subTitle"/>
          </p:nvPr>
        </p:nvSpPr>
        <p:spPr>
          <a:xfrm>
            <a:off x="708900" y="2615875"/>
            <a:ext cx="7726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400"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descr="WMDE_Logo_vertikal_black.png" id="41" name="Google Shape;4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55225" y="4191750"/>
            <a:ext cx="833549" cy="6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white">
  <p:cSld name="SECTION_HEADER_2_1_1">
    <p:bg>
      <p:bgPr>
        <a:solidFill>
          <a:srgbClr val="FFFFF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wm-stacklogo.png" id="44" name="Google Shape;4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38600" y="4025950"/>
            <a:ext cx="1066801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int with vertical photo on white">
  <p:cSld name="SECTION_HEADER_2_1_2">
    <p:bg>
      <p:bgPr>
        <a:solidFill>
          <a:srgbClr val="FFFFFF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10"/>
          <p:cNvSpPr txBox="1"/>
          <p:nvPr>
            <p:ph type="title"/>
          </p:nvPr>
        </p:nvSpPr>
        <p:spPr>
          <a:xfrm>
            <a:off x="279725" y="228600"/>
            <a:ext cx="39933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10"/>
          <p:cNvSpPr/>
          <p:nvPr/>
        </p:nvSpPr>
        <p:spPr>
          <a:xfrm>
            <a:off x="4581650" y="50"/>
            <a:ext cx="45624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WMDE_Logo_vertikal_black.png" id="50" name="Google Shape;5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59600" y="4184950"/>
            <a:ext cx="833549" cy="6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8;p1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708900" y="1201975"/>
            <a:ext cx="7726200" cy="11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lt1"/>
                </a:solidFill>
                <a:highlight>
                  <a:srgbClr val="FFD966"/>
                </a:highlight>
              </a:rPr>
              <a:t>Wikimedia Deutschland</a:t>
            </a:r>
            <a:endParaRPr sz="5100">
              <a:solidFill>
                <a:schemeClr val="lt1"/>
              </a:solidFill>
              <a:highlight>
                <a:srgbClr val="FFD966"/>
              </a:highlight>
            </a:endParaRPr>
          </a:p>
        </p:txBody>
      </p:sp>
      <p:sp>
        <p:nvSpPr>
          <p:cNvPr id="119" name="Google Shape;119;p24"/>
          <p:cNvSpPr txBox="1"/>
          <p:nvPr/>
        </p:nvSpPr>
        <p:spPr>
          <a:xfrm>
            <a:off x="481575" y="2345050"/>
            <a:ext cx="8289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  <a:highlight>
                  <a:srgbClr val="6E3FAB"/>
                </a:highlight>
                <a:latin typeface="Montserrat"/>
                <a:ea typeface="Montserrat"/>
                <a:cs typeface="Montserrat"/>
                <a:sym typeface="Montserrat"/>
              </a:rPr>
              <a:t>Wir befreien Wissen</a:t>
            </a:r>
            <a:br>
              <a:rPr b="1" lang="en" sz="2600">
                <a:solidFill>
                  <a:schemeClr val="dk1"/>
                </a:solidFill>
                <a:highlight>
                  <a:srgbClr val="6E3FAB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1" lang="en" sz="2600">
                <a:solidFill>
                  <a:schemeClr val="dk1"/>
                </a:solidFill>
                <a:highlight>
                  <a:srgbClr val="B4A7D6"/>
                </a:highlight>
                <a:latin typeface="Montserrat"/>
                <a:ea typeface="Montserrat"/>
                <a:cs typeface="Montserrat"/>
                <a:sym typeface="Montserrat"/>
              </a:rPr>
              <a:t>We free knowledge</a:t>
            </a:r>
            <a:endParaRPr b="1" i="1" sz="2600">
              <a:solidFill>
                <a:schemeClr val="dk1"/>
              </a:solidFill>
              <a:highlight>
                <a:srgbClr val="B4A7D6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1"/>
                </a:solidFill>
                <a:highlight>
                  <a:srgbClr val="6E3FAB"/>
                </a:highlight>
              </a:rPr>
              <a:t>Wie lautet unsere Frage?</a:t>
            </a:r>
            <a:endParaRPr sz="4500">
              <a:solidFill>
                <a:schemeClr val="dk1"/>
              </a:solidFill>
              <a:highlight>
                <a:srgbClr val="6E3FAB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500">
                <a:solidFill>
                  <a:schemeClr val="dk1"/>
                </a:solidFill>
                <a:highlight>
                  <a:srgbClr val="B4A7D6"/>
                </a:highlight>
              </a:rPr>
              <a:t>What is our question?</a:t>
            </a:r>
            <a:endParaRPr i="1" sz="4500">
              <a:solidFill>
                <a:schemeClr val="dk1"/>
              </a:solidFill>
              <a:highlight>
                <a:srgbClr val="B4A7D6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>
            <p:ph type="title"/>
          </p:nvPr>
        </p:nvSpPr>
        <p:spPr>
          <a:xfrm>
            <a:off x="708900" y="286575"/>
            <a:ext cx="7726200" cy="397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highlight>
                  <a:srgbClr val="6E3FAB"/>
                </a:highlight>
              </a:rPr>
              <a:t>Was braucht es damit die deutschsprachige Wikipedia auch im Jahr 2030…</a:t>
            </a:r>
            <a:r>
              <a:rPr lang="en" sz="2400">
                <a:solidFill>
                  <a:srgbClr val="FFFFFF"/>
                </a:solidFill>
                <a:highlight>
                  <a:srgbClr val="6E3FAB"/>
                </a:highlight>
              </a:rPr>
              <a:t> </a:t>
            </a:r>
            <a:endParaRPr sz="2400">
              <a:solidFill>
                <a:srgbClr val="FFFFFF"/>
              </a:solidFill>
              <a:highlight>
                <a:srgbClr val="6E3FAB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highlight>
                  <a:schemeClr val="dk1"/>
                </a:highlight>
              </a:rPr>
              <a:t>…weiterhin mit einer florierenden Community zu den relevantesten, zuverlässigsten Informationsquellen im Internet gehört?</a:t>
            </a:r>
            <a:endParaRPr sz="1700">
              <a:highlight>
                <a:schemeClr val="dk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highlight>
                <a:schemeClr val="dk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highlight>
                <a:schemeClr val="dk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0">
                <a:solidFill>
                  <a:schemeClr val="dk1"/>
                </a:solidFill>
                <a:highlight>
                  <a:srgbClr val="B4A7D6"/>
                </a:highlight>
              </a:rPr>
              <a:t>What will it take for the German-language </a:t>
            </a:r>
            <a:br>
              <a:rPr i="1" lang="en" sz="2300">
                <a:solidFill>
                  <a:schemeClr val="dk1"/>
                </a:solidFill>
                <a:highlight>
                  <a:srgbClr val="B4A7D6"/>
                </a:highlight>
              </a:rPr>
            </a:br>
            <a:r>
              <a:rPr i="1" lang="en" sz="2300">
                <a:solidFill>
                  <a:schemeClr val="dk1"/>
                </a:solidFill>
                <a:highlight>
                  <a:srgbClr val="B4A7D6"/>
                </a:highlight>
              </a:rPr>
              <a:t>Wikipedia until 2030 to... </a:t>
            </a:r>
            <a:endParaRPr i="1" sz="2300">
              <a:solidFill>
                <a:schemeClr val="dk1"/>
              </a:solidFill>
              <a:highlight>
                <a:srgbClr val="B4A7D6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700">
              <a:highlight>
                <a:schemeClr val="dk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>
                <a:solidFill>
                  <a:srgbClr val="666666"/>
                </a:solidFill>
                <a:highlight>
                  <a:schemeClr val="dk1"/>
                </a:highlight>
              </a:rPr>
              <a:t>...continue to be one of the most relevant, reliable sources of information on the Internet with a thriving community?</a:t>
            </a:r>
            <a:endParaRPr i="1" sz="1700">
              <a:solidFill>
                <a:srgbClr val="666666"/>
              </a:solidFill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6E3FAB"/>
                </a:highlight>
              </a:rPr>
              <a:t>Was ist Wikimedia?</a:t>
            </a:r>
            <a:endParaRPr>
              <a:solidFill>
                <a:schemeClr val="dk1"/>
              </a:solidFill>
              <a:highlight>
                <a:srgbClr val="6E3FAB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highlight>
                  <a:srgbClr val="B4A7D6"/>
                </a:highlight>
              </a:rPr>
              <a:t>What is Wikimedia?</a:t>
            </a:r>
            <a:endParaRPr i="1">
              <a:solidFill>
                <a:schemeClr val="dk1"/>
              </a:solidFill>
              <a:highlight>
                <a:srgbClr val="B4A7D6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/>
        </p:nvSpPr>
        <p:spPr>
          <a:xfrm>
            <a:off x="2934050" y="2869650"/>
            <a:ext cx="1831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Serif Pro"/>
                <a:ea typeface="Source Serif Pro"/>
                <a:cs typeface="Source Serif Pro"/>
                <a:sym typeface="Source Serif Pro"/>
              </a:rPr>
              <a:t>Kooperationen mit Museen, Universitäten, …</a:t>
            </a:r>
            <a:endParaRPr sz="16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666666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Cooperations with museums, universities, …</a:t>
            </a:r>
            <a:endParaRPr i="1" sz="1600">
              <a:solidFill>
                <a:srgbClr val="666666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30" name="Google Shape;130;p26"/>
          <p:cNvSpPr txBox="1"/>
          <p:nvPr/>
        </p:nvSpPr>
        <p:spPr>
          <a:xfrm>
            <a:off x="236550" y="1897325"/>
            <a:ext cx="1317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Serif Pro"/>
                <a:ea typeface="Source Serif Pro"/>
                <a:cs typeface="Source Serif Pro"/>
                <a:sym typeface="Source Serif Pro"/>
              </a:rPr>
              <a:t>Digitales</a:t>
            </a:r>
            <a:endParaRPr sz="16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Serif Pro"/>
                <a:ea typeface="Source Serif Pro"/>
                <a:cs typeface="Source Serif Pro"/>
                <a:sym typeface="Source Serif Pro"/>
              </a:rPr>
              <a:t>Ehrenamt fördern</a:t>
            </a:r>
            <a:br>
              <a:rPr lang="en" sz="1600">
                <a:latin typeface="Source Serif Pro"/>
                <a:ea typeface="Source Serif Pro"/>
                <a:cs typeface="Source Serif Pro"/>
                <a:sym typeface="Source Serif Pro"/>
              </a:rPr>
            </a:br>
            <a:r>
              <a:rPr i="1" lang="en" sz="1600">
                <a:solidFill>
                  <a:srgbClr val="666666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Support digital voluntary work</a:t>
            </a:r>
            <a:endParaRPr i="1" sz="1600">
              <a:solidFill>
                <a:srgbClr val="666666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31" name="Google Shape;131;p26"/>
          <p:cNvSpPr txBox="1"/>
          <p:nvPr>
            <p:ph type="title"/>
          </p:nvPr>
        </p:nvSpPr>
        <p:spPr>
          <a:xfrm>
            <a:off x="279725" y="228600"/>
            <a:ext cx="85266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highlight>
                  <a:srgbClr val="FFD966"/>
                </a:highlight>
              </a:rPr>
              <a:t>Verein zur Förderung des Freien Wissens</a:t>
            </a:r>
            <a:endParaRPr sz="3000">
              <a:solidFill>
                <a:schemeClr val="lt1"/>
              </a:solidFill>
              <a:highlight>
                <a:srgbClr val="FFD96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>
                <a:solidFill>
                  <a:schemeClr val="lt1"/>
                </a:solidFill>
                <a:highlight>
                  <a:srgbClr val="FFF2CC"/>
                </a:highlight>
              </a:rPr>
              <a:t>Association to promote free knowledge</a:t>
            </a:r>
            <a:endParaRPr i="1" sz="3000">
              <a:solidFill>
                <a:schemeClr val="lt1"/>
              </a:solidFill>
              <a:highlight>
                <a:srgbClr val="FFF2CC"/>
              </a:highlight>
            </a:endParaRPr>
          </a:p>
        </p:txBody>
      </p:sp>
      <p:sp>
        <p:nvSpPr>
          <p:cNvPr id="132" name="Google Shape;132;p26"/>
          <p:cNvSpPr txBox="1"/>
          <p:nvPr/>
        </p:nvSpPr>
        <p:spPr>
          <a:xfrm>
            <a:off x="0" y="4902875"/>
            <a:ext cx="91440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erif Pro"/>
                <a:ea typeface="Source Serif Pro"/>
                <a:cs typeface="Source Serif Pro"/>
                <a:sym typeface="Source Serif Pro"/>
              </a:rPr>
              <a:t>Julian Kücklich, CC0, via Wikimedia Commons</a:t>
            </a:r>
            <a:endParaRPr sz="80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pic>
        <p:nvPicPr>
          <p:cNvPr id="133" name="Google Shape;1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2650" y="1132075"/>
            <a:ext cx="2527450" cy="232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400" y="2175750"/>
            <a:ext cx="2091774" cy="256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2250" y="1374725"/>
            <a:ext cx="2812575" cy="28126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6"/>
          <p:cNvSpPr txBox="1"/>
          <p:nvPr/>
        </p:nvSpPr>
        <p:spPr>
          <a:xfrm>
            <a:off x="6545750" y="3349100"/>
            <a:ext cx="2481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Serif Pro"/>
                <a:ea typeface="Source Serif Pro"/>
                <a:cs typeface="Source Serif Pro"/>
                <a:sym typeface="Source Serif Pro"/>
              </a:rPr>
              <a:t>Für freie Inhalte und Gemeinwohl im Netz </a:t>
            </a:r>
            <a:endParaRPr sz="16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666666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Internet for the common good and free content online</a:t>
            </a:r>
            <a:endParaRPr i="1" sz="1600">
              <a:solidFill>
                <a:srgbClr val="666666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279725" y="228600"/>
            <a:ext cx="85266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highlight>
                  <a:srgbClr val="FFD966"/>
                </a:highlight>
              </a:rPr>
              <a:t>Unsere Satzung</a:t>
            </a:r>
            <a:endParaRPr sz="4000">
              <a:highlight>
                <a:srgbClr val="FFD96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000">
                <a:highlight>
                  <a:srgbClr val="FFF2CC"/>
                </a:highlight>
              </a:rPr>
              <a:t>Our statutes</a:t>
            </a:r>
            <a:endParaRPr i="1" sz="4000">
              <a:highlight>
                <a:srgbClr val="FFF2CC"/>
              </a:highlight>
            </a:endParaRPr>
          </a:p>
        </p:txBody>
      </p:sp>
      <p:sp>
        <p:nvSpPr>
          <p:cNvPr id="142" name="Google Shape;142;p27"/>
          <p:cNvSpPr txBox="1"/>
          <p:nvPr>
            <p:ph idx="1" type="subTitle"/>
          </p:nvPr>
        </p:nvSpPr>
        <p:spPr>
          <a:xfrm>
            <a:off x="279725" y="1583075"/>
            <a:ext cx="8526600" cy="31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1) Zweck des Vereins ist es, die </a:t>
            </a:r>
            <a:r>
              <a:rPr lang="en" sz="1300">
                <a:solidFill>
                  <a:schemeClr val="dk1"/>
                </a:solidFill>
                <a:highlight>
                  <a:srgbClr val="6E3FAB"/>
                </a:highlight>
              </a:rPr>
              <a:t>Erstellung, Sammlung und Verbreitung freier Inhalte</a:t>
            </a:r>
            <a:r>
              <a:rPr lang="en" sz="1300"/>
              <a:t> (engl. Open Content) in selbstloser Tätigkeit zu fördern, um die </a:t>
            </a:r>
            <a:r>
              <a:rPr lang="en" sz="1300">
                <a:solidFill>
                  <a:schemeClr val="dk1"/>
                </a:solidFill>
                <a:highlight>
                  <a:srgbClr val="6E3FAB"/>
                </a:highlight>
              </a:rPr>
              <a:t>Chancengleichheit beim Zugang zu Wissen und die Bildung</a:t>
            </a:r>
            <a:r>
              <a:rPr lang="en" sz="1300"/>
              <a:t> zu fördern. Freie Inhalte im Sinne des Vereins sind alle Werke, die von ihren Urheber*innen unter eine Lizenz gestellt werden, die es jeder Person gestattet, diese Werke kostenlos zu verbreiten und zu bearbeiten. Dazu soll auch das </a:t>
            </a:r>
            <a:r>
              <a:rPr lang="en" sz="1300">
                <a:solidFill>
                  <a:schemeClr val="dk1"/>
                </a:solidFill>
                <a:highlight>
                  <a:srgbClr val="6E3FAB"/>
                </a:highlight>
              </a:rPr>
              <a:t>Bewusstsein für die damit zusammenhängenden gesellschaftlichen und philosophischen Fragen</a:t>
            </a:r>
            <a:r>
              <a:rPr lang="en" sz="1300"/>
              <a:t> geschärft werden.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rgbClr val="666666"/>
                </a:solidFill>
              </a:rPr>
              <a:t>1) The purpose of the association is to </a:t>
            </a:r>
            <a:r>
              <a:rPr i="1" lang="en" sz="1300">
                <a:solidFill>
                  <a:srgbClr val="666666"/>
                </a:solidFill>
                <a:highlight>
                  <a:srgbClr val="D9D2E9"/>
                </a:highlight>
              </a:rPr>
              <a:t>promote the creation, collection and distribution of open content</a:t>
            </a:r>
            <a:r>
              <a:rPr i="1" lang="en" sz="1300">
                <a:solidFill>
                  <a:srgbClr val="666666"/>
                </a:solidFill>
              </a:rPr>
              <a:t> in a selfless manner in order to </a:t>
            </a:r>
            <a:r>
              <a:rPr i="1" lang="en" sz="1300">
                <a:solidFill>
                  <a:srgbClr val="666666"/>
                </a:solidFill>
                <a:highlight>
                  <a:srgbClr val="D9D2E9"/>
                </a:highlight>
              </a:rPr>
              <a:t>promote equal opportunities in access to knowledge and education</a:t>
            </a:r>
            <a:r>
              <a:rPr i="1" lang="en" sz="1300">
                <a:solidFill>
                  <a:srgbClr val="666666"/>
                </a:solidFill>
              </a:rPr>
              <a:t>. Free content in the sense of the association is all works that are placed by their authors under a license that allows anyone to distribute and edit these works free of charge. The aim is also to </a:t>
            </a:r>
            <a:r>
              <a:rPr i="1" lang="en" sz="1300">
                <a:solidFill>
                  <a:srgbClr val="666666"/>
                </a:solidFill>
                <a:highlight>
                  <a:srgbClr val="D9D2E9"/>
                </a:highlight>
              </a:rPr>
              <a:t>raise awareness of the associated social and philosophical issues.</a:t>
            </a:r>
            <a:endParaRPr i="1" sz="1300">
              <a:solidFill>
                <a:srgbClr val="666666"/>
              </a:solidFill>
              <a:highlight>
                <a:srgbClr val="D9D2E9"/>
              </a:highlight>
            </a:endParaRPr>
          </a:p>
        </p:txBody>
      </p:sp>
      <p:sp>
        <p:nvSpPr>
          <p:cNvPr id="143" name="Google Shape;143;p27"/>
          <p:cNvSpPr txBox="1"/>
          <p:nvPr/>
        </p:nvSpPr>
        <p:spPr>
          <a:xfrm>
            <a:off x="0" y="4774200"/>
            <a:ext cx="9144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erif Pro"/>
                <a:ea typeface="Source Serif Pro"/>
                <a:cs typeface="Source Serif Pro"/>
                <a:sym typeface="Source Serif Pro"/>
              </a:rPr>
              <a:t>https://www.wikimedia.de/ueber-uns/der-verein/satzung-ordnungen-und-beschluesse/</a:t>
            </a:r>
            <a:endParaRPr sz="80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279725" y="228600"/>
            <a:ext cx="85266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highlight>
                  <a:srgbClr val="FFD966"/>
                </a:highlight>
              </a:rPr>
              <a:t>Strategische Ausrichtung</a:t>
            </a:r>
            <a:endParaRPr sz="4000">
              <a:highlight>
                <a:srgbClr val="FFD96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000">
                <a:highlight>
                  <a:srgbClr val="FFF2CC"/>
                </a:highlight>
              </a:rPr>
              <a:t>Strategic directions</a:t>
            </a:r>
            <a:endParaRPr i="1" sz="4000">
              <a:highlight>
                <a:srgbClr val="FFF2CC"/>
              </a:highlight>
            </a:endParaRPr>
          </a:p>
        </p:txBody>
      </p:sp>
      <p:sp>
        <p:nvSpPr>
          <p:cNvPr id="149" name="Google Shape;149;p28"/>
          <p:cNvSpPr txBox="1"/>
          <p:nvPr/>
        </p:nvSpPr>
        <p:spPr>
          <a:xfrm>
            <a:off x="0" y="4774200"/>
            <a:ext cx="9144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erif Pro"/>
                <a:ea typeface="Source Serif Pro"/>
                <a:cs typeface="Source Serif Pro"/>
                <a:sym typeface="Source Serif Pro"/>
              </a:rPr>
              <a:t>https://www.wikimedia.de/ueber-uns/der-verein/satzung-ordnungen-und-beschluesse/</a:t>
            </a:r>
            <a:endParaRPr sz="80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50" name="Google Shape;150;p28"/>
          <p:cNvSpPr txBox="1"/>
          <p:nvPr/>
        </p:nvSpPr>
        <p:spPr>
          <a:xfrm>
            <a:off x="279725" y="1676400"/>
            <a:ext cx="7950000" cy="29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erif Pro"/>
                <a:ea typeface="Source Serif Pro"/>
                <a:cs typeface="Source Serif Pro"/>
                <a:sym typeface="Source Serif Pro"/>
              </a:rPr>
              <a:t>Diese strategische Ausrichtung beschreibt den Beitrag von Wikimedia Deutschland zur Umsetzung der globalen Wikimedia-Movement-Strategie 2030. / </a:t>
            </a:r>
            <a:r>
              <a:rPr lang="en" sz="1000">
                <a:solidFill>
                  <a:srgbClr val="666666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This strategic direction describes Wikimedia Deutschland's contribution to the implementation of the global Wikimedia Movement Strategy 2030.</a:t>
            </a:r>
            <a:endParaRPr sz="1000">
              <a:solidFill>
                <a:srgbClr val="666666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❖"/>
            </a:pPr>
            <a:r>
              <a:rPr b="1" lang="en" sz="1300">
                <a:solidFill>
                  <a:srgbClr val="FFFFFF"/>
                </a:solidFill>
                <a:highlight>
                  <a:srgbClr val="6E3FAB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  <a:t>Starke Infrastruktur des Freien Wissens</a:t>
            </a:r>
            <a:br>
              <a:rPr b="1" lang="en" sz="1300">
                <a:latin typeface="Source Serif Pro"/>
                <a:ea typeface="Source Serif Pro"/>
                <a:cs typeface="Source Serif Pro"/>
                <a:sym typeface="Source Serif Pro"/>
              </a:rPr>
            </a:br>
            <a:r>
              <a:rPr b="1" lang="en" sz="1300">
                <a:solidFill>
                  <a:srgbClr val="FFFFFF"/>
                </a:solidFill>
                <a:highlight>
                  <a:srgbClr val="B4A7D6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  <a:t>Strong infrastructure of free knowledge</a:t>
            </a:r>
            <a:endParaRPr b="1" sz="1300">
              <a:solidFill>
                <a:srgbClr val="FFFFFF"/>
              </a:solidFill>
              <a:highlight>
                <a:srgbClr val="B4A7D6"/>
              </a:highlight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❖"/>
            </a:pPr>
            <a:r>
              <a:rPr b="1" lang="en" sz="1300">
                <a:solidFill>
                  <a:srgbClr val="FFFFFF"/>
                </a:solidFill>
                <a:highlight>
                  <a:srgbClr val="6E3FAB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  <a:t>Lebendige und beständige Communitys</a:t>
            </a:r>
            <a:br>
              <a:rPr b="1" lang="en" sz="13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</a:br>
            <a:r>
              <a:rPr b="1" lang="en" sz="1300">
                <a:solidFill>
                  <a:srgbClr val="FFFFFF"/>
                </a:solidFill>
                <a:highlight>
                  <a:srgbClr val="B4A7D6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  <a:t>Vibrant and sustainable communities</a:t>
            </a:r>
            <a:endParaRPr b="1" sz="1300">
              <a:solidFill>
                <a:srgbClr val="FFFFFF"/>
              </a:solidFill>
              <a:highlight>
                <a:srgbClr val="B4A7D6"/>
              </a:highlight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❖"/>
            </a:pPr>
            <a:r>
              <a:rPr b="1" lang="en" sz="1300">
                <a:solidFill>
                  <a:srgbClr val="FFFFFF"/>
                </a:solidFill>
                <a:highlight>
                  <a:srgbClr val="6E3FAB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  <a:t>Größere Diversität und gleichberechtigte Beteiligung</a:t>
            </a:r>
            <a:br>
              <a:rPr b="1" lang="en" sz="13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</a:br>
            <a:r>
              <a:rPr b="1" lang="en" sz="1300">
                <a:solidFill>
                  <a:srgbClr val="FFFFFF"/>
                </a:solidFill>
                <a:highlight>
                  <a:srgbClr val="B4A7D6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  <a:t>Greater diversity and equal participation</a:t>
            </a:r>
            <a:endParaRPr b="1" sz="1300">
              <a:solidFill>
                <a:srgbClr val="FFFFFF"/>
              </a:solidFill>
              <a:highlight>
                <a:srgbClr val="B4A7D6"/>
              </a:highlight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❖"/>
            </a:pPr>
            <a:r>
              <a:rPr b="1" lang="en" sz="1300">
                <a:solidFill>
                  <a:srgbClr val="FFFFFF"/>
                </a:solidFill>
                <a:highlight>
                  <a:srgbClr val="6E3FAB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  <a:t>Mehr Nutzung, leichterer Zugang</a:t>
            </a:r>
            <a:br>
              <a:rPr b="1" lang="en" sz="1300">
                <a:solidFill>
                  <a:srgbClr val="FFFFFF"/>
                </a:solidFill>
                <a:highlight>
                  <a:srgbClr val="6E3FAB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</a:br>
            <a:r>
              <a:rPr b="1" lang="en" sz="1300">
                <a:solidFill>
                  <a:srgbClr val="FFFFFF"/>
                </a:solidFill>
                <a:highlight>
                  <a:srgbClr val="B4A7D6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  <a:t>More use, easier access</a:t>
            </a:r>
            <a:endParaRPr b="1" sz="1300">
              <a:solidFill>
                <a:srgbClr val="FFFFFF"/>
              </a:solidFill>
              <a:highlight>
                <a:srgbClr val="B4A7D6"/>
              </a:highlight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❖"/>
            </a:pPr>
            <a:r>
              <a:rPr b="1" lang="en" sz="1300">
                <a:solidFill>
                  <a:srgbClr val="FFFFFF"/>
                </a:solidFill>
                <a:highlight>
                  <a:srgbClr val="6E3FAB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  <a:t>Breite politische und gesellschaftliche Unterstützung</a:t>
            </a:r>
            <a:br>
              <a:rPr b="1" lang="en" sz="13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</a:br>
            <a:r>
              <a:rPr b="1" lang="en" sz="1300">
                <a:solidFill>
                  <a:srgbClr val="FFFFFF"/>
                </a:solidFill>
                <a:highlight>
                  <a:srgbClr val="B4A7D6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  <a:t>Broad political and social support</a:t>
            </a:r>
            <a:endParaRPr sz="1200">
              <a:solidFill>
                <a:srgbClr val="FFFFFF"/>
              </a:solidFill>
              <a:highlight>
                <a:srgbClr val="B4A7D6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type="title"/>
          </p:nvPr>
        </p:nvSpPr>
        <p:spPr>
          <a:xfrm>
            <a:off x="279725" y="228600"/>
            <a:ext cx="85266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highlight>
                  <a:srgbClr val="FFD966"/>
                </a:highlight>
              </a:rPr>
              <a:t>Unsere Projekte</a:t>
            </a:r>
            <a:endParaRPr sz="4000">
              <a:highlight>
                <a:srgbClr val="FFD96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000">
                <a:highlight>
                  <a:srgbClr val="FFF2CC"/>
                </a:highlight>
              </a:rPr>
              <a:t>Our projects</a:t>
            </a:r>
            <a:endParaRPr i="1" sz="4000">
              <a:highlight>
                <a:srgbClr val="FFF2CC"/>
              </a:highlight>
            </a:endParaRPr>
          </a:p>
        </p:txBody>
      </p:sp>
      <p:sp>
        <p:nvSpPr>
          <p:cNvPr id="156" name="Google Shape;156;p29"/>
          <p:cNvSpPr txBox="1"/>
          <p:nvPr/>
        </p:nvSpPr>
        <p:spPr>
          <a:xfrm>
            <a:off x="0" y="4743300"/>
            <a:ext cx="9144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https://commons.wikimedia.org/wiki/File:Wikimedia_logo_family_simplified_2019.svg</a:t>
            </a:r>
            <a:endParaRPr sz="800"/>
          </a:p>
        </p:txBody>
      </p:sp>
      <p:pic>
        <p:nvPicPr>
          <p:cNvPr id="157" name="Google Shape;157;p29" title="Wikimedia_logo_family_simplified_201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900" y="466725"/>
            <a:ext cx="3781427" cy="378142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9"/>
          <p:cNvSpPr txBox="1"/>
          <p:nvPr/>
        </p:nvSpPr>
        <p:spPr>
          <a:xfrm>
            <a:off x="428625" y="1990725"/>
            <a:ext cx="36006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Source Serif Pro"/>
                <a:ea typeface="Source Serif Pro"/>
                <a:cs typeface="Source Serif Pro"/>
                <a:sym typeface="Source Serif Pro"/>
              </a:rPr>
              <a:t>Wikimedia Deutschland:</a:t>
            </a:r>
            <a:endParaRPr b="1" sz="20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Source Serif Pro"/>
              <a:buChar char="❖"/>
            </a:pPr>
            <a:r>
              <a:rPr lang="en" sz="2000">
                <a:latin typeface="Source Serif Pro"/>
                <a:ea typeface="Source Serif Pro"/>
                <a:cs typeface="Source Serif Pro"/>
                <a:sym typeface="Source Serif Pro"/>
              </a:rPr>
              <a:t>deWikipedia</a:t>
            </a:r>
            <a:endParaRPr sz="20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Source Serif Pro"/>
              <a:buChar char="❖"/>
            </a:pPr>
            <a:r>
              <a:rPr lang="en" sz="2000">
                <a:latin typeface="Source Serif Pro"/>
                <a:ea typeface="Source Serif Pro"/>
                <a:cs typeface="Source Serif Pro"/>
                <a:sym typeface="Source Serif Pro"/>
              </a:rPr>
              <a:t>Wikidata</a:t>
            </a:r>
            <a:endParaRPr sz="20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Source Serif Pro"/>
              <a:buChar char="❖"/>
            </a:pPr>
            <a:r>
              <a:rPr lang="en" sz="2000">
                <a:latin typeface="Source Serif Pro"/>
                <a:ea typeface="Source Serif Pro"/>
                <a:cs typeface="Source Serif Pro"/>
                <a:sym typeface="Source Serif Pro"/>
              </a:rPr>
              <a:t>(Wikimedia Commons)</a:t>
            </a:r>
            <a:endParaRPr sz="200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1"/>
                </a:solidFill>
                <a:highlight>
                  <a:srgbClr val="6E3FAB"/>
                </a:highlight>
              </a:rPr>
              <a:t>Was sind Herausforderungen?</a:t>
            </a:r>
            <a:endParaRPr sz="3700">
              <a:solidFill>
                <a:schemeClr val="dk1"/>
              </a:solidFill>
              <a:highlight>
                <a:srgbClr val="6E3FAB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700">
                <a:solidFill>
                  <a:schemeClr val="dk1"/>
                </a:solidFill>
                <a:highlight>
                  <a:srgbClr val="B4A7D6"/>
                </a:highlight>
              </a:rPr>
              <a:t>What are obstacles?</a:t>
            </a:r>
            <a:endParaRPr i="1" sz="3700">
              <a:solidFill>
                <a:schemeClr val="dk1"/>
              </a:solidFill>
              <a:highlight>
                <a:srgbClr val="B4A7D6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title"/>
          </p:nvPr>
        </p:nvSpPr>
        <p:spPr>
          <a:xfrm>
            <a:off x="279725" y="228600"/>
            <a:ext cx="8526600" cy="98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highlight>
                  <a:srgbClr val="FFD966"/>
                </a:highlight>
              </a:rPr>
              <a:t>Iterne Entwicklungen</a:t>
            </a:r>
            <a:endParaRPr sz="4000">
              <a:highlight>
                <a:srgbClr val="FFD96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000">
                <a:highlight>
                  <a:srgbClr val="FFF2CC"/>
                </a:highlight>
              </a:rPr>
              <a:t>Intern developments</a:t>
            </a:r>
            <a:endParaRPr i="1" sz="4000">
              <a:highlight>
                <a:srgbClr val="FFF2CC"/>
              </a:highlight>
            </a:endParaRPr>
          </a:p>
        </p:txBody>
      </p:sp>
      <p:pic>
        <p:nvPicPr>
          <p:cNvPr id="169" name="Google Shape;16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4000" y="1262025"/>
            <a:ext cx="2857500" cy="35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150" y="1520902"/>
            <a:ext cx="4200525" cy="31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1"/>
          <p:cNvSpPr txBox="1"/>
          <p:nvPr/>
        </p:nvSpPr>
        <p:spPr>
          <a:xfrm>
            <a:off x="6144000" y="4835700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erif Pro"/>
                <a:ea typeface="Source Serif Pro"/>
                <a:cs typeface="Source Serif Pro"/>
                <a:sym typeface="Source Serif Pro"/>
              </a:rPr>
              <a:t>https://de.wikipedia.org/wiki/Wikipedia:Statistik</a:t>
            </a:r>
            <a:endParaRPr sz="80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/>
          <p:nvPr>
            <p:ph type="title"/>
          </p:nvPr>
        </p:nvSpPr>
        <p:spPr>
          <a:xfrm>
            <a:off x="279725" y="228600"/>
            <a:ext cx="8526600" cy="98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highlight>
                  <a:srgbClr val="FFD966"/>
                </a:highlight>
              </a:rPr>
              <a:t>Politisches</a:t>
            </a:r>
            <a:endParaRPr sz="4000">
              <a:highlight>
                <a:srgbClr val="FFD96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000">
                <a:highlight>
                  <a:srgbClr val="FFF2CC"/>
                </a:highlight>
              </a:rPr>
              <a:t>Politics</a:t>
            </a:r>
            <a:endParaRPr i="1" sz="4000">
              <a:highlight>
                <a:srgbClr val="FFF2CC"/>
              </a:highlight>
            </a:endParaRPr>
          </a:p>
        </p:txBody>
      </p:sp>
      <p:pic>
        <p:nvPicPr>
          <p:cNvPr id="177" name="Google Shape;17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725" y="2238375"/>
            <a:ext cx="4935026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7400" y="145800"/>
            <a:ext cx="3700875" cy="250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7151" y="2800349"/>
            <a:ext cx="3624448" cy="1910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47925" y="894618"/>
            <a:ext cx="3343276" cy="1110400"/>
          </a:xfrm>
          <a:prstGeom prst="rect">
            <a:avLst/>
          </a:prstGeom>
          <a:noFill/>
          <a:ln cap="flat" cmpd="sng" w="9525">
            <a:solidFill>
              <a:srgbClr val="0063B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ikimedia Foundation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